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58" r:id="rId5"/>
    <p:sldId id="259" r:id="rId6"/>
    <p:sldId id="260" r:id="rId7"/>
    <p:sldId id="261" r:id="rId8"/>
    <p:sldId id="262" r:id="rId9"/>
    <p:sldId id="263" r:id="rId1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BC100C-AC79-4CC9-90F3-A39C04D35B58}" v="2" dt="2024-01-15T13:16:34.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13.01.25.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13.01.25.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13.01.25.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13.01.25.</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13.01.25.</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13.01.25.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13.01.25.</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Fond@aem.hr" TargetMode="External"/><Relationship Id="rId2" Type="http://schemas.openxmlformats.org/officeDocument/2006/relationships/hyperlink" Target="https://pmu.e-mediji.hr/" TargetMode="External"/><Relationship Id="rId1" Type="http://schemas.openxmlformats.org/officeDocument/2006/relationships/slideLayout" Target="../slideLayouts/slideLayout2.xml"/><Relationship Id="rId4" Type="http://schemas.openxmlformats.org/officeDocument/2006/relationships/hyperlink" Target="http://www.e-mediji.hr/repository_files/file/58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narodne-novine.nn.hr/clanci/oglasi/o8368530.html" TargetMode="External"/><Relationship Id="rId2" Type="http://schemas.openxmlformats.org/officeDocument/2006/relationships/hyperlink" Target="https://narodne-novine.nn.hr/clanci/oglasi/o8368529.html" TargetMode="External"/><Relationship Id="rId1" Type="http://schemas.openxmlformats.org/officeDocument/2006/relationships/slideLayout" Target="../slideLayouts/slideLayout2.xml"/><Relationship Id="rId4" Type="http://schemas.openxmlformats.org/officeDocument/2006/relationships/hyperlink" Target="https://narodne-novine.nn.hr/clanci/oglasi/o8368948.html"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2829896"/>
          </a:xfrm>
        </p:spPr>
        <p:txBody>
          <a:bodyPr>
            <a:normAutofit/>
          </a:bodyPr>
          <a:lstStyle/>
          <a:p>
            <a:pPr algn="ctr"/>
            <a:r>
              <a:rPr lang="hr-HR" sz="4400" dirty="0">
                <a:latin typeface="Verdana" panose="020B0604030504040204" pitchFamily="34" charset="0"/>
                <a:ea typeface="Verdana" panose="020B0604030504040204" pitchFamily="34" charset="0"/>
              </a:rPr>
              <a:t>Vodič za predavanje financijskog pravdanja Fondova putem web sučelja</a:t>
            </a:r>
          </a:p>
        </p:txBody>
      </p:sp>
      <p:sp>
        <p:nvSpPr>
          <p:cNvPr id="3" name="Subtitle 2"/>
          <p:cNvSpPr>
            <a:spLocks noGrp="1"/>
          </p:cNvSpPr>
          <p:nvPr>
            <p:ph type="subTitle" idx="1"/>
          </p:nvPr>
        </p:nvSpPr>
        <p:spPr>
          <a:xfrm>
            <a:off x="1100051" y="4455619"/>
            <a:ext cx="10058400" cy="1673331"/>
          </a:xfrm>
        </p:spPr>
        <p:txBody>
          <a:bodyPr>
            <a:normAutofit/>
          </a:bodyPr>
          <a:lstStyle/>
          <a:p>
            <a:r>
              <a:rPr lang="hr-HR" sz="1800" dirty="0" err="1">
                <a:latin typeface="Verdana" panose="020B0604030504040204" pitchFamily="34" charset="0"/>
                <a:ea typeface="Verdana" panose="020B0604030504040204" pitchFamily="34" charset="0"/>
              </a:rPr>
              <a:t>PripremiLi</a:t>
            </a:r>
            <a:r>
              <a:rPr lang="hr-HR" sz="1800" dirty="0">
                <a:latin typeface="Verdana" panose="020B0604030504040204" pitchFamily="34" charset="0"/>
                <a:ea typeface="Verdana" panose="020B0604030504040204" pitchFamily="34" charset="0"/>
              </a:rPr>
              <a:t>:</a:t>
            </a:r>
          </a:p>
          <a:p>
            <a:r>
              <a:rPr lang="hr-HR" sz="1800" dirty="0" err="1">
                <a:latin typeface="Verdana" panose="020B0604030504040204" pitchFamily="34" charset="0"/>
                <a:ea typeface="Verdana" panose="020B0604030504040204" pitchFamily="34" charset="0"/>
              </a:rPr>
              <a:t>petra</a:t>
            </a:r>
            <a:r>
              <a:rPr lang="hr-HR" sz="1800" dirty="0">
                <a:latin typeface="Verdana" panose="020B0604030504040204" pitchFamily="34" charset="0"/>
                <a:ea typeface="Verdana" panose="020B0604030504040204" pitchFamily="34" charset="0"/>
              </a:rPr>
              <a:t> pazman</a:t>
            </a:r>
          </a:p>
          <a:p>
            <a:r>
              <a:rPr lang="hr-HR" sz="1800" dirty="0">
                <a:latin typeface="Verdana" panose="020B0604030504040204" pitchFamily="34" charset="0"/>
                <a:ea typeface="Verdana" panose="020B0604030504040204" pitchFamily="34" charset="0"/>
              </a:rPr>
              <a:t>Josip </a:t>
            </a:r>
            <a:r>
              <a:rPr lang="hr-HR" sz="1800" dirty="0" err="1">
                <a:latin typeface="Verdana" panose="020B0604030504040204" pitchFamily="34" charset="0"/>
                <a:ea typeface="Verdana" panose="020B0604030504040204" pitchFamily="34" charset="0"/>
              </a:rPr>
              <a:t>marušić</a:t>
            </a:r>
            <a:endParaRPr lang="hr-HR" sz="1800" dirty="0">
              <a:latin typeface="Verdana" panose="020B0604030504040204" pitchFamily="34" charset="0"/>
              <a:ea typeface="Verdana" panose="020B060403050404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04577" y="4860055"/>
            <a:ext cx="3114502" cy="659359"/>
          </a:xfrm>
          <a:prstGeom prst="rect">
            <a:avLst/>
          </a:prstGeom>
        </p:spPr>
      </p:pic>
    </p:spTree>
    <p:extLst>
      <p:ext uri="{BB962C8B-B14F-4D97-AF65-F5344CB8AC3E}">
        <p14:creationId xmlns:p14="http://schemas.microsoft.com/office/powerpoint/2010/main" val="266661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latin typeface="Verdana" panose="020B0604030504040204" pitchFamily="34" charset="0"/>
                <a:ea typeface="Verdana" panose="020B0604030504040204" pitchFamily="34" charset="0"/>
              </a:rPr>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sz="1800" dirty="0">
                <a:latin typeface="Verdana" panose="020B0604030504040204" pitchFamily="34" charset="0"/>
                <a:ea typeface="Verdana" panose="020B0604030504040204" pitchFamily="34" charset="0"/>
              </a:rPr>
              <a:t> Podržava </a:t>
            </a:r>
            <a:r>
              <a:rPr lang="hr-HR" sz="1800" dirty="0">
                <a:solidFill>
                  <a:schemeClr val="tx1"/>
                </a:solidFill>
                <a:latin typeface="Verdana" panose="020B0604030504040204" pitchFamily="34" charset="0"/>
                <a:ea typeface="Verdana" panose="020B0604030504040204" pitchFamily="34" charset="0"/>
              </a:rPr>
              <a:t>preglednike Internet</a:t>
            </a:r>
            <a:r>
              <a:rPr lang="en-US" sz="1800" dirty="0">
                <a:solidFill>
                  <a:schemeClr val="tx1"/>
                </a:solidFill>
                <a:latin typeface="Verdana" panose="020B0604030504040204" pitchFamily="34" charset="0"/>
                <a:ea typeface="Verdana" panose="020B0604030504040204" pitchFamily="34" charset="0"/>
              </a:rPr>
              <a:t> Edge</a:t>
            </a:r>
            <a:r>
              <a:rPr lang="hr-HR" sz="1800" dirty="0">
                <a:solidFill>
                  <a:schemeClr val="tx1"/>
                </a:solidFill>
                <a:latin typeface="Verdana" panose="020B0604030504040204" pitchFamily="34" charset="0"/>
                <a:ea typeface="Verdana" panose="020B0604030504040204" pitchFamily="34" charset="0"/>
              </a:rPr>
              <a:t>, Mozilla Firefox i Google Chrome. </a:t>
            </a:r>
          </a:p>
          <a:p>
            <a:pPr>
              <a:buFont typeface="Wingdings" panose="05000000000000000000" pitchFamily="2" charset="2"/>
              <a:buChar char="q"/>
            </a:pPr>
            <a:r>
              <a:rPr lang="hr-HR" sz="1800" dirty="0">
                <a:latin typeface="Verdana" panose="020B0604030504040204" pitchFamily="34" charset="0"/>
                <a:ea typeface="Verdana" panose="020B0604030504040204" pitchFamily="34" charset="0"/>
              </a:rPr>
              <a:t> Ispunjavanje web pravdanja na adresi - </a:t>
            </a:r>
            <a:r>
              <a:rPr lang="hr-HR" sz="1800" dirty="0">
                <a:latin typeface="Verdana" panose="020B0604030504040204" pitchFamily="34" charset="0"/>
                <a:ea typeface="Verdana" panose="020B0604030504040204" pitchFamily="34" charset="0"/>
                <a:hlinkClick r:id="rId2"/>
              </a:rPr>
              <a:t>https://pmu.e-mediji.hr/ </a:t>
            </a:r>
            <a:endParaRPr lang="hr-HR" sz="1800" dirty="0">
              <a:latin typeface="Verdana" panose="020B0604030504040204" pitchFamily="34" charset="0"/>
              <a:ea typeface="Verdana" panose="020B0604030504040204" pitchFamily="34" charset="0"/>
            </a:endParaRPr>
          </a:p>
          <a:p>
            <a:pPr>
              <a:buFont typeface="Wingdings" panose="05000000000000000000" pitchFamily="2" charset="2"/>
              <a:buChar char="q"/>
            </a:pPr>
            <a:r>
              <a:rPr lang="hr-HR" sz="1800" dirty="0">
                <a:latin typeface="Verdana" panose="020B0604030504040204" pitchFamily="34" charset="0"/>
                <a:ea typeface="Verdana" panose="020B0604030504040204" pitchFamily="34" charset="0"/>
              </a:rPr>
              <a:t>Dodatni upiti - </a:t>
            </a:r>
            <a:r>
              <a:rPr lang="hr-HR" sz="1800" dirty="0">
                <a:latin typeface="Verdana" panose="020B0604030504040204" pitchFamily="34" charset="0"/>
                <a:ea typeface="Verdana" panose="020B0604030504040204" pitchFamily="34" charset="0"/>
                <a:hlinkClick r:id="rId3"/>
              </a:rPr>
              <a:t>Fond@</a:t>
            </a:r>
            <a:r>
              <a:rPr lang="en-US" sz="1800" dirty="0" err="1">
                <a:latin typeface="Verdana" panose="020B0604030504040204" pitchFamily="34" charset="0"/>
                <a:ea typeface="Verdana" panose="020B0604030504040204" pitchFamily="34" charset="0"/>
                <a:hlinkClick r:id="rId3"/>
              </a:rPr>
              <a:t>aem</a:t>
            </a:r>
            <a:r>
              <a:rPr lang="hr-HR" sz="1800" dirty="0">
                <a:latin typeface="Verdana" panose="020B0604030504040204" pitchFamily="34" charset="0"/>
                <a:ea typeface="Verdana" panose="020B0604030504040204" pitchFamily="34" charset="0"/>
                <a:hlinkClick r:id="rId3"/>
              </a:rPr>
              <a:t>.</a:t>
            </a:r>
            <a:r>
              <a:rPr lang="hr-HR" sz="1800" dirty="0" err="1">
                <a:latin typeface="Verdana" panose="020B0604030504040204" pitchFamily="34" charset="0"/>
                <a:ea typeface="Verdana" panose="020B0604030504040204" pitchFamily="34" charset="0"/>
                <a:hlinkClick r:id="rId3"/>
              </a:rPr>
              <a:t>hr</a:t>
            </a:r>
            <a:r>
              <a:rPr lang="en-US" sz="1800" dirty="0">
                <a:latin typeface="Verdana" panose="020B0604030504040204" pitchFamily="34" charset="0"/>
                <a:ea typeface="Verdana" panose="020B0604030504040204" pitchFamily="34" charset="0"/>
              </a:rPr>
              <a:t> </a:t>
            </a:r>
          </a:p>
          <a:p>
            <a:pPr>
              <a:buFont typeface="Wingdings" panose="05000000000000000000" pitchFamily="2" charset="2"/>
              <a:buChar char="q"/>
            </a:pPr>
            <a:r>
              <a:rPr lang="hr-HR" sz="1800" dirty="0">
                <a:latin typeface="Verdana" panose="020B0604030504040204" pitchFamily="34" charset="0"/>
                <a:ea typeface="Verdana" panose="020B0604030504040204" pitchFamily="34" charset="0"/>
              </a:rPr>
              <a:t>Prijava tehničkih problema: </a:t>
            </a:r>
          </a:p>
          <a:p>
            <a:pPr lvl="1">
              <a:buFont typeface="Wingdings" panose="05000000000000000000" pitchFamily="2" charset="2"/>
              <a:buChar char="§"/>
            </a:pPr>
            <a:r>
              <a:rPr lang="hr-HR" sz="1600" dirty="0">
                <a:latin typeface="Verdana" panose="020B0604030504040204" pitchFamily="34" charset="0"/>
                <a:ea typeface="Verdana" panose="020B0604030504040204" pitchFamily="34" charset="0"/>
              </a:rPr>
              <a:t>E-mail: josip.marusic@aem.hr</a:t>
            </a:r>
          </a:p>
          <a:p>
            <a:pPr lvl="1">
              <a:buFont typeface="Wingdings" panose="05000000000000000000" pitchFamily="2" charset="2"/>
              <a:buChar char="§"/>
            </a:pPr>
            <a:r>
              <a:rPr lang="hr-HR" sz="1600" dirty="0">
                <a:latin typeface="Verdana" panose="020B0604030504040204" pitchFamily="34" charset="0"/>
                <a:ea typeface="Verdana" panose="020B0604030504040204" pitchFamily="34" charset="0"/>
              </a:rPr>
              <a:t>Tel: 01/4882 616</a:t>
            </a:r>
          </a:p>
          <a:p>
            <a:pPr>
              <a:buFont typeface="Wingdings" panose="05000000000000000000" pitchFamily="2" charset="2"/>
              <a:buChar char="q"/>
            </a:pPr>
            <a:r>
              <a:rPr lang="hr-HR" sz="1800" dirty="0">
                <a:latin typeface="Verdana" panose="020B0604030504040204" pitchFamily="34" charset="0"/>
                <a:ea typeface="Verdana" panose="020B0604030504040204" pitchFamily="34" charset="0"/>
              </a:rPr>
              <a:t> Kratke upute za spajanje više PDF dokumenata u jedan: </a:t>
            </a:r>
          </a:p>
          <a:p>
            <a:pPr lvl="1">
              <a:buFont typeface="Wingdings" panose="05000000000000000000" pitchFamily="2" charset="2"/>
              <a:buChar char="§"/>
            </a:pPr>
            <a:r>
              <a:rPr lang="hr-HR" sz="1600" dirty="0">
                <a:solidFill>
                  <a:schemeClr val="tx1"/>
                </a:solidFill>
                <a:latin typeface="Verdana" panose="020B0604030504040204" pitchFamily="34" charset="0"/>
                <a:ea typeface="Verdana" panose="020B0604030504040204" pitchFamily="34" charset="0"/>
                <a:hlinkClick r:id="rId4">
                  <a:extLst>
                    <a:ext uri="{A12FA001-AC4F-418D-AE19-62706E023703}">
                      <ahyp:hlinkClr xmlns:ahyp="http://schemas.microsoft.com/office/drawing/2018/hyperlinkcolor" val="tx"/>
                    </a:ext>
                  </a:extLst>
                </a:hlinkClick>
              </a:rPr>
              <a:t>www.e-mediji.hr/repository_files/file/582/</a:t>
            </a:r>
            <a:endParaRPr lang="hr-HR" sz="1600" dirty="0">
              <a:solidFill>
                <a:srgbClr val="FF0000"/>
              </a:solidFill>
              <a:latin typeface="Verdana" panose="020B0604030504040204" pitchFamily="34" charset="0"/>
              <a:ea typeface="Verdana" panose="020B0604030504040204" pitchFamily="34" charset="0"/>
            </a:endParaRPr>
          </a:p>
          <a:p>
            <a:pPr>
              <a:buFont typeface="Wingdings" panose="05000000000000000000" pitchFamily="2" charset="2"/>
              <a:buChar char="q"/>
            </a:pPr>
            <a:r>
              <a:rPr lang="hr-HR" sz="1800" dirty="0">
                <a:latin typeface="Verdana" panose="020B0604030504040204" pitchFamily="34" charset="0"/>
                <a:ea typeface="Verdana" panose="020B0604030504040204" pitchFamily="34" charset="0"/>
              </a:rPr>
              <a:t> Prije početka ispunjavanja ažurirati opće podatke o pružatelju ( u dijelu „moje medijske usluge“, u stupcu „Opći podaci“ kliknuti na „Uredi podatke“)!</a:t>
            </a:r>
          </a:p>
        </p:txBody>
      </p:sp>
    </p:spTree>
    <p:extLst>
      <p:ext uri="{BB962C8B-B14F-4D97-AF65-F5344CB8AC3E}">
        <p14:creationId xmlns:p14="http://schemas.microsoft.com/office/powerpoint/2010/main" val="1960151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61034-D646-C9F6-38D9-208F49916471}"/>
              </a:ext>
            </a:extLst>
          </p:cNvPr>
          <p:cNvSpPr>
            <a:spLocks noGrp="1"/>
          </p:cNvSpPr>
          <p:nvPr>
            <p:ph type="title"/>
          </p:nvPr>
        </p:nvSpPr>
        <p:spPr>
          <a:xfrm>
            <a:off x="1097280" y="0"/>
            <a:ext cx="10058400" cy="1450757"/>
          </a:xfrm>
        </p:spPr>
        <p:txBody>
          <a:bodyPr>
            <a:normAutofit/>
          </a:bodyPr>
          <a:lstStyle/>
          <a:p>
            <a:r>
              <a:rPr lang="hr-HR" sz="4400" dirty="0">
                <a:latin typeface="Verdana" panose="020B0604030504040204" pitchFamily="34" charset="0"/>
                <a:ea typeface="Verdana" panose="020B0604030504040204" pitchFamily="34" charset="0"/>
              </a:rPr>
              <a:t>Važna upozorenja</a:t>
            </a:r>
          </a:p>
        </p:txBody>
      </p:sp>
      <p:sp>
        <p:nvSpPr>
          <p:cNvPr id="3" name="Content Placeholder 2">
            <a:extLst>
              <a:ext uri="{FF2B5EF4-FFF2-40B4-BE49-F238E27FC236}">
                <a16:creationId xmlns:a16="http://schemas.microsoft.com/office/drawing/2014/main" id="{F07875E6-55E3-5B4A-F7EB-97C6B8B49799}"/>
              </a:ext>
            </a:extLst>
          </p:cNvPr>
          <p:cNvSpPr>
            <a:spLocks noGrp="1"/>
          </p:cNvSpPr>
          <p:nvPr>
            <p:ph idx="1"/>
          </p:nvPr>
        </p:nvSpPr>
        <p:spPr>
          <a:xfrm>
            <a:off x="1097280" y="1845733"/>
            <a:ext cx="10058400" cy="4526491"/>
          </a:xfrm>
        </p:spPr>
        <p:txBody>
          <a:bodyPr>
            <a:normAutofit/>
          </a:bodyPr>
          <a:lstStyle/>
          <a:p>
            <a:pPr algn="just"/>
            <a:r>
              <a:rPr lang="hr-HR" sz="1800" dirty="0">
                <a:solidFill>
                  <a:schemeClr val="tx1"/>
                </a:solidFill>
                <a:latin typeface="Verdana" panose="020B0604030504040204" pitchFamily="34" charset="0"/>
                <a:ea typeface="Verdana" panose="020B0604030504040204" pitchFamily="34" charset="0"/>
              </a:rPr>
              <a:t>Pošto je u javnim natječajima došlo do izmjena prihvatljivih troškova molimo da posebnu pozornost posvetite činjenici da će se kod pravdanja pravdati samo dio troškova navedenih u javnim natječajima navedenim pod </a:t>
            </a:r>
            <a:r>
              <a:rPr lang="en-US" sz="1800" dirty="0">
                <a:solidFill>
                  <a:schemeClr val="tx1"/>
                </a:solidFill>
                <a:latin typeface="Verdana" panose="020B0604030504040204" pitchFamily="34" charset="0"/>
                <a:ea typeface="Verdana" panose="020B0604030504040204" pitchFamily="34" charset="0"/>
              </a:rPr>
              <a:t>7.Potrebna </a:t>
            </a:r>
            <a:r>
              <a:rPr lang="en-US" sz="1800" dirty="0" err="1">
                <a:solidFill>
                  <a:schemeClr val="tx1"/>
                </a:solidFill>
                <a:latin typeface="Verdana" panose="020B0604030504040204" pitchFamily="34" charset="0"/>
                <a:ea typeface="Verdana" panose="020B0604030504040204" pitchFamily="34" charset="0"/>
              </a:rPr>
              <a:t>dokumentacija</a:t>
            </a:r>
            <a:r>
              <a:rPr lang="en-US" sz="1800" dirty="0">
                <a:solidFill>
                  <a:schemeClr val="tx1"/>
                </a:solidFill>
                <a:latin typeface="Verdana" panose="020B0604030504040204" pitchFamily="34" charset="0"/>
                <a:ea typeface="Verdana" panose="020B0604030504040204" pitchFamily="34" charset="0"/>
              </a:rPr>
              <a:t> - </a:t>
            </a:r>
            <a:r>
              <a:rPr lang="hr-HR" sz="1800" dirty="0" err="1">
                <a:solidFill>
                  <a:schemeClr val="tx1"/>
                </a:solidFill>
                <a:latin typeface="Verdana" panose="020B0604030504040204" pitchFamily="34" charset="0"/>
                <a:ea typeface="Verdana" panose="020B0604030504040204" pitchFamily="34" charset="0"/>
              </a:rPr>
              <a:t>točk</a:t>
            </a:r>
            <a:r>
              <a:rPr lang="en-US" sz="1800" dirty="0">
                <a:solidFill>
                  <a:schemeClr val="tx1"/>
                </a:solidFill>
                <a:latin typeface="Verdana" panose="020B0604030504040204" pitchFamily="34" charset="0"/>
                <a:ea typeface="Verdana" panose="020B0604030504040204" pitchFamily="34" charset="0"/>
              </a:rPr>
              <a:t>a</a:t>
            </a:r>
            <a:r>
              <a:rPr lang="hr-HR" sz="1800" dirty="0">
                <a:solidFill>
                  <a:schemeClr val="tx1"/>
                </a:solidFill>
                <a:latin typeface="Verdana" panose="020B0604030504040204" pitchFamily="34" charset="0"/>
                <a:ea typeface="Verdana" panose="020B0604030504040204" pitchFamily="34" charset="0"/>
              </a:rPr>
              <a:t> </a:t>
            </a:r>
            <a:r>
              <a:rPr lang="hr-HR" sz="1800" b="0" i="0" dirty="0">
                <a:solidFill>
                  <a:schemeClr val="tx1"/>
                </a:solidFill>
                <a:effectLst/>
                <a:latin typeface="Verdana" panose="020B0604030504040204" pitchFamily="34" charset="0"/>
                <a:ea typeface="Verdana" panose="020B0604030504040204" pitchFamily="34" charset="0"/>
              </a:rPr>
              <a:t>3. </a:t>
            </a:r>
            <a:r>
              <a:rPr lang="en-US" sz="1800" b="0" i="0" dirty="0">
                <a:solidFill>
                  <a:schemeClr val="tx1"/>
                </a:solidFill>
                <a:effectLst/>
                <a:latin typeface="Verdana" panose="020B0604030504040204" pitchFamily="34" charset="0"/>
                <a:ea typeface="Verdana" panose="020B0604030504040204" pitchFamily="34" charset="0"/>
              </a:rPr>
              <a:t>“</a:t>
            </a:r>
            <a:r>
              <a:rPr lang="hr-HR" sz="1800" b="0" i="0" dirty="0">
                <a:solidFill>
                  <a:schemeClr val="tx1"/>
                </a:solidFill>
                <a:effectLst/>
                <a:latin typeface="Verdana" panose="020B0604030504040204" pitchFamily="34" charset="0"/>
                <a:ea typeface="Verdana" panose="020B0604030504040204" pitchFamily="34" charset="0"/>
              </a:rPr>
              <a:t>Popunjeni obrasci proračuna projekta – Izvori financiranja i Pojedinačni troškovi”</a:t>
            </a:r>
            <a:r>
              <a:rPr lang="hr-HR" sz="1800" dirty="0">
                <a:solidFill>
                  <a:schemeClr val="tx1"/>
                </a:solidFill>
                <a:latin typeface="Verdana" panose="020B0604030504040204" pitchFamily="34" charset="0"/>
                <a:ea typeface="Verdana" panose="020B0604030504040204" pitchFamily="34" charset="0"/>
              </a:rPr>
              <a:t>: </a:t>
            </a:r>
            <a:r>
              <a:rPr lang="en-US" sz="1800" dirty="0">
                <a:solidFill>
                  <a:schemeClr val="tx1"/>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JN 01/24 </a:t>
            </a:r>
            <a:r>
              <a:rPr lang="en-US" sz="1800" dirty="0">
                <a:solidFill>
                  <a:schemeClr val="tx1"/>
                </a:solidFill>
                <a:latin typeface="Verdana" panose="020B0604030504040204" pitchFamily="34" charset="0"/>
                <a:ea typeface="Verdana" panose="020B0604030504040204" pitchFamily="34" charset="0"/>
              </a:rPr>
              <a:t>, </a:t>
            </a:r>
            <a:r>
              <a:rPr lang="en-US" sz="1800" dirty="0">
                <a:solidFill>
                  <a:schemeClr val="tx1"/>
                </a:solidFill>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JN 02/24 </a:t>
            </a:r>
            <a:r>
              <a:rPr lang="en-US" sz="1800" dirty="0">
                <a:solidFill>
                  <a:schemeClr val="tx1"/>
                </a:solidFill>
                <a:latin typeface="Verdana" panose="020B0604030504040204" pitchFamily="34" charset="0"/>
                <a:ea typeface="Verdana" panose="020B0604030504040204" pitchFamily="34" charset="0"/>
              </a:rPr>
              <a:t>, </a:t>
            </a:r>
            <a:r>
              <a:rPr lang="en-US" sz="1800" dirty="0">
                <a:solidFill>
                  <a:schemeClr val="tx1"/>
                </a:solidFill>
                <a:latin typeface="Verdana" panose="020B0604030504040204" pitchFamily="34" charset="0"/>
                <a:ea typeface="Verdana" panose="020B0604030504040204" pitchFamily="34" charset="0"/>
                <a:hlinkClick r:id="rId4">
                  <a:extLst>
                    <a:ext uri="{A12FA001-AC4F-418D-AE19-62706E023703}">
                      <ahyp:hlinkClr xmlns:ahyp="http://schemas.microsoft.com/office/drawing/2018/hyperlinkcolor" val="tx"/>
                    </a:ext>
                  </a:extLst>
                </a:hlinkClick>
              </a:rPr>
              <a:t>JN 03/24</a:t>
            </a:r>
            <a:endParaRPr lang="hr-HR" sz="1800" dirty="0">
              <a:solidFill>
                <a:schemeClr val="tx1"/>
              </a:solidFill>
              <a:latin typeface="Verdana" panose="020B0604030504040204" pitchFamily="34" charset="0"/>
              <a:ea typeface="Verdana" panose="020B0604030504040204" pitchFamily="34" charset="0"/>
            </a:endParaRPr>
          </a:p>
          <a:p>
            <a:pPr algn="just"/>
            <a:r>
              <a:rPr lang="hr-HR" sz="1800" dirty="0">
                <a:solidFill>
                  <a:schemeClr val="tx1"/>
                </a:solidFill>
                <a:latin typeface="Verdana" panose="020B0604030504040204" pitchFamily="34" charset="0"/>
                <a:ea typeface="Verdana" panose="020B0604030504040204" pitchFamily="34" charset="0"/>
              </a:rPr>
              <a:t>Bitna napomena je i da će se za svaki trošak putnog naloga morati priložiti pripadajuće </a:t>
            </a:r>
            <a:r>
              <a:rPr lang="hr-HR" sz="1800" b="1" dirty="0">
                <a:solidFill>
                  <a:schemeClr val="tx1"/>
                </a:solidFill>
                <a:latin typeface="Verdana" panose="020B0604030504040204" pitchFamily="34" charset="0"/>
                <a:ea typeface="Verdana" panose="020B0604030504040204" pitchFamily="34" charset="0"/>
              </a:rPr>
              <a:t>izvješće putnog naloga</a:t>
            </a:r>
            <a:r>
              <a:rPr lang="hr-HR" sz="1800" dirty="0">
                <a:solidFill>
                  <a:schemeClr val="tx1"/>
                </a:solidFill>
                <a:latin typeface="Verdana" panose="020B0604030504040204" pitchFamily="34" charset="0"/>
                <a:ea typeface="Verdana" panose="020B0604030504040204" pitchFamily="34" charset="0"/>
              </a:rPr>
              <a:t> kao dio dokumentacije pravdanja. Molimo da naziv troška koji se odnosi na određeni putni nalog uparite sa imenom dokumenta putnog naloga koji prilažete.</a:t>
            </a:r>
          </a:p>
          <a:p>
            <a:pPr algn="just"/>
            <a:r>
              <a:rPr lang="hr-HR" sz="1800" dirty="0">
                <a:solidFill>
                  <a:schemeClr val="tx1"/>
                </a:solidFill>
                <a:latin typeface="Verdana" panose="020B0604030504040204" pitchFamily="34" charset="0"/>
                <a:ea typeface="Verdana" panose="020B0604030504040204" pitchFamily="34" charset="0"/>
              </a:rPr>
              <a:t>Kod određenih vrsta prihvatljivih troškova polja "konto troška" i "ukupni troškovi" (iznos iz bruto bilance) nisu primjenjiva, te preporučamo da ih ostavite praznim ili unesete nule. U nastavku su navedene kategorije prihvatljivih troškova na koje se ovo pravilo odnosi: transportni troškovi, studio, ENG oprema i montaža.</a:t>
            </a:r>
          </a:p>
        </p:txBody>
      </p:sp>
    </p:spTree>
    <p:extLst>
      <p:ext uri="{BB962C8B-B14F-4D97-AF65-F5344CB8AC3E}">
        <p14:creationId xmlns:p14="http://schemas.microsoft.com/office/powerpoint/2010/main" val="3915164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3600" dirty="0">
                <a:latin typeface="Verdana" panose="020B0604030504040204" pitchFamily="34" charset="0"/>
                <a:ea typeface="Verdana" panose="020B0604030504040204" pitchFamily="34" charset="0"/>
              </a:rPr>
              <a:t>Državne potpore – Potpore Velike vrijednosti</a:t>
            </a:r>
          </a:p>
        </p:txBody>
      </p:sp>
      <p:sp>
        <p:nvSpPr>
          <p:cNvPr id="3" name="Content Placeholder 2"/>
          <p:cNvSpPr>
            <a:spLocks noGrp="1"/>
          </p:cNvSpPr>
          <p:nvPr>
            <p:ph idx="1"/>
          </p:nvPr>
        </p:nvSpPr>
        <p:spPr>
          <a:xfrm>
            <a:off x="1097280" y="5759115"/>
            <a:ext cx="10058400" cy="513348"/>
          </a:xfrm>
        </p:spPr>
        <p:txBody>
          <a:bodyPr>
            <a:normAutofit lnSpcReduction="10000"/>
          </a:bodyPr>
          <a:lstStyle/>
          <a:p>
            <a:r>
              <a:rPr lang="hr-HR" sz="1600" dirty="0">
                <a:latin typeface="Verdana" panose="020B0604030504040204" pitchFamily="34" charset="0"/>
                <a:ea typeface="Verdana" panose="020B0604030504040204" pitchFamily="34" charset="0"/>
              </a:rPr>
              <a:t>U glavnom izborniku odabrati „Fondovi”, nakon toga u stupcu željenog natječaja odabrati „Moja pravdanja”.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2788" y="1809871"/>
            <a:ext cx="9907383" cy="3781953"/>
          </a:xfrm>
          <a:prstGeom prst="rect">
            <a:avLst/>
          </a:prstGeom>
        </p:spPr>
      </p:pic>
    </p:spTree>
    <p:extLst>
      <p:ext uri="{BB962C8B-B14F-4D97-AF65-F5344CB8AC3E}">
        <p14:creationId xmlns:p14="http://schemas.microsoft.com/office/powerpoint/2010/main" val="470699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3600" dirty="0">
                <a:latin typeface="Verdana" panose="020B0604030504040204" pitchFamily="34" charset="0"/>
                <a:ea typeface="Verdana" panose="020B0604030504040204" pitchFamily="34" charset="0"/>
              </a:rPr>
              <a:t>Državne potpore – Potpore Velike vrijednosti</a:t>
            </a:r>
          </a:p>
        </p:txBody>
      </p:sp>
      <p:sp>
        <p:nvSpPr>
          <p:cNvPr id="3" name="Content Placeholder 2"/>
          <p:cNvSpPr>
            <a:spLocks noGrp="1"/>
          </p:cNvSpPr>
          <p:nvPr>
            <p:ph idx="1"/>
          </p:nvPr>
        </p:nvSpPr>
        <p:spPr>
          <a:xfrm>
            <a:off x="710102" y="5758248"/>
            <a:ext cx="10058400" cy="357980"/>
          </a:xfrm>
        </p:spPr>
        <p:txBody>
          <a:bodyPr>
            <a:noAutofit/>
          </a:bodyPr>
          <a:lstStyle/>
          <a:p>
            <a:r>
              <a:rPr lang="hr-HR" sz="1400" dirty="0">
                <a:latin typeface="Verdana" panose="020B0604030504040204" pitchFamily="34" charset="0"/>
                <a:ea typeface="Verdana" panose="020B0604030504040204" pitchFamily="34" charset="0"/>
              </a:rPr>
              <a:t>Nakon što odaberete pravdanje za 202</a:t>
            </a:r>
            <a:r>
              <a:rPr lang="en-US" sz="1400" dirty="0">
                <a:latin typeface="Verdana" panose="020B0604030504040204" pitchFamily="34" charset="0"/>
                <a:ea typeface="Verdana" panose="020B0604030504040204" pitchFamily="34" charset="0"/>
              </a:rPr>
              <a:t>4</a:t>
            </a:r>
            <a:r>
              <a:rPr lang="hr-HR" sz="1400" dirty="0">
                <a:latin typeface="Verdana" panose="020B0604030504040204" pitchFamily="34" charset="0"/>
                <a:ea typeface="Verdana" panose="020B0604030504040204" pitchFamily="34" charset="0"/>
              </a:rPr>
              <a:t>. godinu, odabiremo  dio „Financijsko pravdanje” te troškove dodajemo klikom na tipku „Dodaj novi trošak”.</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7611" y="1811065"/>
            <a:ext cx="7944384" cy="3804990"/>
          </a:xfrm>
          <a:prstGeom prst="rect">
            <a:avLst/>
          </a:prstGeom>
        </p:spPr>
      </p:pic>
    </p:spTree>
    <p:extLst>
      <p:ext uri="{BB962C8B-B14F-4D97-AF65-F5344CB8AC3E}">
        <p14:creationId xmlns:p14="http://schemas.microsoft.com/office/powerpoint/2010/main" val="639197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latin typeface="Verdana" panose="020B0604030504040204" pitchFamily="34" charset="0"/>
                <a:ea typeface="Verdana" panose="020B0604030504040204" pitchFamily="34" charset="0"/>
              </a:rPr>
              <a:t>Državne potpore – Potpore Velike vrijednosti</a:t>
            </a:r>
          </a:p>
        </p:txBody>
      </p:sp>
      <p:sp>
        <p:nvSpPr>
          <p:cNvPr id="5" name="Content Placeholder 4"/>
          <p:cNvSpPr>
            <a:spLocks noGrp="1"/>
          </p:cNvSpPr>
          <p:nvPr>
            <p:ph idx="1"/>
          </p:nvPr>
        </p:nvSpPr>
        <p:spPr>
          <a:xfrm>
            <a:off x="1097280" y="4922931"/>
            <a:ext cx="10058400" cy="1140575"/>
          </a:xfrm>
        </p:spPr>
        <p:txBody>
          <a:bodyPr>
            <a:normAutofit/>
          </a:bodyPr>
          <a:lstStyle/>
          <a:p>
            <a:r>
              <a:rPr lang="hr-HR" sz="1200" dirty="0">
                <a:latin typeface="Verdana" panose="020B0604030504040204" pitchFamily="34" charset="0"/>
                <a:ea typeface="Verdana" panose="020B0604030504040204" pitchFamily="34" charset="0"/>
              </a:rPr>
              <a:t>Odabirete potrebnu Fazu produkcije, koja može biti pretprodukcija, produkcija ili distribucija,  i vrstu troška kojoj pojedinačni trošak pripada, te nakon toga kliknete „Prihvati”. Molimo da posebnu pozornost obratite na vrste prihvatljivih troškova definirane  i razrađene u javnom natječaju i da ih unosite po ispravnim kategorijama.</a:t>
            </a:r>
          </a:p>
          <a:p>
            <a:r>
              <a:rPr lang="hr-HR" sz="1200" dirty="0">
                <a:latin typeface="Verdana" panose="020B0604030504040204" pitchFamily="34" charset="0"/>
                <a:ea typeface="Verdana" panose="020B0604030504040204" pitchFamily="34" charset="0"/>
              </a:rPr>
              <a:t>Napomena: Transportni troškove dodajete u kategoriju </a:t>
            </a:r>
            <a:r>
              <a:rPr lang="en-US" sz="1200" dirty="0">
                <a:latin typeface="Verdana" panose="020B0604030504040204" pitchFamily="34" charset="0"/>
                <a:ea typeface="Verdana" panose="020B0604030504040204" pitchFamily="34" charset="0"/>
              </a:rPr>
              <a:t>P</a:t>
            </a:r>
            <a:r>
              <a:rPr lang="hr-HR" sz="1200" dirty="0" err="1">
                <a:latin typeface="Verdana" panose="020B0604030504040204" pitchFamily="34" charset="0"/>
                <a:ea typeface="Verdana" panose="020B0604030504040204" pitchFamily="34" charset="0"/>
              </a:rPr>
              <a:t>utnih</a:t>
            </a:r>
            <a:r>
              <a:rPr lang="hr-HR" sz="1200" dirty="0">
                <a:latin typeface="Verdana" panose="020B0604030504040204" pitchFamily="34" charset="0"/>
                <a:ea typeface="Verdana" panose="020B0604030504040204" pitchFamily="34" charset="0"/>
              </a:rPr>
              <a:t> izdataka dok troškove studija, ENG opreme i montaže dodajete u kategoriju </a:t>
            </a:r>
            <a:r>
              <a:rPr lang="en-US" sz="1200" dirty="0">
                <a:latin typeface="Verdana" panose="020B0604030504040204" pitchFamily="34" charset="0"/>
                <a:ea typeface="Verdana" panose="020B0604030504040204" pitchFamily="34" charset="0"/>
              </a:rPr>
              <a:t>O</a:t>
            </a:r>
            <a:r>
              <a:rPr lang="hr-HR" sz="1200" dirty="0">
                <a:latin typeface="Verdana" panose="020B0604030504040204" pitchFamily="34" charset="0"/>
                <a:ea typeface="Verdana" panose="020B0604030504040204" pitchFamily="34" charset="0"/>
              </a:rPr>
              <a:t>stalih troškova.</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002" y="2409413"/>
            <a:ext cx="8089995" cy="2039174"/>
          </a:xfrm>
          <a:prstGeom prst="rect">
            <a:avLst/>
          </a:prstGeom>
        </p:spPr>
      </p:pic>
    </p:spTree>
    <p:extLst>
      <p:ext uri="{BB962C8B-B14F-4D97-AF65-F5344CB8AC3E}">
        <p14:creationId xmlns:p14="http://schemas.microsoft.com/office/powerpoint/2010/main" val="481301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latin typeface="Verdana" panose="020B0604030504040204" pitchFamily="34" charset="0"/>
                <a:ea typeface="Verdana" panose="020B0604030504040204" pitchFamily="34" charset="0"/>
              </a:rPr>
              <a:t>Državne potpore – Potpore Velike vrijednosti</a:t>
            </a:r>
          </a:p>
        </p:txBody>
      </p:sp>
      <p:sp>
        <p:nvSpPr>
          <p:cNvPr id="6" name="Content Placeholder 5"/>
          <p:cNvSpPr>
            <a:spLocks noGrp="1"/>
          </p:cNvSpPr>
          <p:nvPr>
            <p:ph idx="1"/>
          </p:nvPr>
        </p:nvSpPr>
        <p:spPr>
          <a:xfrm>
            <a:off x="1097280" y="5801991"/>
            <a:ext cx="10058400" cy="350981"/>
          </a:xfrm>
        </p:spPr>
        <p:txBody>
          <a:bodyPr>
            <a:noAutofit/>
          </a:bodyPr>
          <a:lstStyle/>
          <a:p>
            <a:pPr>
              <a:lnSpc>
                <a:spcPct val="90000"/>
              </a:lnSpc>
              <a:spcBef>
                <a:spcPts val="1200"/>
              </a:spcBef>
              <a:spcAft>
                <a:spcPts val="200"/>
              </a:spcAft>
            </a:pPr>
            <a:r>
              <a:rPr lang="hr-HR" sz="1100" i="1" dirty="0">
                <a:solidFill>
                  <a:srgbClr val="404040"/>
                </a:solidFill>
                <a:effectLst/>
                <a:latin typeface="Verdana" panose="020B0604030504040204" pitchFamily="34" charset="0"/>
                <a:ea typeface="Calibri" panose="020F0502020204030204" pitchFamily="34" charset="0"/>
              </a:rPr>
              <a:t>Unosite naziv troška, konto troška, ukupni iznos troška, osim kod prihvatljivih paušalnih troškova kod kojih polja „konta troška“ i „ukupni iznos troška“ nisu primjenjiva, koji se potom raspoređuje po pojedinim emisijama sukladno ključu raspodjele, koji definira svaki pružatelj sam za sebe.</a:t>
            </a:r>
            <a:endParaRPr lang="hr-HR" sz="1100" dirty="0">
              <a:effectLst/>
              <a:latin typeface="Calibri" panose="020F0502020204030204" pitchFamily="34" charset="0"/>
              <a:ea typeface="Calibri" panose="020F050202020403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6823" y="1810839"/>
            <a:ext cx="5102077" cy="4056467"/>
          </a:xfrm>
          <a:prstGeom prst="rect">
            <a:avLst/>
          </a:prstGeom>
        </p:spPr>
      </p:pic>
    </p:spTree>
    <p:extLst>
      <p:ext uri="{BB962C8B-B14F-4D97-AF65-F5344CB8AC3E}">
        <p14:creationId xmlns:p14="http://schemas.microsoft.com/office/powerpoint/2010/main" val="303196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latin typeface="Verdana" panose="020B0604030504040204" pitchFamily="34" charset="0"/>
                <a:ea typeface="Verdana" panose="020B0604030504040204" pitchFamily="34" charset="0"/>
              </a:rPr>
              <a:t>Državne potpore – Potpore Velike vrijednosti</a:t>
            </a:r>
          </a:p>
        </p:txBody>
      </p:sp>
      <p:sp>
        <p:nvSpPr>
          <p:cNvPr id="5" name="Content Placeholder 4"/>
          <p:cNvSpPr>
            <a:spLocks noGrp="1"/>
          </p:cNvSpPr>
          <p:nvPr>
            <p:ph idx="1"/>
          </p:nvPr>
        </p:nvSpPr>
        <p:spPr>
          <a:xfrm>
            <a:off x="1097280" y="5552303"/>
            <a:ext cx="10058400" cy="691978"/>
          </a:xfrm>
        </p:spPr>
        <p:txBody>
          <a:bodyPr>
            <a:normAutofit fontScale="55000" lnSpcReduction="20000"/>
          </a:bodyPr>
          <a:lstStyle/>
          <a:p>
            <a:r>
              <a:rPr lang="hr-HR" dirty="0">
                <a:latin typeface="Verdana" panose="020B0604030504040204" pitchFamily="34" charset="0"/>
                <a:ea typeface="Verdana" panose="020B0604030504040204" pitchFamily="34" charset="0"/>
              </a:rPr>
              <a:t>Ispod popisa unesenih troškova nalazi se sažetak za provjeru kojim možete provjeriti da li ste unijeli sve troškove s obzirom na dodijeljena sredstva za 202</a:t>
            </a:r>
            <a:r>
              <a:rPr lang="en-US" dirty="0">
                <a:latin typeface="Verdana" panose="020B0604030504040204" pitchFamily="34" charset="0"/>
                <a:ea typeface="Verdana" panose="020B0604030504040204" pitchFamily="34" charset="0"/>
              </a:rPr>
              <a:t>4</a:t>
            </a:r>
            <a:r>
              <a:rPr lang="hr-HR" dirty="0">
                <a:latin typeface="Verdana" panose="020B0604030504040204" pitchFamily="34" charset="0"/>
                <a:ea typeface="Verdana" panose="020B0604030504040204" pitchFamily="34" charset="0"/>
              </a:rPr>
              <a:t>. godinu. </a:t>
            </a:r>
            <a:r>
              <a:rPr lang="en-US" dirty="0">
                <a:latin typeface="Verdana" panose="020B0604030504040204" pitchFamily="34" charset="0"/>
                <a:ea typeface="Verdana" panose="020B0604030504040204" pitchFamily="34" charset="0"/>
              </a:rPr>
              <a:t>T</a:t>
            </a:r>
            <a:r>
              <a:rPr lang="hr-HR" dirty="0" err="1">
                <a:latin typeface="Verdana" panose="020B0604030504040204" pitchFamily="34" charset="0"/>
                <a:ea typeface="Verdana" panose="020B0604030504040204" pitchFamily="34" charset="0"/>
              </a:rPr>
              <a:t>roškovi</a:t>
            </a:r>
            <a:r>
              <a:rPr lang="hr-HR" dirty="0">
                <a:latin typeface="Verdana" panose="020B0604030504040204" pitchFamily="34" charset="0"/>
                <a:ea typeface="Verdana" panose="020B0604030504040204" pitchFamily="34" charset="0"/>
              </a:rPr>
              <a:t> se u aplikaciji pravdaju u </a:t>
            </a:r>
            <a:r>
              <a:rPr lang="hr-HR" b="1" dirty="0">
                <a:latin typeface="Verdana" panose="020B0604030504040204" pitchFamily="34" charset="0"/>
                <a:ea typeface="Verdana" panose="020B0604030504040204" pitchFamily="34" charset="0"/>
              </a:rPr>
              <a:t>EURIMA</a:t>
            </a:r>
            <a:r>
              <a:rPr lang="hr-HR" dirty="0">
                <a:latin typeface="Verdana" panose="020B0604030504040204" pitchFamily="34" charset="0"/>
                <a:ea typeface="Verdana" panose="020B0604030504040204" pitchFamily="34" charset="0"/>
              </a:rPr>
              <a:t>.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p>
        </p:txBody>
      </p:sp>
      <p:pic>
        <p:nvPicPr>
          <p:cNvPr id="4" name="Picture 3">
            <a:extLst>
              <a:ext uri="{FF2B5EF4-FFF2-40B4-BE49-F238E27FC236}">
                <a16:creationId xmlns:a16="http://schemas.microsoft.com/office/drawing/2014/main" id="{B89A42C0-4204-3A08-EC5F-E830878C3D62}"/>
              </a:ext>
            </a:extLst>
          </p:cNvPr>
          <p:cNvPicPr>
            <a:picLocks noChangeAspect="1"/>
          </p:cNvPicPr>
          <p:nvPr/>
        </p:nvPicPr>
        <p:blipFill>
          <a:blip r:embed="rId2"/>
          <a:stretch>
            <a:fillRect/>
          </a:stretch>
        </p:blipFill>
        <p:spPr>
          <a:xfrm>
            <a:off x="1897781" y="1824222"/>
            <a:ext cx="7130716" cy="3296419"/>
          </a:xfrm>
          <a:prstGeom prst="rect">
            <a:avLst/>
          </a:prstGeom>
        </p:spPr>
      </p:pic>
    </p:spTree>
    <p:extLst>
      <p:ext uri="{BB962C8B-B14F-4D97-AF65-F5344CB8AC3E}">
        <p14:creationId xmlns:p14="http://schemas.microsoft.com/office/powerpoint/2010/main" val="2067523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3600" dirty="0">
                <a:latin typeface="Verdana" panose="020B0604030504040204" pitchFamily="34" charset="0"/>
                <a:ea typeface="Verdana" panose="020B0604030504040204" pitchFamily="34" charset="0"/>
              </a:rPr>
              <a:t>Državne potpore – Potpore Velike vrijednosti</a:t>
            </a:r>
          </a:p>
        </p:txBody>
      </p:sp>
      <p:sp>
        <p:nvSpPr>
          <p:cNvPr id="3" name="Content Placeholder 2"/>
          <p:cNvSpPr>
            <a:spLocks noGrp="1"/>
          </p:cNvSpPr>
          <p:nvPr>
            <p:ph idx="1"/>
          </p:nvPr>
        </p:nvSpPr>
        <p:spPr>
          <a:xfrm>
            <a:off x="1097279" y="5321395"/>
            <a:ext cx="10128439" cy="769872"/>
          </a:xfrm>
        </p:spPr>
        <p:txBody>
          <a:bodyPr>
            <a:noAutofit/>
          </a:bodyPr>
          <a:lstStyle/>
          <a:p>
            <a:r>
              <a:rPr lang="hr-HR" sz="1100" dirty="0">
                <a:latin typeface="Verdana" panose="020B0604030504040204" pitchFamily="34" charset="0"/>
                <a:ea typeface="Verdana" panose="020B0604030504040204" pitchFamily="34" charset="0"/>
              </a:rPr>
              <a:t>Kada ste unijeli sve troškove, u dijelu „Dokumentacija” preuzimate obrazac pravdanja, ispišete ga, </a:t>
            </a:r>
            <a:r>
              <a:rPr lang="hr-HR" sz="1100" dirty="0" err="1">
                <a:latin typeface="Verdana" panose="020B0604030504040204" pitchFamily="34" charset="0"/>
                <a:ea typeface="Verdana" panose="020B0604030504040204" pitchFamily="34" charset="0"/>
              </a:rPr>
              <a:t>pečatirate</a:t>
            </a:r>
            <a:r>
              <a:rPr lang="hr-HR" sz="1100" dirty="0">
                <a:latin typeface="Verdana" panose="020B0604030504040204" pitchFamily="34" charset="0"/>
                <a:ea typeface="Verdana" panose="020B0604030504040204" pitchFamily="34" charset="0"/>
              </a:rPr>
              <a:t> i potpišete, provjerite da su svi podaci ispravni, nakon toga ponovno skenirate tako potpisanog. Podignete ga u aplikaciju klikom na „Odaberi”, odaberete tip dokumenta </a:t>
            </a:r>
            <a:r>
              <a:rPr lang="en-US" sz="1100" dirty="0">
                <a:latin typeface="Verdana" panose="020B0604030504040204" pitchFamily="34" charset="0"/>
                <a:ea typeface="Verdana" panose="020B0604030504040204" pitchFamily="34" charset="0"/>
              </a:rPr>
              <a:t>DOKUMENT PRAVDANJA</a:t>
            </a:r>
            <a:r>
              <a:rPr lang="hr-HR" sz="1100" dirty="0">
                <a:latin typeface="Verdana" panose="020B0604030504040204" pitchFamily="34" charset="0"/>
                <a:ea typeface="Verdana" panose="020B0604030504040204" pitchFamily="34" charset="0"/>
              </a:rPr>
              <a:t> i kliknete „dodaj odabrane dokumente”. Na isti način podignete i analitičku bruto bilancu ili knjigu primitaka i izdataka  </a:t>
            </a:r>
            <a:r>
              <a:rPr lang="hr-HR" sz="1100" b="1" dirty="0">
                <a:latin typeface="Verdana" panose="020B0604030504040204" pitchFamily="34" charset="0"/>
                <a:ea typeface="Verdana" panose="020B0604030504040204" pitchFamily="34" charset="0"/>
              </a:rPr>
              <a:t>te kao tip dokumenta „</a:t>
            </a:r>
            <a:r>
              <a:rPr lang="en-US" sz="1100" b="1" dirty="0">
                <a:latin typeface="Verdana" panose="020B0604030504040204" pitchFamily="34" charset="0"/>
                <a:ea typeface="Verdana" panose="020B0604030504040204" pitchFamily="34" charset="0"/>
              </a:rPr>
              <a:t>DODATNA DOKUMENTACIJA</a:t>
            </a:r>
            <a:r>
              <a:rPr lang="hr-HR" sz="1100" b="1" dirty="0">
                <a:latin typeface="Verdana" panose="020B0604030504040204" pitchFamily="34" charset="0"/>
                <a:ea typeface="Verdana" panose="020B0604030504040204" pitchFamily="34" charset="0"/>
              </a:rPr>
              <a:t>” izvješća putnih naloga (ako ih imate). </a:t>
            </a:r>
            <a:r>
              <a:rPr lang="hr-HR" sz="1100" dirty="0">
                <a:latin typeface="Verdana" panose="020B0604030504040204" pitchFamily="34" charset="0"/>
                <a:ea typeface="Verdana" panose="020B0604030504040204" pitchFamily="34" charset="0"/>
              </a:rPr>
              <a:t>Kada ste </a:t>
            </a:r>
            <a:r>
              <a:rPr lang="hr-HR" sz="1100" b="1" dirty="0">
                <a:latin typeface="Verdana" panose="020B0604030504040204" pitchFamily="34" charset="0"/>
                <a:ea typeface="Verdana" panose="020B0604030504040204" pitchFamily="34" charset="0"/>
              </a:rPr>
              <a:t>podigli dokumente klikom na „Završi pravdanje” predajete ukupno pravdanje</a:t>
            </a:r>
            <a:r>
              <a:rPr lang="hr-HR" sz="1100" dirty="0">
                <a:latin typeface="Verdana" panose="020B0604030504040204" pitchFamily="34" charset="0"/>
                <a:ea typeface="Verdana" panose="020B0604030504040204" pitchFamily="34" charset="0"/>
              </a:rPr>
              <a:t>, koje uključuje i programski dio, za 202</a:t>
            </a:r>
            <a:r>
              <a:rPr lang="en-US" sz="1100" dirty="0">
                <a:latin typeface="Verdana" panose="020B0604030504040204" pitchFamily="34" charset="0"/>
                <a:ea typeface="Verdana" panose="020B0604030504040204" pitchFamily="34" charset="0"/>
              </a:rPr>
              <a:t>4</a:t>
            </a:r>
            <a:r>
              <a:rPr lang="hr-HR" sz="1100" dirty="0">
                <a:latin typeface="Verdana" panose="020B0604030504040204" pitchFamily="34" charset="0"/>
                <a:ea typeface="Verdana" panose="020B0604030504040204" pitchFamily="34" charset="0"/>
              </a:rPr>
              <a:t>. godinu.</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164</TotalTime>
  <Words>698</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Verdana</vt:lpstr>
      <vt:lpstr>Wingdings</vt:lpstr>
      <vt:lpstr>Retrospect</vt:lpstr>
      <vt:lpstr>Vodič za predavanje financijskog pravdanja Fondova putem web sučelja</vt:lpstr>
      <vt:lpstr>Opće informacije</vt:lpstr>
      <vt:lpstr>Važna upozorenja</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Petra Pazman</cp:lastModifiedBy>
  <cp:revision>40</cp:revision>
  <dcterms:created xsi:type="dcterms:W3CDTF">2016-01-26T08:11:14Z</dcterms:created>
  <dcterms:modified xsi:type="dcterms:W3CDTF">2025-01-13T11:46:02Z</dcterms:modified>
</cp:coreProperties>
</file>