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4" r:id="rId4"/>
    <p:sldId id="258" r:id="rId5"/>
    <p:sldId id="259" r:id="rId6"/>
    <p:sldId id="260" r:id="rId7"/>
    <p:sldId id="261" r:id="rId8"/>
    <p:sldId id="262" r:id="rId9"/>
    <p:sldId id="263" r:id="rId1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oran Jakić" initials="ZJ" lastIdx="3" clrIdx="0">
    <p:extLst>
      <p:ext uri="{19B8F6BF-5375-455C-9EA6-DF929625EA0E}">
        <p15:presenceInfo xmlns:p15="http://schemas.microsoft.com/office/powerpoint/2012/main" userId="S-1-5-21-2359320447-2032931125-1873559636-36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21E4A0-39D7-4095-ABC0-DCEB3F89A118}" v="3" dt="2024-01-15T13:09:36.9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7" d="100"/>
          <a:sy n="117" d="100"/>
        </p:scale>
        <p:origin x="2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ip Marušić" userId="0623a746-88ae-4f1b-874b-542dbcfdc6cd" providerId="ADAL" clId="{8921E4A0-39D7-4095-ABC0-DCEB3F89A118}"/>
    <pc:docChg chg="modSld">
      <pc:chgData name="Josip Marušić" userId="0623a746-88ae-4f1b-874b-542dbcfdc6cd" providerId="ADAL" clId="{8921E4A0-39D7-4095-ABC0-DCEB3F89A118}" dt="2024-01-15T13:10:03.148" v="51" actId="1076"/>
      <pc:docMkLst>
        <pc:docMk/>
      </pc:docMkLst>
      <pc:sldChg chg="modSp mod">
        <pc:chgData name="Josip Marušić" userId="0623a746-88ae-4f1b-874b-542dbcfdc6cd" providerId="ADAL" clId="{8921E4A0-39D7-4095-ABC0-DCEB3F89A118}" dt="2024-01-15T13:10:03.148" v="51" actId="1076"/>
        <pc:sldMkLst>
          <pc:docMk/>
          <pc:sldMk cId="303196990" sldId="261"/>
        </pc:sldMkLst>
        <pc:spChg chg="mod">
          <ac:chgData name="Josip Marušić" userId="0623a746-88ae-4f1b-874b-542dbcfdc6cd" providerId="ADAL" clId="{8921E4A0-39D7-4095-ABC0-DCEB3F89A118}" dt="2024-01-15T13:10:03.148" v="51" actId="1076"/>
          <ac:spMkLst>
            <pc:docMk/>
            <pc:sldMk cId="303196990" sldId="261"/>
            <ac:spMk id="6" creationId="{00000000-0000-0000-0000-000000000000}"/>
          </ac:spMkLst>
        </pc:spChg>
      </pc:sldChg>
      <pc:sldChg chg="modSp mod">
        <pc:chgData name="Josip Marušić" userId="0623a746-88ae-4f1b-874b-542dbcfdc6cd" providerId="ADAL" clId="{8921E4A0-39D7-4095-ABC0-DCEB3F89A118}" dt="2024-01-15T13:09:19.211" v="48" actId="20577"/>
        <pc:sldMkLst>
          <pc:docMk/>
          <pc:sldMk cId="3915164409" sldId="264"/>
        </pc:sldMkLst>
        <pc:spChg chg="mod">
          <ac:chgData name="Josip Marušić" userId="0623a746-88ae-4f1b-874b-542dbcfdc6cd" providerId="ADAL" clId="{8921E4A0-39D7-4095-ABC0-DCEB3F89A118}" dt="2024-01-15T13:05:42.631" v="0" actId="1076"/>
          <ac:spMkLst>
            <pc:docMk/>
            <pc:sldMk cId="3915164409" sldId="264"/>
            <ac:spMk id="2" creationId="{62761034-D646-C9F6-38D9-208F49916471}"/>
          </ac:spMkLst>
        </pc:spChg>
        <pc:spChg chg="mod">
          <ac:chgData name="Josip Marušić" userId="0623a746-88ae-4f1b-874b-542dbcfdc6cd" providerId="ADAL" clId="{8921E4A0-39D7-4095-ABC0-DCEB3F89A118}" dt="2024-01-15T13:09:19.211" v="48" actId="20577"/>
          <ac:spMkLst>
            <pc:docMk/>
            <pc:sldMk cId="3915164409" sldId="264"/>
            <ac:spMk id="3" creationId="{F07875E6-55E3-5B4A-F7EB-97C6B8B4979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25.1.2024.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49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25.1.2024.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07054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25.1.2024.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408129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25.1.2024.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107343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B0AE66-A1DA-4A13-A7EB-97AEA6C77E8D}" type="datetimeFigureOut">
              <a:rPr lang="hr-HR" smtClean="0"/>
              <a:t>25.1.2024.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403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B0AE66-A1DA-4A13-A7EB-97AEA6C77E8D}" type="datetimeFigureOut">
              <a:rPr lang="hr-HR" smtClean="0"/>
              <a:t>25.1.2024.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269907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B0AE66-A1DA-4A13-A7EB-97AEA6C77E8D}" type="datetimeFigureOut">
              <a:rPr lang="hr-HR" smtClean="0"/>
              <a:t>25.1.2024.</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162265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B0AE66-A1DA-4A13-A7EB-97AEA6C77E8D}" type="datetimeFigureOut">
              <a:rPr lang="hr-HR" smtClean="0"/>
              <a:t>25.1.2024.</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02324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B0AE66-A1DA-4A13-A7EB-97AEA6C77E8D}" type="datetimeFigureOut">
              <a:rPr lang="hr-HR" smtClean="0"/>
              <a:t>25.1.2024.</a:t>
            </a:fld>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4939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9B0AE66-A1DA-4A13-A7EB-97AEA6C77E8D}" type="datetimeFigureOut">
              <a:rPr lang="hr-HR" smtClean="0"/>
              <a:t>25.1.2024.</a:t>
            </a:fld>
            <a:endParaRPr lang="hr-H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3B34153-8285-4798-866B-8C4613C37F89}" type="slidenum">
              <a:rPr lang="hr-HR" smtClean="0"/>
              <a:t>‹#›</a:t>
            </a:fld>
            <a:endParaRPr lang="hr-HR"/>
          </a:p>
        </p:txBody>
      </p:sp>
    </p:spTree>
    <p:extLst>
      <p:ext uri="{BB962C8B-B14F-4D97-AF65-F5344CB8AC3E}">
        <p14:creationId xmlns:p14="http://schemas.microsoft.com/office/powerpoint/2010/main" val="310885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B0AE66-A1DA-4A13-A7EB-97AEA6C77E8D}" type="datetimeFigureOut">
              <a:rPr lang="hr-HR" smtClean="0"/>
              <a:t>25.1.2024.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96905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B0AE66-A1DA-4A13-A7EB-97AEA6C77E8D}" type="datetimeFigureOut">
              <a:rPr lang="hr-HR" smtClean="0"/>
              <a:t>25.1.2024.</a:t>
            </a:fld>
            <a:endParaRPr lang="hr-H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3B34153-8285-4798-866B-8C4613C37F89}" type="slidenum">
              <a:rPr lang="hr-HR" smtClean="0"/>
              <a:t>‹#›</a:t>
            </a:fld>
            <a:endParaRPr lang="hr-H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6075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mediji.hr/repository_files/file/582/" TargetMode="External"/><Relationship Id="rId2" Type="http://schemas.openxmlformats.org/officeDocument/2006/relationships/hyperlink" Target="https://pmu.e-mediji.h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arodne-novine.nn.hr/clanci/oglasi/full/o8346929.html" TargetMode="External"/><Relationship Id="rId2" Type="http://schemas.openxmlformats.org/officeDocument/2006/relationships/hyperlink" Target="https://narodne-novine.nn.hr/clanci/oglasi/full/o8346550.html" TargetMode="External"/><Relationship Id="rId1" Type="http://schemas.openxmlformats.org/officeDocument/2006/relationships/slideLayout" Target="../slideLayouts/slideLayout2.xml"/><Relationship Id="rId4" Type="http://schemas.openxmlformats.org/officeDocument/2006/relationships/hyperlink" Target="https://www.aem.hr/blog/2022/12/01/odluke-o-izmjenama-odluka-o-raspisivanju-javnog-natjecaja-za-dodjelu-sredstava-fonda-za-poticanje-pluralizma-i-raznovrsnosti-elektronickih-medija-broj-2-22-i-3-22/"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520055"/>
            <a:ext cx="10058400" cy="3566160"/>
          </a:xfrm>
        </p:spPr>
        <p:txBody>
          <a:bodyPr>
            <a:normAutofit/>
          </a:bodyPr>
          <a:lstStyle/>
          <a:p>
            <a:r>
              <a:rPr lang="hr-HR" sz="6000" dirty="0"/>
              <a:t>Vodič za predavanje financijskog pravdanja Fondova putem web sučelja</a:t>
            </a:r>
          </a:p>
        </p:txBody>
      </p:sp>
      <p:sp>
        <p:nvSpPr>
          <p:cNvPr id="3" name="Subtitle 2"/>
          <p:cNvSpPr>
            <a:spLocks noGrp="1"/>
          </p:cNvSpPr>
          <p:nvPr>
            <p:ph type="subTitle" idx="1"/>
          </p:nvPr>
        </p:nvSpPr>
        <p:spPr>
          <a:xfrm>
            <a:off x="1100051" y="4455619"/>
            <a:ext cx="10058400" cy="1673331"/>
          </a:xfrm>
        </p:spPr>
        <p:txBody>
          <a:bodyPr>
            <a:normAutofit fontScale="92500" lnSpcReduction="20000"/>
          </a:bodyPr>
          <a:lstStyle/>
          <a:p>
            <a:r>
              <a:rPr lang="hr-HR" dirty="0" err="1"/>
              <a:t>PripremiLi</a:t>
            </a:r>
            <a:r>
              <a:rPr lang="hr-HR" dirty="0"/>
              <a:t>:</a:t>
            </a:r>
          </a:p>
          <a:p>
            <a:r>
              <a:rPr lang="hr-HR" dirty="0"/>
              <a:t>Zoran </a:t>
            </a:r>
            <a:r>
              <a:rPr lang="hr-HR" dirty="0" err="1"/>
              <a:t>jakić</a:t>
            </a:r>
            <a:r>
              <a:rPr lang="hr-HR" dirty="0"/>
              <a:t> </a:t>
            </a:r>
          </a:p>
          <a:p>
            <a:r>
              <a:rPr lang="hr-HR" dirty="0"/>
              <a:t>petra pazman</a:t>
            </a:r>
          </a:p>
          <a:p>
            <a:r>
              <a:rPr lang="hr-HR" dirty="0"/>
              <a:t>Josip </a:t>
            </a:r>
            <a:r>
              <a:rPr lang="hr-HR" dirty="0" err="1"/>
              <a:t>marušić</a:t>
            </a:r>
            <a:endParaRPr lang="hr-H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31332" y="4867572"/>
            <a:ext cx="4012276" cy="849423"/>
          </a:xfrm>
          <a:prstGeom prst="rect">
            <a:avLst/>
          </a:prstGeom>
        </p:spPr>
      </p:pic>
    </p:spTree>
    <p:extLst>
      <p:ext uri="{BB962C8B-B14F-4D97-AF65-F5344CB8AC3E}">
        <p14:creationId xmlns:p14="http://schemas.microsoft.com/office/powerpoint/2010/main" val="266661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Opće informacije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hr-HR" dirty="0"/>
              <a:t> Podržava preglednike Internet Explorer 9 i novije, </a:t>
            </a:r>
            <a:r>
              <a:rPr lang="hr-HR" dirty="0" err="1"/>
              <a:t>Mozilla</a:t>
            </a:r>
            <a:r>
              <a:rPr lang="hr-HR" dirty="0"/>
              <a:t> Firefox i Google </a:t>
            </a:r>
            <a:r>
              <a:rPr lang="hr-HR" dirty="0" err="1"/>
              <a:t>Chrome</a:t>
            </a:r>
            <a:r>
              <a:rPr lang="hr-HR" dirty="0"/>
              <a:t>. </a:t>
            </a:r>
          </a:p>
          <a:p>
            <a:pPr>
              <a:buFont typeface="Wingdings" panose="05000000000000000000" pitchFamily="2" charset="2"/>
              <a:buChar char="q"/>
            </a:pPr>
            <a:r>
              <a:rPr lang="hr-HR" dirty="0"/>
              <a:t> Ispunjavanje web pravdanja na adresi - </a:t>
            </a:r>
            <a:r>
              <a:rPr lang="hr-HR" dirty="0">
                <a:hlinkClick r:id="rId2"/>
              </a:rPr>
              <a:t>https://pmu.e-mediji.hr/ </a:t>
            </a:r>
            <a:endParaRPr lang="hr-HR" dirty="0"/>
          </a:p>
          <a:p>
            <a:pPr>
              <a:buFont typeface="Wingdings" panose="05000000000000000000" pitchFamily="2" charset="2"/>
              <a:buChar char="q"/>
            </a:pPr>
            <a:r>
              <a:rPr lang="hr-HR" dirty="0"/>
              <a:t>Dodatni upiti - Fond@</a:t>
            </a:r>
            <a:r>
              <a:rPr lang="en-US" dirty="0" err="1"/>
              <a:t>aem</a:t>
            </a:r>
            <a:r>
              <a:rPr lang="hr-HR" dirty="0"/>
              <a:t>.</a:t>
            </a:r>
            <a:r>
              <a:rPr lang="hr-HR" dirty="0" err="1"/>
              <a:t>hr</a:t>
            </a:r>
            <a:r>
              <a:rPr lang="hr-HR" dirty="0"/>
              <a:t> </a:t>
            </a:r>
          </a:p>
          <a:p>
            <a:pPr>
              <a:buFont typeface="Wingdings" panose="05000000000000000000" pitchFamily="2" charset="2"/>
              <a:buChar char="q"/>
            </a:pPr>
            <a:r>
              <a:rPr lang="hr-HR" dirty="0"/>
              <a:t> Prijava tehničkih problema: </a:t>
            </a:r>
          </a:p>
          <a:p>
            <a:pPr lvl="1">
              <a:buFont typeface="Wingdings" panose="05000000000000000000" pitchFamily="2" charset="2"/>
              <a:buChar char="§"/>
            </a:pPr>
            <a:r>
              <a:rPr lang="hr-HR" dirty="0"/>
              <a:t>E-mail: josip.marusic@aem.hr</a:t>
            </a:r>
          </a:p>
          <a:p>
            <a:pPr lvl="1">
              <a:buFont typeface="Wingdings" panose="05000000000000000000" pitchFamily="2" charset="2"/>
              <a:buChar char="§"/>
            </a:pPr>
            <a:r>
              <a:rPr lang="hr-HR" dirty="0"/>
              <a:t>Tel: 01/4882 616</a:t>
            </a:r>
          </a:p>
          <a:p>
            <a:pPr>
              <a:buFont typeface="Wingdings" panose="05000000000000000000" pitchFamily="2" charset="2"/>
              <a:buChar char="q"/>
            </a:pPr>
            <a:r>
              <a:rPr lang="hr-HR" dirty="0"/>
              <a:t> Kratke upute za spajanje više PDF dokumenata u jedan: </a:t>
            </a:r>
          </a:p>
          <a:p>
            <a:pPr lvl="1">
              <a:buFont typeface="Wingdings" panose="05000000000000000000" pitchFamily="2" charset="2"/>
              <a:buChar char="§"/>
            </a:pPr>
            <a:r>
              <a:rPr lang="hr-HR" dirty="0">
                <a:hlinkClick r:id="rId3"/>
              </a:rPr>
              <a:t>www.e-mediji.hr/repository_files/file/582/ </a:t>
            </a:r>
            <a:endParaRPr lang="hr-HR" dirty="0"/>
          </a:p>
          <a:p>
            <a:pPr>
              <a:buFont typeface="Wingdings" panose="05000000000000000000" pitchFamily="2" charset="2"/>
              <a:buChar char="q"/>
            </a:pPr>
            <a:r>
              <a:rPr lang="hr-HR" dirty="0"/>
              <a:t> Prije početka ispunjavanja ažurirati opće podatke o pružatelju ( u dijelu „moje medijske usluge“, u stupcu „Opći podaci“ kliknuti na „Uredi podatke“)!</a:t>
            </a:r>
          </a:p>
        </p:txBody>
      </p:sp>
    </p:spTree>
    <p:extLst>
      <p:ext uri="{BB962C8B-B14F-4D97-AF65-F5344CB8AC3E}">
        <p14:creationId xmlns:p14="http://schemas.microsoft.com/office/powerpoint/2010/main" val="1960151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61034-D646-C9F6-38D9-208F49916471}"/>
              </a:ext>
            </a:extLst>
          </p:cNvPr>
          <p:cNvSpPr>
            <a:spLocks noGrp="1"/>
          </p:cNvSpPr>
          <p:nvPr>
            <p:ph type="title"/>
          </p:nvPr>
        </p:nvSpPr>
        <p:spPr>
          <a:xfrm>
            <a:off x="1097280" y="0"/>
            <a:ext cx="10058400" cy="1450757"/>
          </a:xfrm>
        </p:spPr>
        <p:txBody>
          <a:bodyPr/>
          <a:lstStyle/>
          <a:p>
            <a:r>
              <a:rPr lang="hr-HR" dirty="0"/>
              <a:t>Važna upozorenja</a:t>
            </a:r>
          </a:p>
        </p:txBody>
      </p:sp>
      <p:sp>
        <p:nvSpPr>
          <p:cNvPr id="3" name="Content Placeholder 2">
            <a:extLst>
              <a:ext uri="{FF2B5EF4-FFF2-40B4-BE49-F238E27FC236}">
                <a16:creationId xmlns:a16="http://schemas.microsoft.com/office/drawing/2014/main" id="{F07875E6-55E3-5B4A-F7EB-97C6B8B49799}"/>
              </a:ext>
            </a:extLst>
          </p:cNvPr>
          <p:cNvSpPr>
            <a:spLocks noGrp="1"/>
          </p:cNvSpPr>
          <p:nvPr>
            <p:ph idx="1"/>
          </p:nvPr>
        </p:nvSpPr>
        <p:spPr>
          <a:xfrm>
            <a:off x="1097280" y="1845733"/>
            <a:ext cx="10058400" cy="4526491"/>
          </a:xfrm>
        </p:spPr>
        <p:txBody>
          <a:bodyPr>
            <a:normAutofit/>
          </a:bodyPr>
          <a:lstStyle/>
          <a:p>
            <a:r>
              <a:rPr lang="hr-HR" dirty="0"/>
              <a:t>Pošto je u prošlogodišnjim javnim natječajima došlo do izmjena prihvatljivih troškova molimo da posebnu pozornost posvetite činjenici da će se kod pravdanja pravdati samo dio troškova navedenih u javnim natječajima navedenim pod točkom „</a:t>
            </a:r>
            <a:r>
              <a:rPr lang="hr-HR" b="0" i="0" dirty="0">
                <a:solidFill>
                  <a:srgbClr val="231F20"/>
                </a:solidFill>
                <a:effectLst/>
                <a:latin typeface="Minion Pro Cond"/>
              </a:rPr>
              <a:t>3. Popunjeni obrasci proračuna projekta – Izvori financiranja i Pojedinačni troškovi”</a:t>
            </a:r>
            <a:r>
              <a:rPr lang="hr-HR" dirty="0"/>
              <a:t>: </a:t>
            </a:r>
            <a:r>
              <a:rPr lang="hr-HR" dirty="0">
                <a:hlinkClick r:id="rId2"/>
              </a:rPr>
              <a:t>JN 1/22   </a:t>
            </a:r>
            <a:r>
              <a:rPr lang="hr-HR" dirty="0">
                <a:hlinkClick r:id="rId3"/>
              </a:rPr>
              <a:t>JN 2/22</a:t>
            </a:r>
            <a:r>
              <a:rPr lang="hr-HR" dirty="0"/>
              <a:t> , </a:t>
            </a:r>
            <a:r>
              <a:rPr lang="hr-HR" dirty="0">
                <a:hlinkClick r:id="rId4"/>
              </a:rPr>
              <a:t>odluka o izmjenama odluke JN 2/22 i 3/22</a:t>
            </a:r>
            <a:endParaRPr lang="hr-HR" dirty="0"/>
          </a:p>
          <a:p>
            <a:r>
              <a:rPr lang="hr-HR" dirty="0"/>
              <a:t>Bitna napomena je i da će se za svaki trošak putnog naloga morati priložiti pripadajuće </a:t>
            </a:r>
            <a:r>
              <a:rPr lang="hr-HR" b="1" dirty="0"/>
              <a:t>izvješće putnog naloga</a:t>
            </a:r>
            <a:r>
              <a:rPr lang="hr-HR" dirty="0"/>
              <a:t> kao dio dokumentacije pravdanja. Molimo da naziv troška koji se odnosi na određeni putni nalog uparite sa imenom dokumenta putnog naloga koji prilažete.</a:t>
            </a:r>
          </a:p>
          <a:p>
            <a:r>
              <a:rPr lang="hr-HR" dirty="0"/>
              <a:t>Kod određenih vrsta prihvatljivih troškova polja "konto troška" i "ukupni troškovi" (iznos iz bruto bilance) nisu primjenjiva, te preporučamo da ih ostavite praznim ili unesete nule. U nastavku su navedene kategorije prihvatljivih troškova na koje se ovo pravilo odnosi: Režija i montaža, studio, tehnika, prebacivanja  signala linkom ,transportni troškovi.</a:t>
            </a:r>
          </a:p>
        </p:txBody>
      </p:sp>
    </p:spTree>
    <p:extLst>
      <p:ext uri="{BB962C8B-B14F-4D97-AF65-F5344CB8AC3E}">
        <p14:creationId xmlns:p14="http://schemas.microsoft.com/office/powerpoint/2010/main" val="3915164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132304"/>
            <a:ext cx="10058400" cy="1450757"/>
          </a:xfrm>
        </p:spPr>
        <p:txBody>
          <a:bodyPr>
            <a:normAutofit/>
          </a:bodyPr>
          <a:lstStyle/>
          <a:p>
            <a:r>
              <a:rPr lang="hr-HR" sz="4400" dirty="0"/>
              <a:t>Potpore male vrijednosti</a:t>
            </a:r>
          </a:p>
        </p:txBody>
      </p:sp>
      <p:sp>
        <p:nvSpPr>
          <p:cNvPr id="3" name="Content Placeholder 2"/>
          <p:cNvSpPr>
            <a:spLocks noGrp="1"/>
          </p:cNvSpPr>
          <p:nvPr>
            <p:ph idx="1"/>
          </p:nvPr>
        </p:nvSpPr>
        <p:spPr>
          <a:xfrm>
            <a:off x="1097280" y="5503742"/>
            <a:ext cx="10058400" cy="513348"/>
          </a:xfrm>
        </p:spPr>
        <p:txBody>
          <a:bodyPr>
            <a:normAutofit fontScale="92500" lnSpcReduction="20000"/>
          </a:bodyPr>
          <a:lstStyle/>
          <a:p>
            <a:r>
              <a:rPr lang="hr-HR" dirty="0"/>
              <a:t>U glavnom izborniku odabrati „Fondovi”, nakon toga u stupcu željenog natječaja odabrati „Moja pravdanja”.</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280" y="1994908"/>
            <a:ext cx="9887021" cy="2900578"/>
          </a:xfrm>
          <a:prstGeom prst="rect">
            <a:avLst/>
          </a:prstGeom>
        </p:spPr>
      </p:pic>
    </p:spTree>
    <p:extLst>
      <p:ext uri="{BB962C8B-B14F-4D97-AF65-F5344CB8AC3E}">
        <p14:creationId xmlns:p14="http://schemas.microsoft.com/office/powerpoint/2010/main" val="470699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1450757"/>
          </a:xfrm>
        </p:spPr>
        <p:txBody>
          <a:bodyPr>
            <a:normAutofit/>
          </a:bodyPr>
          <a:lstStyle/>
          <a:p>
            <a:r>
              <a:rPr lang="hr-HR" sz="4400" dirty="0"/>
              <a:t>Potpore male vrijednosti</a:t>
            </a:r>
          </a:p>
        </p:txBody>
      </p:sp>
      <p:sp>
        <p:nvSpPr>
          <p:cNvPr id="3" name="Content Placeholder 2"/>
          <p:cNvSpPr>
            <a:spLocks noGrp="1"/>
          </p:cNvSpPr>
          <p:nvPr>
            <p:ph idx="1"/>
          </p:nvPr>
        </p:nvSpPr>
        <p:spPr>
          <a:xfrm>
            <a:off x="710102" y="5758248"/>
            <a:ext cx="10058400" cy="357980"/>
          </a:xfrm>
        </p:spPr>
        <p:txBody>
          <a:bodyPr>
            <a:normAutofit fontScale="62500" lnSpcReduction="20000"/>
          </a:bodyPr>
          <a:lstStyle/>
          <a:p>
            <a:r>
              <a:rPr lang="hr-HR" dirty="0"/>
              <a:t>Nakon što odaberete pravdanje za 2023. godinu, odabiremo  dio „Financijsko pravdanje” te troškove dodajemo klikom na tipku „Dodaj novi trošak”.</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8227" y="1788273"/>
            <a:ext cx="8523716" cy="3627863"/>
          </a:xfrm>
          <a:prstGeom prst="rect">
            <a:avLst/>
          </a:prstGeom>
        </p:spPr>
      </p:pic>
    </p:spTree>
    <p:extLst>
      <p:ext uri="{BB962C8B-B14F-4D97-AF65-F5344CB8AC3E}">
        <p14:creationId xmlns:p14="http://schemas.microsoft.com/office/powerpoint/2010/main" val="639197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Potpore male vrijednosti</a:t>
            </a:r>
          </a:p>
        </p:txBody>
      </p:sp>
      <p:sp>
        <p:nvSpPr>
          <p:cNvPr id="5" name="Content Placeholder 4"/>
          <p:cNvSpPr>
            <a:spLocks noGrp="1"/>
          </p:cNvSpPr>
          <p:nvPr>
            <p:ph idx="1"/>
          </p:nvPr>
        </p:nvSpPr>
        <p:spPr>
          <a:xfrm>
            <a:off x="1097280" y="4922931"/>
            <a:ext cx="10058400" cy="1140575"/>
          </a:xfrm>
        </p:spPr>
        <p:txBody>
          <a:bodyPr>
            <a:normAutofit fontScale="77500" lnSpcReduction="20000"/>
          </a:bodyPr>
          <a:lstStyle/>
          <a:p>
            <a:r>
              <a:rPr lang="hr-HR" dirty="0"/>
              <a:t>Odabirete  vrstu troška kojoj pojedinačni trošak pripada, te nakon toga kliknete „Prihvati”. Molimo da posebnu pozornost obratite na vrste prihvatljivih troškova definirane  i razrađene u pripadajućim javnim natječajima i da ih unosite po ispravnim kategorijama.</a:t>
            </a:r>
          </a:p>
          <a:p>
            <a:r>
              <a:rPr lang="hr-HR" dirty="0"/>
              <a:t>NAPOMENA: Troškove režije i montaže, studija, tehnike, prebacivanja signala linkom, dodajete u kategoriju ostalih troškova dok transportne troškove dodajete pod putne izdatke.</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4468" y="2609735"/>
            <a:ext cx="7983064" cy="1638529"/>
          </a:xfrm>
          <a:prstGeom prst="rect">
            <a:avLst/>
          </a:prstGeom>
        </p:spPr>
      </p:pic>
    </p:spTree>
    <p:extLst>
      <p:ext uri="{BB962C8B-B14F-4D97-AF65-F5344CB8AC3E}">
        <p14:creationId xmlns:p14="http://schemas.microsoft.com/office/powerpoint/2010/main" val="481301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Potpore male vrijednosti</a:t>
            </a:r>
          </a:p>
        </p:txBody>
      </p:sp>
      <p:sp>
        <p:nvSpPr>
          <p:cNvPr id="6" name="Content Placeholder 5"/>
          <p:cNvSpPr>
            <a:spLocks noGrp="1"/>
          </p:cNvSpPr>
          <p:nvPr>
            <p:ph idx="1"/>
          </p:nvPr>
        </p:nvSpPr>
        <p:spPr>
          <a:xfrm>
            <a:off x="1126674" y="5741245"/>
            <a:ext cx="10058400" cy="456835"/>
          </a:xfrm>
        </p:spPr>
        <p:txBody>
          <a:bodyPr>
            <a:noAutofit/>
          </a:bodyPr>
          <a:lstStyle/>
          <a:p>
            <a:pPr>
              <a:lnSpc>
                <a:spcPct val="90000"/>
              </a:lnSpc>
              <a:spcBef>
                <a:spcPts val="1200"/>
              </a:spcBef>
              <a:spcAft>
                <a:spcPts val="200"/>
              </a:spcAft>
            </a:pPr>
            <a:r>
              <a:rPr lang="hr-HR" sz="1200" i="1" dirty="0">
                <a:solidFill>
                  <a:srgbClr val="404040"/>
                </a:solidFill>
                <a:effectLst/>
                <a:latin typeface="Verdana" panose="020B0604030504040204" pitchFamily="34" charset="0"/>
                <a:ea typeface="Calibri" panose="020F0502020204030204" pitchFamily="34" charset="0"/>
              </a:rPr>
              <a:t>Unosite naziv troška, konto troška, ukupni iznos troška, osim kod prihvatljivih paušalnih troškova kod kojih polja „konta troška“ i „ukupni iznos troška“ nisu primjenjiva, koji se potom raspoređuje po pojedinim emisijama sukladno ključu raspodjele, koji definira svaki pružatelj sam za sebe.</a:t>
            </a:r>
            <a:endParaRPr lang="hr-HR" sz="1200" dirty="0">
              <a:effectLst/>
              <a:latin typeface="Calibri" panose="020F0502020204030204" pitchFamily="34" charset="0"/>
              <a:ea typeface="Calibri" panose="020F050202020403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3773" y="1925624"/>
            <a:ext cx="6924202" cy="3627357"/>
          </a:xfrm>
          <a:prstGeom prst="rect">
            <a:avLst/>
          </a:prstGeom>
        </p:spPr>
      </p:pic>
    </p:spTree>
    <p:extLst>
      <p:ext uri="{BB962C8B-B14F-4D97-AF65-F5344CB8AC3E}">
        <p14:creationId xmlns:p14="http://schemas.microsoft.com/office/powerpoint/2010/main" val="303196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a:t>Potpore male vrijednosti</a:t>
            </a:r>
          </a:p>
        </p:txBody>
      </p:sp>
      <p:sp>
        <p:nvSpPr>
          <p:cNvPr id="5" name="Content Placeholder 4"/>
          <p:cNvSpPr>
            <a:spLocks noGrp="1"/>
          </p:cNvSpPr>
          <p:nvPr>
            <p:ph idx="1"/>
          </p:nvPr>
        </p:nvSpPr>
        <p:spPr>
          <a:xfrm>
            <a:off x="1097280" y="5552303"/>
            <a:ext cx="10058400" cy="691978"/>
          </a:xfrm>
        </p:spPr>
        <p:txBody>
          <a:bodyPr>
            <a:normAutofit fontScale="55000" lnSpcReduction="20000"/>
          </a:bodyPr>
          <a:lstStyle/>
          <a:p>
            <a:r>
              <a:rPr lang="hr-HR" dirty="0"/>
              <a:t>Ispod popisa unesenih troškova nalazi se sažetak za provjeru kojim možete provjeriti da li ste unijeli sve troškove s obzirom na dodijeljena sredstva za 2023. godinu. Naravno troškovi se u aplikaciji pravdaju u </a:t>
            </a:r>
            <a:r>
              <a:rPr lang="hr-HR" b="1" dirty="0"/>
              <a:t>EURIMA</a:t>
            </a:r>
            <a:r>
              <a:rPr lang="hr-HR" dirty="0"/>
              <a:t>. Aplikacija automatski uspoređuje odnos materijalnih troškova, te troškova i dodijeljenih sredstava i javlja korisniku povratno ako postoji neki problem. Također nakon unesenih svih troškova možete pogledati detaljnu tablicu klikom na „preuzmi uneseno financijsko pravdanje”. Ovo pravdanje nije potrebno prilagati dokumentaciji već služi isključivo Vama za provjeru unesenih podataka!</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1308" y="2019963"/>
            <a:ext cx="7687945" cy="3448569"/>
          </a:xfrm>
          <a:prstGeom prst="rect">
            <a:avLst/>
          </a:prstGeom>
        </p:spPr>
      </p:pic>
    </p:spTree>
    <p:extLst>
      <p:ext uri="{BB962C8B-B14F-4D97-AF65-F5344CB8AC3E}">
        <p14:creationId xmlns:p14="http://schemas.microsoft.com/office/powerpoint/2010/main" val="2067523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97133"/>
            <a:ext cx="10058400" cy="1450757"/>
          </a:xfrm>
        </p:spPr>
        <p:txBody>
          <a:bodyPr>
            <a:normAutofit/>
          </a:bodyPr>
          <a:lstStyle/>
          <a:p>
            <a:r>
              <a:rPr lang="hr-HR" sz="4400" dirty="0"/>
              <a:t>Potpore male vrijednosti</a:t>
            </a:r>
          </a:p>
        </p:txBody>
      </p:sp>
      <p:sp>
        <p:nvSpPr>
          <p:cNvPr id="3" name="Content Placeholder 2"/>
          <p:cNvSpPr>
            <a:spLocks noGrp="1"/>
          </p:cNvSpPr>
          <p:nvPr>
            <p:ph idx="1"/>
          </p:nvPr>
        </p:nvSpPr>
        <p:spPr>
          <a:xfrm>
            <a:off x="1097279" y="5321395"/>
            <a:ext cx="10128439" cy="769872"/>
          </a:xfrm>
        </p:spPr>
        <p:txBody>
          <a:bodyPr>
            <a:normAutofit fontScale="55000" lnSpcReduction="20000"/>
          </a:bodyPr>
          <a:lstStyle/>
          <a:p>
            <a:r>
              <a:rPr lang="hr-HR" dirty="0"/>
              <a:t>Kada ste unijeli sve troškove, u dijelu „Dokumentacija” preuzimate obrazac pravdanja, ispišete ga, </a:t>
            </a:r>
            <a:r>
              <a:rPr lang="hr-HR" dirty="0" err="1"/>
              <a:t>pečatirate</a:t>
            </a:r>
            <a:r>
              <a:rPr lang="hr-HR" dirty="0"/>
              <a:t> i potpišete, provjerite da su svi podaci ispravni, nakon toga ponovno skenirate tako potpisanog. Podignete ga u aplikaciju klikom na „Odaberi”, odaberete tip dokumenta dokument pravdanja i kliknete „dodaj odabrane dokumente”. Na isti način podignete i analitičku bruto bilancu ili knjigu primitaka i izdataka </a:t>
            </a:r>
            <a:r>
              <a:rPr lang="hr-HR" b="1" dirty="0"/>
              <a:t>te kao tip dokumenta „dodatna dokumentacija” izvješća putnih naloga (ako ih imate). </a:t>
            </a:r>
            <a:r>
              <a:rPr lang="hr-HR" dirty="0"/>
              <a:t>Kada ste podigli dokumente </a:t>
            </a:r>
            <a:r>
              <a:rPr lang="hr-HR" b="1" dirty="0"/>
              <a:t>klikom na „Završi pravdanje” predajete ukupno pravdanje</a:t>
            </a:r>
            <a:r>
              <a:rPr lang="hr-HR" dirty="0"/>
              <a:t>, koje uključuje i programski dio, za 2023. godinu.</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0692" y="1821971"/>
            <a:ext cx="7433891" cy="3288425"/>
          </a:xfrm>
          <a:prstGeom prst="rect">
            <a:avLst/>
          </a:prstGeom>
        </p:spPr>
      </p:pic>
    </p:spTree>
    <p:extLst>
      <p:ext uri="{BB962C8B-B14F-4D97-AF65-F5344CB8AC3E}">
        <p14:creationId xmlns:p14="http://schemas.microsoft.com/office/powerpoint/2010/main" val="48150686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392</TotalTime>
  <Words>678</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Calibri Light</vt:lpstr>
      <vt:lpstr>Minion Pro Cond</vt:lpstr>
      <vt:lpstr>Verdana</vt:lpstr>
      <vt:lpstr>Wingdings</vt:lpstr>
      <vt:lpstr>Retrospect</vt:lpstr>
      <vt:lpstr>Vodič za predavanje financijskog pravdanja Fondova putem web sučelja</vt:lpstr>
      <vt:lpstr>Opće informacije</vt:lpstr>
      <vt:lpstr>Važna upozorenja</vt:lpstr>
      <vt:lpstr>Potpore male vrijednosti</vt:lpstr>
      <vt:lpstr>Potpore male vrijednosti</vt:lpstr>
      <vt:lpstr>Potpore male vrijednosti</vt:lpstr>
      <vt:lpstr>Potpore male vrijednosti</vt:lpstr>
      <vt:lpstr>Potpore male vrijednosti</vt:lpstr>
      <vt:lpstr>Potpore male vrijednosti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Vodič za predavanje financijskog pravdanja Fondova putem web sučelja</dc:title>
  <dc:creator>Josip Marušić</dc:creator>
  <cp:lastModifiedBy>Josip Marušić</cp:lastModifiedBy>
  <cp:revision>39</cp:revision>
  <dcterms:created xsi:type="dcterms:W3CDTF">2016-01-26T08:11:14Z</dcterms:created>
  <dcterms:modified xsi:type="dcterms:W3CDTF">2024-01-25T11:07:50Z</dcterms:modified>
</cp:coreProperties>
</file>