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sldIdLst>
    <p:sldId id="278" r:id="rId2"/>
    <p:sldId id="276" r:id="rId3"/>
    <p:sldId id="275" r:id="rId4"/>
    <p:sldId id="259" r:id="rId5"/>
    <p:sldId id="260" r:id="rId6"/>
    <p:sldId id="261" r:id="rId7"/>
    <p:sldId id="279" r:id="rId8"/>
    <p:sldId id="280" r:id="rId9"/>
    <p:sldId id="266" r:id="rId10"/>
    <p:sldId id="267" r:id="rId11"/>
    <p:sldId id="281" r:id="rId12"/>
    <p:sldId id="270" r:id="rId13"/>
  </p:sldIdLst>
  <p:sldSz cx="12192000" cy="6858000"/>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118" userDrawn="1">
          <p15:clr>
            <a:srgbClr val="A4A3A4"/>
          </p15:clr>
        </p15:guide>
        <p15:guide id="3" pos="8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686" y="77"/>
      </p:cViewPr>
      <p:guideLst>
        <p:guide orient="horz" pos="2160"/>
        <p:guide pos="1118"/>
        <p:guide pos="8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B43FD1-4D68-427E-9176-D15321A32D74}" type="slidenum">
              <a:rPr lang="hr-HR" smtClean="0"/>
              <a:t>‹#›</a:t>
            </a:fld>
            <a:endParaRPr lang="hr-H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671979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5006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6331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4862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455677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53C937-0F37-436A-A2D4-7A9D1D1F924B}" type="datetimeFigureOut">
              <a:rPr lang="hr-HR" smtClean="0"/>
              <a:t>29.12.2023.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82534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53C937-0F37-436A-A2D4-7A9D1D1F924B}" type="datetimeFigureOut">
              <a:rPr lang="hr-HR" smtClean="0"/>
              <a:t>29.12.2023.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5247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53C937-0F37-436A-A2D4-7A9D1D1F924B}" type="datetimeFigureOut">
              <a:rPr lang="hr-HR" smtClean="0"/>
              <a:t>29.12.2023.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8180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3C937-0F37-436A-A2D4-7A9D1D1F924B}" type="datetimeFigureOut">
              <a:rPr lang="hr-HR" smtClean="0"/>
              <a:t>29.12.2023.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40782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29.12.2023.</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843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29.12.2023.</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666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253C937-0F37-436A-A2D4-7A9D1D1F924B}" type="datetimeFigureOut">
              <a:rPr lang="hr-HR" smtClean="0"/>
              <a:t>29.12.2023.</a:t>
            </a:fld>
            <a:endParaRPr lang="hr-H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r-H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B43FD1-4D68-427E-9176-D15321A32D74}" type="slidenum">
              <a:rPr lang="hr-HR" smtClean="0"/>
              <a:t>‹#›</a:t>
            </a:fld>
            <a:endParaRPr lang="hr-H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3072106"/>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mailto:fond2021@aem.h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89391"/>
            <a:ext cx="10515600" cy="6079218"/>
          </a:xfrm>
          <a:solidFill>
            <a:schemeClr val="bg1"/>
          </a:solidFill>
        </p:spPr>
        <p:txBody>
          <a:bodyPr>
            <a:normAutofit/>
          </a:bodyPr>
          <a:lstStyle/>
          <a:p>
            <a:r>
              <a:rPr lang="hr-HR" sz="3600" dirty="0">
                <a:latin typeface="Trebuchet MS" panose="020B0603020202020204" pitchFamily="34" charset="0"/>
              </a:rPr>
              <a:t>Financijsko pravdanje fondova 2/22 (potpora male vrijednosti) i 3/22 (državna potpora) za 2023. godinu se provodi putem sučelja ispmu na web stranici AEM-a !</a:t>
            </a:r>
            <a:br>
              <a:rPr lang="hr-HR" sz="3600" dirty="0">
                <a:latin typeface="Trebuchet MS" panose="020B0603020202020204" pitchFamily="34" charset="0"/>
              </a:rPr>
            </a:br>
            <a:br>
              <a:rPr lang="hr-HR" sz="3200" dirty="0">
                <a:latin typeface="Trebuchet MS" panose="020B0603020202020204" pitchFamily="34" charset="0"/>
              </a:rPr>
            </a:br>
            <a:r>
              <a:rPr lang="hr-HR" sz="3200" dirty="0">
                <a:latin typeface="Trebuchet MS" panose="020B0603020202020204" pitchFamily="34" charset="0"/>
              </a:rPr>
              <a:t> </a:t>
            </a:r>
            <a:br>
              <a:rPr lang="hr-HR" sz="3200" dirty="0">
                <a:latin typeface="Trebuchet MS" panose="020B0603020202020204" pitchFamily="34" charset="0"/>
              </a:rPr>
            </a:br>
            <a:br>
              <a:rPr lang="hr-HR" sz="3200" dirty="0">
                <a:latin typeface="Trebuchet MS" panose="020B0603020202020204" pitchFamily="34" charset="0"/>
              </a:rPr>
            </a:br>
            <a:endParaRPr lang="hr-HR" sz="2800" dirty="0">
              <a:latin typeface="Trebuchet MS" panose="020B0603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185" y="4409872"/>
            <a:ext cx="3067478" cy="1457528"/>
          </a:xfrm>
          <a:prstGeom prst="rect">
            <a:avLst/>
          </a:prstGeom>
          <a:solidFill>
            <a:srgbClr val="FFFFFF"/>
          </a:solidFill>
        </p:spPr>
      </p:pic>
    </p:spTree>
    <p:extLst>
      <p:ext uri="{BB962C8B-B14F-4D97-AF65-F5344CB8AC3E}">
        <p14:creationId xmlns:p14="http://schemas.microsoft.com/office/powerpoint/2010/main" val="3955105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58583"/>
          </a:xfrm>
        </p:spPr>
        <p:txBody>
          <a:bodyPr>
            <a:normAutofit fontScale="90000"/>
          </a:bodyPr>
          <a:lstStyle/>
          <a:p>
            <a:r>
              <a:rPr lang="hr-HR" sz="2400" dirty="0">
                <a:latin typeface="Trebuchet MS" panose="020B0603020202020204" pitchFamily="34" charset="0"/>
              </a:rPr>
              <a:t>    3.  Putni izdaci</a:t>
            </a:r>
            <a:br>
              <a:rPr lang="hr-HR" sz="2400" dirty="0">
                <a:latin typeface="Trebuchet MS" panose="020B0603020202020204" pitchFamily="34" charset="0"/>
              </a:rPr>
            </a:br>
            <a:br>
              <a:rPr lang="hr-HR" sz="2400" dirty="0">
                <a:latin typeface="Trebuchet MS" panose="020B0603020202020204" pitchFamily="34" charset="0"/>
              </a:rPr>
            </a:br>
            <a:r>
              <a:rPr lang="hr-HR" sz="2200" dirty="0">
                <a:solidFill>
                  <a:srgbClr val="231F20"/>
                </a:solidFill>
                <a:latin typeface="Trebuchet MS" panose="020B0603020202020204" pitchFamily="34" charset="0"/>
              </a:rPr>
              <a:t>Jedina podloga </a:t>
            </a:r>
            <a:r>
              <a:rPr lang="hr-HR" sz="2200" b="0" i="0" dirty="0">
                <a:solidFill>
                  <a:srgbClr val="231F20"/>
                </a:solidFill>
                <a:effectLst/>
                <a:latin typeface="Trebuchet MS" panose="020B0603020202020204" pitchFamily="34" charset="0"/>
              </a:rPr>
              <a:t>za priznavanje ovih troškova su </a:t>
            </a:r>
            <a:r>
              <a:rPr lang="hr-HR" sz="2200" b="1" i="0" dirty="0">
                <a:solidFill>
                  <a:srgbClr val="231F20"/>
                </a:solidFill>
                <a:effectLst/>
                <a:latin typeface="Trebuchet MS" panose="020B0603020202020204" pitchFamily="34" charset="0"/>
              </a:rPr>
              <a:t>putni nalozi </a:t>
            </a:r>
            <a:r>
              <a:rPr lang="hr-HR" sz="2200" b="0" i="0" dirty="0">
                <a:solidFill>
                  <a:srgbClr val="231F20"/>
                </a:solidFill>
                <a:effectLst/>
                <a:latin typeface="Trebuchet MS" panose="020B0603020202020204" pitchFamily="34" charset="0"/>
              </a:rPr>
              <a:t>koji trebaju biti u direktnoj vezi s proizvodnjom i objavljivanjem konkretnog programa i/ili sadržaja Fonda – isto mora biti nedvojbeno vidljivo na samom </a:t>
            </a:r>
            <a:r>
              <a:rPr lang="hr-HR" sz="2200" b="1" i="0" dirty="0">
                <a:solidFill>
                  <a:srgbClr val="231F20"/>
                </a:solidFill>
                <a:effectLst/>
                <a:latin typeface="Trebuchet MS" panose="020B0603020202020204" pitchFamily="34" charset="0"/>
              </a:rPr>
              <a:t>izvješću putnog naloga</a:t>
            </a:r>
            <a:r>
              <a:rPr lang="hr-HR" sz="2200" b="0" i="0" dirty="0">
                <a:solidFill>
                  <a:srgbClr val="231F20"/>
                </a:solidFill>
                <a:effectLst/>
                <a:latin typeface="Trebuchet MS" panose="020B0603020202020204" pitchFamily="34" charset="0"/>
              </a:rPr>
              <a:t>. </a:t>
            </a:r>
            <a:br>
              <a:rPr lang="hr-HR" sz="2200" b="0" i="0" dirty="0">
                <a:solidFill>
                  <a:srgbClr val="231F20"/>
                </a:solidFill>
                <a:effectLst/>
                <a:latin typeface="Trebuchet MS" panose="020B0603020202020204" pitchFamily="34" charset="0"/>
              </a:rPr>
            </a:br>
            <a:r>
              <a:rPr lang="hr-HR" sz="2200" b="0" i="0" dirty="0">
                <a:solidFill>
                  <a:srgbClr val="231F20"/>
                </a:solidFill>
                <a:effectLst/>
                <a:latin typeface="Trebuchet MS" panose="020B0603020202020204" pitchFamily="34" charset="0"/>
              </a:rPr>
              <a:t>Ako takvih </a:t>
            </a:r>
            <a:r>
              <a:rPr lang="hr-HR" sz="2200" b="1" i="0" dirty="0">
                <a:solidFill>
                  <a:srgbClr val="231F20"/>
                </a:solidFill>
                <a:effectLst/>
                <a:latin typeface="Trebuchet MS" panose="020B0603020202020204" pitchFamily="34" charset="0"/>
              </a:rPr>
              <a:t>putnih naloga nema</a:t>
            </a:r>
            <a:r>
              <a:rPr lang="hr-HR" sz="2200" b="0" i="0" dirty="0">
                <a:solidFill>
                  <a:srgbClr val="231F20"/>
                </a:solidFill>
                <a:effectLst/>
                <a:latin typeface="Trebuchet MS" panose="020B0603020202020204" pitchFamily="34" charset="0"/>
              </a:rPr>
              <a:t>, pružatelj nije u mogućnosti iskazati troškove putnih izdataka i </a:t>
            </a:r>
            <a:r>
              <a:rPr lang="hr-HR" sz="2200" b="1" i="0" dirty="0">
                <a:solidFill>
                  <a:srgbClr val="231F20"/>
                </a:solidFill>
                <a:effectLst/>
                <a:latin typeface="Trebuchet MS" panose="020B0603020202020204" pitchFamily="34" charset="0"/>
              </a:rPr>
              <a:t>smatra se da nema prihvatljivih troškova u ovoj kategoriji</a:t>
            </a:r>
            <a:r>
              <a:rPr lang="hr-HR" sz="2200" b="0" i="0" dirty="0">
                <a:solidFill>
                  <a:srgbClr val="231F20"/>
                </a:solidFill>
                <a:effectLst/>
                <a:latin typeface="Trebuchet MS" panose="020B0603020202020204" pitchFamily="34" charset="0"/>
              </a:rPr>
              <a:t>. </a:t>
            </a:r>
            <a:br>
              <a:rPr lang="hr-HR" sz="2200" b="0" i="0" dirty="0">
                <a:solidFill>
                  <a:srgbClr val="231F20"/>
                </a:solidFill>
                <a:effectLst/>
                <a:latin typeface="Trebuchet MS" panose="020B0603020202020204" pitchFamily="34" charset="0"/>
              </a:rPr>
            </a:br>
            <a:r>
              <a:rPr lang="hr-HR" sz="2200" dirty="0">
                <a:latin typeface="Trebuchet MS" panose="020B0603020202020204" pitchFamily="34" charset="0"/>
              </a:rPr>
              <a:t>Unutar skupine putnih izdataka prihvatljivi troškovi su samo: </a:t>
            </a:r>
            <a:br>
              <a:rPr lang="hr-HR" sz="2200" dirty="0">
                <a:latin typeface="Trebuchet MS" panose="020B0603020202020204" pitchFamily="34" charset="0"/>
              </a:rPr>
            </a:br>
            <a:r>
              <a:rPr lang="hr-HR" sz="2200" dirty="0">
                <a:latin typeface="Trebuchet MS" panose="020B0603020202020204" pitchFamily="34" charset="0"/>
              </a:rPr>
              <a:t>dnevnice za službena putovanja, </a:t>
            </a:r>
            <a:br>
              <a:rPr lang="hr-HR" sz="2200" dirty="0">
                <a:latin typeface="Trebuchet MS" panose="020B0603020202020204" pitchFamily="34" charset="0"/>
              </a:rPr>
            </a:br>
            <a:r>
              <a:rPr lang="hr-HR" sz="2200" dirty="0">
                <a:latin typeface="Trebuchet MS" panose="020B0603020202020204" pitchFamily="34" charset="0"/>
              </a:rPr>
              <a:t>troškovi prijevoza na službenom putu (usluge prijevoza koje pruža prijevoznik), </a:t>
            </a:r>
            <a:br>
              <a:rPr lang="hr-HR" sz="2200" dirty="0">
                <a:latin typeface="Trebuchet MS" panose="020B0603020202020204" pitchFamily="34" charset="0"/>
              </a:rPr>
            </a:br>
            <a:r>
              <a:rPr lang="hr-HR" sz="2200" dirty="0">
                <a:latin typeface="Trebuchet MS" panose="020B0603020202020204" pitchFamily="34" charset="0"/>
              </a:rPr>
              <a:t>troškovi noćenja na službenom putu, </a:t>
            </a:r>
            <a:br>
              <a:rPr lang="hr-HR" sz="2200" dirty="0">
                <a:latin typeface="Trebuchet MS" panose="020B0603020202020204" pitchFamily="34" charset="0"/>
              </a:rPr>
            </a:br>
            <a:r>
              <a:rPr lang="hr-HR" sz="2200" dirty="0">
                <a:latin typeface="Trebuchet MS" panose="020B0603020202020204" pitchFamily="34" charset="0"/>
              </a:rPr>
              <a:t>troškovi uporabe vlastitog automobila na službenom putu, </a:t>
            </a:r>
            <a:br>
              <a:rPr lang="hr-HR" sz="2200" dirty="0">
                <a:latin typeface="Trebuchet MS" panose="020B0603020202020204" pitchFamily="34" charset="0"/>
              </a:rPr>
            </a:br>
            <a:r>
              <a:rPr lang="hr-HR" sz="2200" dirty="0">
                <a:latin typeface="Trebuchet MS" panose="020B0603020202020204" pitchFamily="34" charset="0"/>
              </a:rPr>
              <a:t>ostali troškovi na službenom putu (trošak autoceste, tunela, parkiranja, trajekta)</a:t>
            </a:r>
            <a:br>
              <a:rPr lang="hr-HR" sz="2200" dirty="0">
                <a:latin typeface="Trebuchet MS" panose="020B0603020202020204" pitchFamily="34" charset="0"/>
              </a:rPr>
            </a:br>
            <a:br>
              <a:rPr lang="hr-HR" sz="2200" dirty="0">
                <a:latin typeface="Trebuchet MS" panose="020B0603020202020204" pitchFamily="34" charset="0"/>
              </a:rPr>
            </a:br>
            <a:r>
              <a:rPr lang="hr-HR" sz="2200" dirty="0">
                <a:latin typeface="Trebuchet MS" panose="020B0603020202020204" pitchFamily="34" charset="0"/>
              </a:rPr>
              <a:t>te sukladno Odluci o izmjeni odluke o raspisivanju </a:t>
            </a:r>
            <a:r>
              <a:rPr lang="hr-HR" sz="2200" b="1" dirty="0">
                <a:latin typeface="Trebuchet MS" panose="020B0603020202020204" pitchFamily="34" charset="0"/>
              </a:rPr>
              <a:t>javnog natječaja broj 2/22 (potpora male vrijednosti)</a:t>
            </a:r>
            <a:r>
              <a:rPr lang="hr-HR" sz="2200" dirty="0">
                <a:latin typeface="Trebuchet MS" panose="020B0603020202020204" pitchFamily="34" charset="0"/>
              </a:rPr>
              <a:t> i </a:t>
            </a:r>
            <a:r>
              <a:rPr lang="hr-HR" sz="2200" b="1" dirty="0">
                <a:latin typeface="Trebuchet MS" panose="020B0603020202020204" pitchFamily="34" charset="0"/>
              </a:rPr>
              <a:t>javnog natječaja broj 3/22 (državna potpora) </a:t>
            </a:r>
            <a:r>
              <a:rPr lang="hr-HR" sz="2200" dirty="0">
                <a:latin typeface="Trebuchet MS" panose="020B0603020202020204" pitchFamily="34" charset="0"/>
              </a:rPr>
              <a:t>od 1. prosinca 2022. godine još i:</a:t>
            </a:r>
            <a:br>
              <a:rPr lang="hr-HR" sz="2200" dirty="0">
                <a:latin typeface="Trebuchet MS" panose="020B0603020202020204" pitchFamily="34" charset="0"/>
              </a:rPr>
            </a:br>
            <a:br>
              <a:rPr lang="hr-HR" sz="2200" dirty="0">
                <a:latin typeface="Trebuchet MS" panose="020B0603020202020204" pitchFamily="34" charset="0"/>
              </a:rPr>
            </a:br>
            <a:r>
              <a:rPr lang="hr-HR" sz="2200" dirty="0">
                <a:effectLst/>
                <a:latin typeface="Trebuchet MS" panose="020B0603020202020204" pitchFamily="34" charset="0"/>
                <a:ea typeface="Times New Roman" panose="02020603050405020304" pitchFamily="18" charset="0"/>
              </a:rPr>
              <a:t>prihvatljivi paušalni troškovi za korištenja službenog vozila u vlasništvu ponuditelja kao pravne osobe za službeno putovanje uz otvaranje putnog naloga</a:t>
            </a:r>
            <a:r>
              <a:rPr lang="hr-HR" sz="2200" dirty="0">
                <a:latin typeface="Trebuchet MS" panose="020B0603020202020204" pitchFamily="34" charset="0"/>
              </a:rPr>
              <a:t>.</a:t>
            </a:r>
            <a:r>
              <a:rPr lang="hr-HR" sz="2200" dirty="0">
                <a:effectLst/>
                <a:latin typeface="Trebuchet MS" panose="020B0603020202020204" pitchFamily="34" charset="0"/>
                <a:ea typeface="Times New Roman" panose="02020603050405020304" pitchFamily="18" charset="0"/>
              </a:rPr>
              <a:t> („transportni troškovi“) </a:t>
            </a:r>
            <a:br>
              <a:rPr lang="hr-HR" sz="2400" dirty="0">
                <a:latin typeface="Trebuchet MS" panose="020B0603020202020204" pitchFamily="34" charset="0"/>
              </a:rPr>
            </a:br>
            <a:br>
              <a:rPr lang="hr-HR" sz="2400" dirty="0">
                <a:latin typeface="Trebuchet MS" panose="020B0603020202020204" pitchFamily="34" charset="0"/>
              </a:rPr>
            </a:br>
            <a:endParaRPr lang="hr-HR" sz="2400" dirty="0">
              <a:latin typeface="Trebuchet MS" panose="020B0603020202020204" pitchFamily="34" charset="0"/>
            </a:endParaRPr>
          </a:p>
        </p:txBody>
      </p:sp>
    </p:spTree>
    <p:extLst>
      <p:ext uri="{BB962C8B-B14F-4D97-AF65-F5344CB8AC3E}">
        <p14:creationId xmlns:p14="http://schemas.microsoft.com/office/powerpoint/2010/main" val="76871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B854C-9280-8369-0848-B8A85460C6AD}"/>
              </a:ext>
            </a:extLst>
          </p:cNvPr>
          <p:cNvSpPr>
            <a:spLocks noGrp="1"/>
          </p:cNvSpPr>
          <p:nvPr>
            <p:ph type="title"/>
          </p:nvPr>
        </p:nvSpPr>
        <p:spPr>
          <a:xfrm>
            <a:off x="1371600" y="685799"/>
            <a:ext cx="9601200" cy="6172201"/>
          </a:xfrm>
        </p:spPr>
        <p:txBody>
          <a:bodyPr>
            <a:normAutofit fontScale="90000"/>
          </a:bodyPr>
          <a:lstStyle/>
          <a:p>
            <a:r>
              <a:rPr lang="hr-HR" sz="2700" dirty="0">
                <a:latin typeface="Trebuchet MS" panose="020B0603020202020204" pitchFamily="34" charset="0"/>
              </a:rPr>
              <a:t>4</a:t>
            </a:r>
            <a:r>
              <a:rPr lang="hr-HR" sz="2100" dirty="0">
                <a:latin typeface="Trebuchet MS" panose="020B0603020202020204" pitchFamily="34" charset="0"/>
              </a:rPr>
              <a:t>. Unutar kategorije ostalih troškova prihvatljivi troškovi su samo: </a:t>
            </a:r>
            <a:br>
              <a:rPr lang="hr-HR" sz="2100" dirty="0">
                <a:latin typeface="Trebuchet MS" panose="020B0603020202020204" pitchFamily="34" charset="0"/>
              </a:rPr>
            </a:br>
            <a:r>
              <a:rPr lang="hr-HR" sz="2100" dirty="0">
                <a:latin typeface="Trebuchet MS" panose="020B0603020202020204" pitchFamily="34" charset="0"/>
              </a:rPr>
              <a:t>usluge rada vanjskog osoblja (troškovi po osnovi rada/pružene usluge koju pruža pravni subjekt – obrt ili tvrtka – čiji su zaposlenici to vanjsko osoblje), </a:t>
            </a:r>
            <a:br>
              <a:rPr lang="hr-HR" sz="2100" dirty="0">
                <a:latin typeface="Trebuchet MS" panose="020B0603020202020204" pitchFamily="34" charset="0"/>
              </a:rPr>
            </a:br>
            <a:r>
              <a:rPr lang="hr-HR" sz="2100" dirty="0">
                <a:latin typeface="Trebuchet MS" panose="020B0603020202020204" pitchFamily="34" charset="0"/>
              </a:rPr>
              <a:t>naknade za korištenje prava intelektualnog vlasništva </a:t>
            </a:r>
            <a:br>
              <a:rPr lang="hr-HR" sz="2100" dirty="0">
                <a:latin typeface="Trebuchet MS" panose="020B0603020202020204" pitchFamily="34" charset="0"/>
              </a:rPr>
            </a:br>
            <a:br>
              <a:rPr lang="hr-HR" sz="2100" dirty="0">
                <a:latin typeface="Trebuchet MS" panose="020B0603020202020204" pitchFamily="34" charset="0"/>
              </a:rPr>
            </a:br>
            <a:r>
              <a:rPr lang="hr-HR" sz="2100" dirty="0">
                <a:latin typeface="Trebuchet MS" panose="020B0603020202020204" pitchFamily="34" charset="0"/>
              </a:rPr>
              <a:t>te sukladno Odluci o izmjeni odluke o raspisivanju </a:t>
            </a:r>
            <a:r>
              <a:rPr lang="hr-HR" sz="2100" b="1" dirty="0">
                <a:latin typeface="Trebuchet MS" panose="020B0603020202020204" pitchFamily="34" charset="0"/>
              </a:rPr>
              <a:t>javnog natječaja broj 2/22</a:t>
            </a:r>
            <a:r>
              <a:rPr lang="hr-HR" sz="2100" dirty="0">
                <a:latin typeface="Trebuchet MS" panose="020B0603020202020204" pitchFamily="34" charset="0"/>
              </a:rPr>
              <a:t> </a:t>
            </a:r>
            <a:r>
              <a:rPr lang="hr-HR" sz="2100" b="1" dirty="0">
                <a:latin typeface="Trebuchet MS" panose="020B0603020202020204" pitchFamily="34" charset="0"/>
              </a:rPr>
              <a:t>(potpora male vrijednosti) </a:t>
            </a:r>
            <a:r>
              <a:rPr lang="hr-HR" sz="2100" dirty="0">
                <a:latin typeface="Trebuchet MS" panose="020B0603020202020204" pitchFamily="34" charset="0"/>
              </a:rPr>
              <a:t>od 1. prosinca 2022. godine prihvatljivi paušalni troškovi:</a:t>
            </a:r>
            <a:br>
              <a:rPr lang="hr-HR" sz="2100" dirty="0">
                <a:latin typeface="Trebuchet MS" panose="020B0603020202020204" pitchFamily="34" charset="0"/>
              </a:rPr>
            </a:br>
            <a:br>
              <a:rPr lang="hr-HR" sz="2100" dirty="0">
                <a:latin typeface="Trebuchet MS" panose="020B0603020202020204" pitchFamily="34" charset="0"/>
              </a:rPr>
            </a:br>
            <a:r>
              <a:rPr lang="hr-HR" sz="2100" dirty="0">
                <a:effectLst/>
                <a:latin typeface="Trebuchet MS" panose="020B0603020202020204" pitchFamily="34" charset="0"/>
                <a:ea typeface="Times New Roman" panose="02020603050405020304" pitchFamily="18" charset="0"/>
                <a:cs typeface="Calibri" panose="020F0502020204030204" pitchFamily="34" charset="0"/>
              </a:rPr>
              <a:t>u režiji za emitiranje/montažu u vlasništvu podnositelja prijave, </a:t>
            </a:r>
            <a:br>
              <a:rPr lang="hr-HR" sz="2100" dirty="0">
                <a:effectLst/>
                <a:latin typeface="Trebuchet MS" panose="020B0603020202020204" pitchFamily="34" charset="0"/>
                <a:ea typeface="Times New Roman" panose="02020603050405020304" pitchFamily="18" charset="0"/>
                <a:cs typeface="Calibri" panose="020F0502020204030204" pitchFamily="34" charset="0"/>
              </a:rPr>
            </a:br>
            <a:r>
              <a:rPr lang="hr-HR" sz="2100" dirty="0">
                <a:effectLst/>
                <a:latin typeface="Trebuchet MS" panose="020B0603020202020204" pitchFamily="34" charset="0"/>
                <a:ea typeface="Times New Roman" panose="02020603050405020304" pitchFamily="18" charset="0"/>
                <a:cs typeface="Calibri" panose="020F0502020204030204" pitchFamily="34" charset="0"/>
              </a:rPr>
              <a:t>za korištenje studija u vlasništvu podnositelja za snimanje za radijsku produkciju, </a:t>
            </a:r>
            <a:br>
              <a:rPr lang="hr-HR" sz="2100" dirty="0">
                <a:effectLst/>
                <a:latin typeface="Trebuchet MS" panose="020B0603020202020204" pitchFamily="34" charset="0"/>
                <a:ea typeface="Times New Roman" panose="02020603050405020304" pitchFamily="18" charset="0"/>
                <a:cs typeface="Calibri" panose="020F0502020204030204" pitchFamily="34" charset="0"/>
              </a:rPr>
            </a:br>
            <a:r>
              <a:rPr lang="hr-HR" sz="2100" dirty="0">
                <a:effectLst/>
                <a:latin typeface="Trebuchet MS" panose="020B0603020202020204" pitchFamily="34" charset="0"/>
                <a:ea typeface="Times New Roman" panose="02020603050405020304" pitchFamily="18" charset="0"/>
                <a:cs typeface="Calibri" panose="020F0502020204030204" pitchFamily="34" charset="0"/>
              </a:rPr>
              <a:t>tehnike koja se koristi za PRESS/INTERVJU, za jednostavna snimanja tona na terenu, </a:t>
            </a:r>
            <a:br>
              <a:rPr lang="hr-HR" sz="2100" dirty="0">
                <a:effectLst/>
                <a:latin typeface="Trebuchet MS" panose="020B0603020202020204" pitchFamily="34" charset="0"/>
                <a:ea typeface="Times New Roman" panose="02020603050405020304" pitchFamily="18" charset="0"/>
                <a:cs typeface="Calibri" panose="020F0502020204030204" pitchFamily="34" charset="0"/>
              </a:rPr>
            </a:br>
            <a:r>
              <a:rPr lang="hr-HR" sz="2100" dirty="0">
                <a:effectLst/>
                <a:latin typeface="Trebuchet MS" panose="020B0603020202020204" pitchFamily="34" charset="0"/>
                <a:ea typeface="Times New Roman" panose="02020603050405020304" pitchFamily="18" charset="0"/>
              </a:rPr>
              <a:t>rada opreme, tehnikom i opremom u vlasništvu podnositelja prijave, za prebacivanja audio signala od vanjske točke do studija i potom emitirana iz studija (Link 400 MHC s dozvolom HAKOM-a, IP codec) i</a:t>
            </a:r>
            <a:br>
              <a:rPr lang="hr-HR" sz="2100" dirty="0">
                <a:effectLst/>
                <a:latin typeface="Trebuchet MS" panose="020B0603020202020204" pitchFamily="34" charset="0"/>
                <a:ea typeface="Times New Roman" panose="02020603050405020304" pitchFamily="18" charset="0"/>
              </a:rPr>
            </a:br>
            <a:br>
              <a:rPr lang="hr-HR" sz="2100" dirty="0">
                <a:effectLst/>
                <a:latin typeface="Trebuchet MS" panose="020B0603020202020204" pitchFamily="34" charset="0"/>
                <a:ea typeface="Times New Roman" panose="02020603050405020304" pitchFamily="18" charset="0"/>
              </a:rPr>
            </a:br>
            <a:r>
              <a:rPr lang="hr-HR" sz="2100" dirty="0">
                <a:latin typeface="Trebuchet MS" panose="020B0603020202020204" pitchFamily="34" charset="0"/>
              </a:rPr>
              <a:t>sukladno Odluci o izmjeni odluke o raspisivanju </a:t>
            </a:r>
            <a:r>
              <a:rPr lang="hr-HR" sz="2100" b="1" dirty="0">
                <a:latin typeface="Trebuchet MS" panose="020B0603020202020204" pitchFamily="34" charset="0"/>
              </a:rPr>
              <a:t>javnog natječaja broj 3/22 (državna potpora) </a:t>
            </a:r>
            <a:r>
              <a:rPr lang="hr-HR" sz="2100" dirty="0">
                <a:latin typeface="Trebuchet MS" panose="020B0603020202020204" pitchFamily="34" charset="0"/>
              </a:rPr>
              <a:t>od 1. prosinca 2022. godine prihvatljivi paušalni troškovi: </a:t>
            </a:r>
            <a:br>
              <a:rPr lang="hr-HR" sz="2100" dirty="0">
                <a:latin typeface="Trebuchet MS" panose="020B0603020202020204" pitchFamily="34" charset="0"/>
              </a:rPr>
            </a:br>
            <a:r>
              <a:rPr lang="hr-HR" sz="2100" dirty="0">
                <a:latin typeface="Trebuchet MS" panose="020B0603020202020204" pitchFamily="34" charset="0"/>
              </a:rPr>
              <a:t> </a:t>
            </a:r>
            <a:br>
              <a:rPr lang="hr-HR" sz="2100" dirty="0">
                <a:effectLst/>
                <a:latin typeface="Trebuchet MS" panose="020B0603020202020204" pitchFamily="34" charset="0"/>
                <a:ea typeface="Times New Roman" panose="02020603050405020304" pitchFamily="18" charset="0"/>
                <a:cs typeface="Calibri" panose="020F0502020204030204" pitchFamily="34" charset="0"/>
              </a:rPr>
            </a:br>
            <a:r>
              <a:rPr lang="hr-HR" sz="2100" dirty="0">
                <a:effectLst/>
                <a:latin typeface="Trebuchet MS" panose="020B0603020202020204" pitchFamily="34" charset="0"/>
                <a:ea typeface="Times New Roman" panose="02020603050405020304" pitchFamily="18" charset="0"/>
                <a:cs typeface="Calibri" panose="020F0502020204030204" pitchFamily="34" charset="0"/>
              </a:rPr>
              <a:t>za korištenje studija s televizijskom opremom u vlasništvu podnositelja i </a:t>
            </a:r>
            <a:br>
              <a:rPr lang="hr-HR" sz="2100" dirty="0">
                <a:effectLst/>
                <a:latin typeface="Trebuchet MS" panose="020B0603020202020204" pitchFamily="34" charset="0"/>
                <a:ea typeface="Times New Roman" panose="02020603050405020304" pitchFamily="18" charset="0"/>
                <a:cs typeface="Calibri" panose="020F0502020204030204" pitchFamily="34" charset="0"/>
              </a:rPr>
            </a:br>
            <a:r>
              <a:rPr lang="hr-HR" sz="2100" dirty="0">
                <a:effectLst/>
                <a:latin typeface="Trebuchet MS" panose="020B0603020202020204" pitchFamily="34" charset="0"/>
                <a:ea typeface="Times New Roman" panose="02020603050405020304" pitchFamily="18" charset="0"/>
              </a:rPr>
              <a:t>za korištenje ENC opreme u vlasništvu podnositelja prijave i montaža za snimanje i produkciju na terenu.</a:t>
            </a:r>
            <a:br>
              <a:rPr lang="hr-HR" sz="2100" dirty="0">
                <a:effectLst/>
                <a:latin typeface="Trebuchet MS" panose="020B0603020202020204" pitchFamily="34" charset="0"/>
                <a:ea typeface="Calibri" panose="020F0502020204030204" pitchFamily="34" charset="0"/>
              </a:rPr>
            </a:br>
            <a:br>
              <a:rPr lang="hr-HR" sz="2000" dirty="0">
                <a:effectLst/>
                <a:latin typeface="Trebuchet MS" panose="020B0603020202020204" pitchFamily="34" charset="0"/>
                <a:ea typeface="Times New Roman" panose="02020603050405020304" pitchFamily="18" charset="0"/>
              </a:rPr>
            </a:br>
            <a:br>
              <a:rPr lang="hr-HR" sz="2000" dirty="0">
                <a:effectLst/>
                <a:latin typeface="Trebuchet MS" panose="020B0603020202020204" pitchFamily="34" charset="0"/>
                <a:ea typeface="Calibri" panose="020F0502020204030204" pitchFamily="34" charset="0"/>
              </a:rPr>
            </a:br>
            <a:br>
              <a:rPr lang="hr-HR" sz="2000" dirty="0">
                <a:latin typeface="Trebuchet MS" panose="020B0603020202020204" pitchFamily="34" charset="0"/>
              </a:rPr>
            </a:br>
            <a:endParaRPr lang="hr-HR" sz="2000" dirty="0"/>
          </a:p>
        </p:txBody>
      </p:sp>
    </p:spTree>
    <p:extLst>
      <p:ext uri="{BB962C8B-B14F-4D97-AF65-F5344CB8AC3E}">
        <p14:creationId xmlns:p14="http://schemas.microsoft.com/office/powerpoint/2010/main" val="957288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26818"/>
          </a:xfrm>
        </p:spPr>
        <p:txBody>
          <a:bodyPr>
            <a:normAutofit/>
          </a:bodyPr>
          <a:lstStyle/>
          <a:p>
            <a:r>
              <a:rPr lang="pl-PL" sz="2800" dirty="0">
                <a:latin typeface="Trebuchet MS" panose="020B0603020202020204" pitchFamily="34" charset="0"/>
              </a:rPr>
              <a:t>Sve dodatne upite vezano uz financijsko pravdanje fondova 2/22 i 3/22 za 2023. GODINU ŠALJITE NA E-MAIL ADRESU: </a:t>
            </a:r>
            <a:r>
              <a:rPr lang="pl-PL" sz="2800" dirty="0">
                <a:solidFill>
                  <a:srgbClr val="0070C0"/>
                </a:solidFill>
                <a:latin typeface="Trebuchet MS" panose="020B0603020202020204" pitchFamily="34" charset="0"/>
              </a:rPr>
              <a:t>info</a:t>
            </a:r>
            <a:r>
              <a:rPr lang="pl-PL" sz="2800" dirty="0">
                <a:solidFill>
                  <a:srgbClr val="0070C0"/>
                </a:solidFill>
                <a:latin typeface="Trebuchet MS" panose="020B0603020202020204" pitchFamily="34" charset="0"/>
                <a:hlinkClick r:id="rId2">
                  <a:extLst>
                    <a:ext uri="{A12FA001-AC4F-418D-AE19-62706E023703}">
                      <ahyp:hlinkClr xmlns:ahyp="http://schemas.microsoft.com/office/drawing/2018/hyperlinkcolor" val="tx"/>
                    </a:ext>
                  </a:extLst>
                </a:hlinkClick>
              </a:rPr>
              <a:t>@aem.hr</a:t>
            </a:r>
            <a:endParaRPr lang="hr-HR" sz="2800" dirty="0">
              <a:solidFill>
                <a:srgbClr val="0070C0"/>
              </a:solidFill>
              <a:latin typeface="Trebuchet MS" panose="020B0603020202020204" pitchFamily="34" charset="0"/>
            </a:endParaRPr>
          </a:p>
        </p:txBody>
      </p:sp>
    </p:spTree>
    <p:extLst>
      <p:ext uri="{BB962C8B-B14F-4D97-AF65-F5344CB8AC3E}">
        <p14:creationId xmlns:p14="http://schemas.microsoft.com/office/powerpoint/2010/main" val="24901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fontScale="90000"/>
          </a:bodyPr>
          <a:lstStyle/>
          <a:p>
            <a:pPr marL="457200" indent="-457200">
              <a:buFont typeface="Wingdings" panose="05000000000000000000" pitchFamily="2" charset="2"/>
              <a:buChar char="q"/>
            </a:pPr>
            <a:r>
              <a:rPr lang="hr-HR" sz="3200" b="1" dirty="0">
                <a:latin typeface="Trebuchet MS" panose="020B0603020202020204" pitchFamily="34" charset="0"/>
              </a:rPr>
              <a:t>Važno !</a:t>
            </a:r>
            <a:br>
              <a:rPr lang="hr-HR" sz="3200" b="1" dirty="0">
                <a:latin typeface="Trebuchet MS" panose="020B0603020202020204" pitchFamily="34" charset="0"/>
              </a:rPr>
            </a:br>
            <a:br>
              <a:rPr lang="hr-HR" sz="2800" b="1" dirty="0">
                <a:latin typeface="Trebuchet MS" panose="020B0603020202020204" pitchFamily="34" charset="0"/>
              </a:rPr>
            </a:br>
            <a:r>
              <a:rPr lang="hr-HR" sz="2600" dirty="0">
                <a:latin typeface="Trebuchet MS" panose="020B0603020202020204" pitchFamily="34" charset="0"/>
              </a:rPr>
              <a:t>Podloga za unos iznosa prihvatljivih pojedinačnih troškova kod neprofitnih organizacija obveznika vođenja dvojnog knjigovodstva i trgovačkih društava je analitička bruto bilanca za 2023. godinu izlistana na dan popunjavanja financijskog pravdanja, primjerice 31. siječnja ili 15. veljače 2024. godine, bez obzira što ona u tom trenutku kod nekih još neće biti u potpunosti konačna te ukoliko je primjenjivo putni nalozi koji su u </a:t>
            </a:r>
            <a:r>
              <a:rPr lang="hr-HR" sz="2600" b="0" i="0" dirty="0">
                <a:solidFill>
                  <a:srgbClr val="231F20"/>
                </a:solidFill>
                <a:effectLst/>
                <a:latin typeface="Trebuchet MS" panose="020B0603020202020204" pitchFamily="34" charset="0"/>
              </a:rPr>
              <a:t>direktnoj vezi s proizvodnjom i objavljivanjem konkretnog programa i/ili sadržaja Fonda – isto mora biti nedvojbeno vidljivo na samom </a:t>
            </a:r>
            <a:r>
              <a:rPr lang="hr-HR" sz="2600" b="1" i="0" dirty="0">
                <a:solidFill>
                  <a:srgbClr val="231F20"/>
                </a:solidFill>
                <a:effectLst/>
                <a:latin typeface="Trebuchet MS" panose="020B0603020202020204" pitchFamily="34" charset="0"/>
              </a:rPr>
              <a:t>izvješću</a:t>
            </a:r>
            <a:r>
              <a:rPr lang="hr-HR" sz="2600" b="0" i="0" dirty="0">
                <a:solidFill>
                  <a:srgbClr val="231F20"/>
                </a:solidFill>
                <a:effectLst/>
                <a:latin typeface="Trebuchet MS" panose="020B0603020202020204" pitchFamily="34" charset="0"/>
              </a:rPr>
              <a:t> </a:t>
            </a:r>
            <a:r>
              <a:rPr lang="hr-HR" sz="2600" b="1" i="0" dirty="0">
                <a:solidFill>
                  <a:srgbClr val="231F20"/>
                </a:solidFill>
                <a:effectLst/>
                <a:latin typeface="Trebuchet MS" panose="020B0603020202020204" pitchFamily="34" charset="0"/>
              </a:rPr>
              <a:t>putnog naloga</a:t>
            </a:r>
            <a:r>
              <a:rPr lang="hr-HR" sz="2600" b="0" i="0" dirty="0">
                <a:solidFill>
                  <a:srgbClr val="231F20"/>
                </a:solidFill>
                <a:effectLst/>
                <a:latin typeface="Trebuchet MS" panose="020B0603020202020204" pitchFamily="34" charset="0"/>
              </a:rPr>
              <a:t>. </a:t>
            </a:r>
            <a:br>
              <a:rPr lang="hr-HR" sz="2600" b="0" i="0" dirty="0">
                <a:solidFill>
                  <a:srgbClr val="231F20"/>
                </a:solidFill>
                <a:effectLst/>
                <a:latin typeface="Trebuchet MS" panose="020B0603020202020204" pitchFamily="34" charset="0"/>
              </a:rPr>
            </a:br>
            <a:br>
              <a:rPr lang="hr-HR" sz="2600" b="1" dirty="0">
                <a:latin typeface="Trebuchet MS" panose="020B0603020202020204" pitchFamily="34" charset="0"/>
              </a:rPr>
            </a:br>
            <a:r>
              <a:rPr lang="hr-HR" sz="2600" dirty="0">
                <a:latin typeface="Trebuchet MS" panose="020B0603020202020204" pitchFamily="34" charset="0"/>
              </a:rPr>
              <a:t>Podloga za unos iznosa prihvatljivih pojedinačnih troškova kod neprofitnih organizacija obveznika vođenja jednostavnog knjigovodstva je knjiga primitaka i izdataka za 2023. godinu te ukoliko je primjenjivo putni nalozi koji su u </a:t>
            </a:r>
            <a:r>
              <a:rPr lang="hr-HR" sz="2600" b="0" i="0" dirty="0">
                <a:solidFill>
                  <a:srgbClr val="231F20"/>
                </a:solidFill>
                <a:effectLst/>
                <a:latin typeface="Trebuchet MS" panose="020B0603020202020204" pitchFamily="34" charset="0"/>
              </a:rPr>
              <a:t>direktnoj vezi s proizvodnjom i objavljivanjem konkretnog programa i/ili sadržaja Fonda – isto mora biti nedvojbeno vidljivo na samom </a:t>
            </a:r>
            <a:r>
              <a:rPr lang="hr-HR" sz="2600" b="1" i="0" dirty="0">
                <a:solidFill>
                  <a:srgbClr val="231F20"/>
                </a:solidFill>
                <a:effectLst/>
                <a:latin typeface="Trebuchet MS" panose="020B0603020202020204" pitchFamily="34" charset="0"/>
              </a:rPr>
              <a:t>izvješću</a:t>
            </a:r>
            <a:r>
              <a:rPr lang="hr-HR" sz="2600" b="0" i="0" dirty="0">
                <a:solidFill>
                  <a:srgbClr val="231F20"/>
                </a:solidFill>
                <a:effectLst/>
                <a:latin typeface="Trebuchet MS" panose="020B0603020202020204" pitchFamily="34" charset="0"/>
              </a:rPr>
              <a:t> </a:t>
            </a:r>
            <a:r>
              <a:rPr lang="hr-HR" sz="2600" b="1" i="0" dirty="0">
                <a:solidFill>
                  <a:srgbClr val="231F20"/>
                </a:solidFill>
                <a:effectLst/>
                <a:latin typeface="Trebuchet MS" panose="020B0603020202020204" pitchFamily="34" charset="0"/>
              </a:rPr>
              <a:t>putnog naloga</a:t>
            </a:r>
            <a:r>
              <a:rPr lang="hr-HR" sz="2600" b="0" i="0" dirty="0">
                <a:solidFill>
                  <a:srgbClr val="231F20"/>
                </a:solidFill>
                <a:effectLst/>
                <a:latin typeface="Trebuchet MS" panose="020B0603020202020204" pitchFamily="34" charset="0"/>
              </a:rPr>
              <a:t>.</a:t>
            </a:r>
            <a:endParaRPr lang="hr-HR" sz="2600" dirty="0">
              <a:latin typeface="Trebuchet MS" panose="020B0603020202020204" pitchFamily="34" charset="0"/>
            </a:endParaRPr>
          </a:p>
        </p:txBody>
      </p:sp>
    </p:spTree>
    <p:extLst>
      <p:ext uri="{BB962C8B-B14F-4D97-AF65-F5344CB8AC3E}">
        <p14:creationId xmlns:p14="http://schemas.microsoft.com/office/powerpoint/2010/main" val="116472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400" dirty="0">
                <a:latin typeface="Trebuchet MS" panose="020B0603020202020204" pitchFamily="34" charset="0"/>
              </a:rPr>
              <a:t>Analitičku bruto bilancu ili knjigu primitaka i izdataka kreiranu na datum početka popunjavanja financijskog pravdanja, a koje naravno služe kao podloge za unos iznosa troškova, za 2023. godinu pružatelj treba obavezno sačuvati kod sebe. </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Iste je potrebno zajedno sa putni nalozi (ukoliko je primjenjivo), koji su u </a:t>
            </a:r>
            <a:r>
              <a:rPr lang="hr-HR" sz="2400" b="0" i="0" dirty="0">
                <a:solidFill>
                  <a:srgbClr val="231F20"/>
                </a:solidFill>
                <a:effectLst/>
                <a:latin typeface="Trebuchet MS" panose="020B0603020202020204" pitchFamily="34" charset="0"/>
              </a:rPr>
              <a:t>direktnoj vezi s proizvodnjom i objavljivanjem konkretnog programa i/ili sadržaja Fonda – isto mora biti nedvojbeno vidljivo na samom </a:t>
            </a:r>
            <a:r>
              <a:rPr lang="hr-HR" sz="2400" b="1" i="0" dirty="0">
                <a:solidFill>
                  <a:srgbClr val="231F20"/>
                </a:solidFill>
                <a:effectLst/>
                <a:latin typeface="Trebuchet MS" panose="020B0603020202020204" pitchFamily="34" charset="0"/>
              </a:rPr>
              <a:t>izvješću</a:t>
            </a:r>
            <a:r>
              <a:rPr lang="hr-HR" sz="2400" b="0" i="0" dirty="0">
                <a:solidFill>
                  <a:srgbClr val="231F20"/>
                </a:solidFill>
                <a:effectLst/>
                <a:latin typeface="Trebuchet MS" panose="020B0603020202020204" pitchFamily="34" charset="0"/>
              </a:rPr>
              <a:t> </a:t>
            </a:r>
            <a:r>
              <a:rPr lang="hr-HR" sz="2400" b="1" i="0" dirty="0">
                <a:solidFill>
                  <a:srgbClr val="231F20"/>
                </a:solidFill>
                <a:effectLst/>
                <a:latin typeface="Trebuchet MS" panose="020B0603020202020204" pitchFamily="34" charset="0"/>
              </a:rPr>
              <a:t>putnog naloga</a:t>
            </a:r>
            <a:r>
              <a:rPr lang="hr-HR" sz="2400" i="0" dirty="0">
                <a:solidFill>
                  <a:srgbClr val="231F20"/>
                </a:solidFill>
                <a:effectLst/>
                <a:latin typeface="Trebuchet MS" panose="020B0603020202020204" pitchFamily="34" charset="0"/>
              </a:rPr>
              <a:t>,</a:t>
            </a:r>
            <a:r>
              <a:rPr lang="hr-HR" sz="2400" b="1" i="0" dirty="0">
                <a:solidFill>
                  <a:srgbClr val="231F20"/>
                </a:solidFill>
                <a:effectLst/>
                <a:latin typeface="Trebuchet MS" panose="020B0603020202020204" pitchFamily="34" charset="0"/>
              </a:rPr>
              <a:t> </a:t>
            </a:r>
            <a:r>
              <a:rPr lang="hr-HR" sz="2400" dirty="0">
                <a:latin typeface="Trebuchet MS" panose="020B0603020202020204" pitchFamily="34" charset="0"/>
              </a:rPr>
              <a:t>skenirane „uploadati” putem web sučelja.</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63881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400" dirty="0">
                <a:latin typeface="Trebuchet MS" panose="020B0603020202020204" pitchFamily="34" charset="0"/>
              </a:rPr>
              <a:t>Analitička bruto bilanca ili knjiga primitaka i izdataka nisu obrasci GFI-Pod ili obrasci bilance i izvještaja o prihodima i rashodima ili obrazac godišnjeg financijskog izvještaja o primicima i izdacima za 2023. godinu koji se predaju na Finu, molimo osobitu pažnju po tom pitanju te zatražite pomoć vaših računovođa.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45678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6561"/>
          </a:xfrm>
        </p:spPr>
        <p:txBody>
          <a:bodyPr>
            <a:normAutofit fontScale="90000"/>
          </a:bodyPr>
          <a:lstStyle/>
          <a:p>
            <a:r>
              <a:rPr lang="hr-HR" sz="2600" dirty="0">
                <a:latin typeface="Trebuchet MS" panose="020B0603020202020204" pitchFamily="34" charset="0"/>
              </a:rPr>
              <a:t>Računovođe će vam pomoći da identificirate pojedinačne prihvatljive troškove unutar analitičke bruto bilance ili knjige primitaka i izdataka i njihove ukupne godišnje iznose. </a:t>
            </a:r>
            <a:br>
              <a:rPr lang="hr-HR" sz="2600" dirty="0">
                <a:latin typeface="Trebuchet MS" panose="020B0603020202020204" pitchFamily="34" charset="0"/>
              </a:rPr>
            </a:br>
            <a:r>
              <a:rPr lang="hr-HR" sz="2600" dirty="0">
                <a:latin typeface="Trebuchet MS" panose="020B0603020202020204" pitchFamily="34" charset="0"/>
              </a:rPr>
              <a:t>Također će vam pomoći da dođete do, ukoliko je to primjenjivo kod vas, putnih naloga koji su u </a:t>
            </a:r>
            <a:r>
              <a:rPr lang="hr-HR" sz="2600" b="0" i="0" dirty="0">
                <a:solidFill>
                  <a:srgbClr val="231F20"/>
                </a:solidFill>
                <a:effectLst/>
                <a:latin typeface="Trebuchet MS" panose="020B0603020202020204" pitchFamily="34" charset="0"/>
              </a:rPr>
              <a:t>direktnoj vezi s proizvodnjom i objavljivanjem konkretnog programa i/ili sadržaja Fonda – isto mora biti nedvojbeno vidljivo na samom </a:t>
            </a:r>
            <a:r>
              <a:rPr lang="hr-HR" sz="2600" b="1" i="0" dirty="0">
                <a:solidFill>
                  <a:srgbClr val="231F20"/>
                </a:solidFill>
                <a:effectLst/>
                <a:latin typeface="Trebuchet MS" panose="020B0603020202020204" pitchFamily="34" charset="0"/>
              </a:rPr>
              <a:t>izvješću</a:t>
            </a:r>
            <a:r>
              <a:rPr lang="hr-HR" sz="2600" b="0" i="0" dirty="0">
                <a:solidFill>
                  <a:srgbClr val="231F20"/>
                </a:solidFill>
                <a:effectLst/>
                <a:latin typeface="Trebuchet MS" panose="020B0603020202020204" pitchFamily="34" charset="0"/>
              </a:rPr>
              <a:t> </a:t>
            </a:r>
            <a:r>
              <a:rPr lang="hr-HR" sz="2600" b="1" i="0" dirty="0">
                <a:solidFill>
                  <a:srgbClr val="231F20"/>
                </a:solidFill>
                <a:effectLst/>
                <a:latin typeface="Trebuchet MS" panose="020B0603020202020204" pitchFamily="34" charset="0"/>
              </a:rPr>
              <a:t>putnog naloga</a:t>
            </a:r>
            <a:r>
              <a:rPr lang="hr-HR" sz="2600" b="0" i="0" dirty="0">
                <a:solidFill>
                  <a:srgbClr val="231F20"/>
                </a:solidFill>
                <a:effectLst/>
                <a:latin typeface="Trebuchet MS" panose="020B0603020202020204" pitchFamily="34" charset="0"/>
              </a:rPr>
              <a:t>. </a:t>
            </a:r>
            <a:br>
              <a:rPr lang="hr-HR" sz="2600" b="0" i="0" dirty="0">
                <a:solidFill>
                  <a:srgbClr val="231F20"/>
                </a:solidFill>
                <a:effectLst/>
                <a:latin typeface="Trebuchet MS" panose="020B0603020202020204" pitchFamily="34" charset="0"/>
              </a:rPr>
            </a:br>
            <a:br>
              <a:rPr lang="hr-HR" sz="2600" dirty="0">
                <a:latin typeface="Trebuchet MS" panose="020B0603020202020204" pitchFamily="34" charset="0"/>
              </a:rPr>
            </a:br>
            <a:r>
              <a:rPr lang="hr-HR" sz="2600" dirty="0">
                <a:latin typeface="Trebuchet MS" panose="020B0603020202020204" pitchFamily="34" charset="0"/>
              </a:rPr>
              <a:t>Oni će Vam reći i na kojem su kontu pojedinačni prihvatljivi troškovi (brojčana oznaka konta) knjiženi. </a:t>
            </a:r>
            <a:br>
              <a:rPr lang="hr-HR" sz="2600" dirty="0">
                <a:latin typeface="Trebuchet MS" panose="020B0603020202020204" pitchFamily="34" charset="0"/>
              </a:rPr>
            </a:br>
            <a:br>
              <a:rPr lang="hr-HR" sz="2600" dirty="0">
                <a:latin typeface="Trebuchet MS" panose="020B0603020202020204" pitchFamily="34" charset="0"/>
              </a:rPr>
            </a:br>
            <a:r>
              <a:rPr lang="hr-HR" sz="2600" dirty="0">
                <a:latin typeface="Trebuchet MS" panose="020B0603020202020204" pitchFamily="34" charset="0"/>
              </a:rPr>
              <a:t>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prihvatljivog troška na svaki program ili sadržaj. </a:t>
            </a:r>
            <a:br>
              <a:rPr lang="hr-HR" sz="2600" dirty="0">
                <a:latin typeface="Trebuchet MS" panose="020B0603020202020204" pitchFamily="34" charset="0"/>
              </a:rPr>
            </a:br>
            <a:r>
              <a:rPr lang="hr-HR" sz="2600" dirty="0">
                <a:latin typeface="Trebuchet MS" panose="020B0603020202020204" pitchFamily="34" charset="0"/>
              </a:rPr>
              <a:t>Ključ raspodjele svakog pojedinog iznosa prihvatljivog troška na program ili sadržaj je temelj popunjavanja financijskog pravdanja.</a:t>
            </a:r>
            <a:br>
              <a:rPr lang="hr-HR" sz="2600" dirty="0">
                <a:latin typeface="Trebuchet MS" panose="020B0603020202020204" pitchFamily="34" charset="0"/>
              </a:rPr>
            </a:b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329482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150" y="621792"/>
            <a:ext cx="10515600" cy="5880608"/>
          </a:xfrm>
        </p:spPr>
        <p:txBody>
          <a:bodyPr>
            <a:noAutofit/>
          </a:bodyPr>
          <a:lstStyle/>
          <a:p>
            <a:pPr marL="342900" indent="-342900">
              <a:buFont typeface="Wingdings" panose="05000000000000000000" pitchFamily="2" charset="2"/>
              <a:buChar char="q"/>
            </a:pPr>
            <a:r>
              <a:rPr lang="hr-HR" sz="2800" dirty="0">
                <a:latin typeface="Trebuchet MS" panose="020B0603020202020204" pitchFamily="34" charset="0"/>
              </a:rPr>
              <a:t> Potpore male vrijednosti – JN 2/22</a:t>
            </a:r>
            <a:br>
              <a:rPr lang="hr-HR" sz="2300" dirty="0">
                <a:latin typeface="Trebuchet MS" panose="020B0603020202020204" pitchFamily="34" charset="0"/>
              </a:rPr>
            </a:br>
            <a:br>
              <a:rPr lang="hr-HR" sz="2300" dirty="0">
                <a:latin typeface="Trebuchet MS" panose="020B0603020202020204" pitchFamily="34" charset="0"/>
              </a:rPr>
            </a:br>
            <a:r>
              <a:rPr lang="hr-HR" sz="2400" dirty="0">
                <a:latin typeface="Trebuchet MS" panose="020B0603020202020204" pitchFamily="34" charset="0"/>
              </a:rPr>
              <a:t>1. 	</a:t>
            </a:r>
            <a:r>
              <a:rPr lang="hr-HR" sz="2000" dirty="0">
                <a:latin typeface="Trebuchet MS" panose="020B0603020202020204" pitchFamily="34" charset="0"/>
              </a:rPr>
              <a:t>Identificirati u analitičkoj bruto bilanci ili knjizi primataka i izdataka te putnim nalozima (ukoliko je primjenjivo) sve pojedinačne prihvatljive troškove nastale u realizaciji programa ili sadržaja Fonda i to po kategorijama: materijalni troškovi, izdaci za plaće i naknade, putni izdaci i ostali troškovi a sve sukladno tekstu javnog natječaja broj 2/22 te utvrditi njihove godišnje iznose u navedenoj analitičkoj bruto bilanci ili knjige primitaka i izdataka </a:t>
            </a:r>
            <a:r>
              <a:rPr lang="hr-HR" sz="2000" b="1" dirty="0">
                <a:latin typeface="Trebuchet MS" panose="020B0603020202020204" pitchFamily="34" charset="0"/>
              </a:rPr>
              <a:t>osim za prihvatljive paušalne troškove kako isti tamo nisu vidljivi niti im je vidljiv iznos</a:t>
            </a:r>
            <a:r>
              <a:rPr lang="hr-HR" sz="2000" dirty="0">
                <a:latin typeface="Trebuchet MS" panose="020B0603020202020204" pitchFamily="34" charset="0"/>
              </a:rPr>
              <a:t>.</a:t>
            </a:r>
            <a:br>
              <a:rPr lang="hr-HR" sz="2000" dirty="0">
                <a:latin typeface="Trebuchet MS" panose="020B0603020202020204" pitchFamily="34" charset="0"/>
              </a:rPr>
            </a:br>
            <a:br>
              <a:rPr lang="hr-HR" sz="2000" dirty="0">
                <a:latin typeface="Trebuchet MS" panose="020B0603020202020204" pitchFamily="34" charset="0"/>
              </a:rPr>
            </a:br>
            <a:r>
              <a:rPr lang="hr-HR" sz="2000" dirty="0">
                <a:latin typeface="Trebuchet MS" panose="020B0603020202020204" pitchFamily="34" charset="0"/>
              </a:rPr>
              <a:t>2. 	Alocirati odgovarajući dio (iznos), od godišnjeg iznosa svakog pojedinačnog prihvatljivog troška, na program ili sadržaj sukladno ključu raspodjele koji utvrđuje svaki pružatelj za sebe. Bitno je prije svega da pružatelj ima sve informacije o „sudjelovanju” konkretnog programa ili sadržaja u svim godišnjim aktivnostima pružatelja. Na taj način pružatelj može odrediti koji pojedinačni prihvatljivi troškovi su nastali u realizaciji programa ili sadržaja, i koji iznos od godišnjeg iznosa tih prihvatljivih troškova se odnosi na konkretni program ili sadržaj.</a:t>
            </a:r>
            <a:r>
              <a:rPr lang="hr-HR" sz="2000" b="1" dirty="0">
                <a:latin typeface="Trebuchet MS" panose="020B0603020202020204" pitchFamily="34" charset="0"/>
              </a:rPr>
              <a:t> Prihvatljive paušalne troškove pružatelj treba alocirati sukladno internim evidencijama na konkretni program ili sadržaj.</a:t>
            </a:r>
            <a:br>
              <a:rPr lang="hr-HR" sz="2000" dirty="0">
                <a:latin typeface="Trebuchet MS" panose="020B0603020202020204" pitchFamily="34" charset="0"/>
              </a:rPr>
            </a:br>
            <a:endParaRPr lang="hr-HR" sz="2000" dirty="0">
              <a:latin typeface="Trebuchet MS" panose="020B0603020202020204" pitchFamily="34" charset="0"/>
            </a:endParaRPr>
          </a:p>
        </p:txBody>
      </p:sp>
    </p:spTree>
    <p:extLst>
      <p:ext uri="{BB962C8B-B14F-4D97-AF65-F5344CB8AC3E}">
        <p14:creationId xmlns:p14="http://schemas.microsoft.com/office/powerpoint/2010/main" val="4260344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5848C-B8BA-FA96-AAFE-90D89D01D642}"/>
              </a:ext>
            </a:extLst>
          </p:cNvPr>
          <p:cNvSpPr>
            <a:spLocks noGrp="1"/>
          </p:cNvSpPr>
          <p:nvPr>
            <p:ph type="title"/>
          </p:nvPr>
        </p:nvSpPr>
        <p:spPr>
          <a:xfrm>
            <a:off x="1371600" y="685799"/>
            <a:ext cx="9601200" cy="5751946"/>
          </a:xfrm>
        </p:spPr>
        <p:txBody>
          <a:bodyPr>
            <a:normAutofit fontScale="90000"/>
          </a:bodyPr>
          <a:lstStyle/>
          <a:p>
            <a:r>
              <a:rPr lang="hr-HR" sz="4800" dirty="0">
                <a:latin typeface="Trebuchet MS" panose="020B0603020202020204" pitchFamily="34" charset="0"/>
              </a:rPr>
              <a:t> </a:t>
            </a:r>
            <a:r>
              <a:rPr lang="hr-HR" sz="3100" dirty="0">
                <a:latin typeface="Trebuchet MS" panose="020B0603020202020204" pitchFamily="34" charset="0"/>
              </a:rPr>
              <a:t>Velike potpore (državna potpora) – JN 3/22</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1. </a:t>
            </a:r>
            <a:r>
              <a:rPr lang="hr-HR" sz="2200" dirty="0">
                <a:latin typeface="Trebuchet MS" panose="020B0603020202020204" pitchFamily="34" charset="0"/>
              </a:rPr>
              <a:t>Identificirati u analitičkoj bruto bilanci ili knjizi primataka i izdataka te putnim nalozima (ukoliko je primjenjivo) sve pojedinačne prihvatljive troškove nastale u realizaciji programa ili sadržaja Fonda i to po kategorijama: materijalni troškovi, izdaci za plaće i naknade, putni izdaci i ostali troškovi a sve sukladno tekstu javnog natječaja broj 3/22 te utvrditi njihove godišnje iznose u navedenoj analitičkoj bruto bilanci ili knjige primitaka i izdataka </a:t>
            </a:r>
            <a:r>
              <a:rPr lang="hr-HR" sz="2200" b="1" dirty="0">
                <a:latin typeface="Trebuchet MS" panose="020B0603020202020204" pitchFamily="34" charset="0"/>
              </a:rPr>
              <a:t>osim za prihvatljive paušalne troškove kako isti tamo nisu vidljivi niti im je vidljiv iznos</a:t>
            </a:r>
            <a:r>
              <a:rPr lang="hr-HR" sz="2200" dirty="0">
                <a:latin typeface="Trebuchet MS" panose="020B0603020202020204" pitchFamily="34" charset="0"/>
              </a:rPr>
              <a:t>.</a:t>
            </a:r>
            <a:br>
              <a:rPr lang="hr-HR" sz="2200" dirty="0">
                <a:latin typeface="Trebuchet MS" panose="020B0603020202020204" pitchFamily="34" charset="0"/>
              </a:rPr>
            </a:br>
            <a:br>
              <a:rPr lang="hr-HR" sz="2200" dirty="0">
                <a:latin typeface="Trebuchet MS" panose="020B0603020202020204" pitchFamily="34" charset="0"/>
              </a:rPr>
            </a:br>
            <a:r>
              <a:rPr lang="hr-HR" sz="2200" dirty="0">
                <a:latin typeface="Trebuchet MS" panose="020B0603020202020204" pitchFamily="34" charset="0"/>
              </a:rPr>
              <a:t>2. Razvrstati i rasporediti </a:t>
            </a:r>
            <a:r>
              <a:rPr lang="hr-HR" sz="2200" i="1" dirty="0">
                <a:latin typeface="Trebuchet MS" panose="020B0603020202020204" pitchFamily="34" charset="0"/>
              </a:rPr>
              <a:t>pojedinačno prihvatljive troškove i prihvatljive paušalne troškove na faze</a:t>
            </a:r>
            <a:r>
              <a:rPr lang="hr-HR" sz="2200" dirty="0">
                <a:latin typeface="Trebuchet MS" panose="020B0603020202020204" pitchFamily="34" charset="0"/>
              </a:rPr>
              <a:t>, i to: troškove pretprodukcije, produkcije i distribucije AV djela.</a:t>
            </a:r>
            <a:br>
              <a:rPr lang="hr-HR" sz="2200" dirty="0">
                <a:latin typeface="Trebuchet MS" panose="020B0603020202020204" pitchFamily="34" charset="0"/>
              </a:rPr>
            </a:br>
            <a:br>
              <a:rPr lang="hr-HR" sz="2200" dirty="0">
                <a:latin typeface="Trebuchet MS" panose="020B0603020202020204" pitchFamily="34" charset="0"/>
              </a:rPr>
            </a:br>
            <a:r>
              <a:rPr lang="hr-HR" sz="2200" dirty="0">
                <a:latin typeface="Trebuchet MS" panose="020B0603020202020204" pitchFamily="34" charset="0"/>
              </a:rPr>
              <a:t>3. Zatim unutar svake od ove tri faze pojedinačni prihvatljivi troškovi i prihvatljivi paušalni troškovi se </a:t>
            </a:r>
            <a:r>
              <a:rPr lang="hr-HR" sz="2200" i="1" dirty="0">
                <a:latin typeface="Trebuchet MS" panose="020B0603020202020204" pitchFamily="34" charset="0"/>
              </a:rPr>
              <a:t>dodatno razvrstavaju i raspoređuju po kategorijama</a:t>
            </a:r>
            <a:r>
              <a:rPr lang="hr-HR" sz="2200" dirty="0">
                <a:latin typeface="Trebuchet MS" panose="020B0603020202020204" pitchFamily="34" charset="0"/>
              </a:rPr>
              <a:t>, materijalni troškovi, izdaci za plaće i naknade, putni izdaci i ostali troškovi.</a:t>
            </a:r>
            <a:endParaRPr lang="hr-HR" sz="2200" dirty="0"/>
          </a:p>
        </p:txBody>
      </p:sp>
    </p:spTree>
    <p:extLst>
      <p:ext uri="{BB962C8B-B14F-4D97-AF65-F5344CB8AC3E}">
        <p14:creationId xmlns:p14="http://schemas.microsoft.com/office/powerpoint/2010/main" val="284232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6369-1595-08C3-DA0E-8A773E8F155E}"/>
              </a:ext>
            </a:extLst>
          </p:cNvPr>
          <p:cNvSpPr>
            <a:spLocks noGrp="1"/>
          </p:cNvSpPr>
          <p:nvPr>
            <p:ph type="title"/>
          </p:nvPr>
        </p:nvSpPr>
        <p:spPr>
          <a:xfrm>
            <a:off x="1371600" y="685799"/>
            <a:ext cx="9601200" cy="6010565"/>
          </a:xfrm>
        </p:spPr>
        <p:txBody>
          <a:bodyPr>
            <a:noAutofit/>
          </a:bodyPr>
          <a:lstStyle/>
          <a:p>
            <a:r>
              <a:rPr lang="hr-HR" sz="2400" dirty="0">
                <a:latin typeface="Trebuchet MS" panose="020B0603020202020204" pitchFamily="34" charset="0"/>
              </a:rPr>
              <a:t>4. </a:t>
            </a:r>
            <a:r>
              <a:rPr lang="hr-HR" sz="2200" dirty="0">
                <a:latin typeface="Trebuchet MS" panose="020B0603020202020204" pitchFamily="34" charset="0"/>
              </a:rPr>
              <a:t>Alocirati odgovarajući dio (iznos), od godišnjeg iznosa svakog pojedinačnog prihvatljivog troška, na program ili sadržaj sukladno ključu raspodjele koji utvrđuje svaki pružatelj za sebe. Bitno je da pružatelj prije svega ima sve informacije o „sudjelovanju” konkretnog programa ili sadržaja u svim godišnjim aktivnostima pružatelja. Na taj način pružatelj može odrediti koji pojedinačni prihvatljivi troškovi su nastali u realizaciji programa ili sadržaja, i koji iznos od godišnjeg iznosa tih prihvatljivih troškova se odnosi na konkretni program ili sadržaj. </a:t>
            </a:r>
            <a:r>
              <a:rPr lang="hr-HR" sz="2200" b="1" dirty="0">
                <a:latin typeface="Trebuchet MS" panose="020B0603020202020204" pitchFamily="34" charset="0"/>
              </a:rPr>
              <a:t>Prihvatljive paušalne troškove pružatelj treba alocirati sukladno internim evidencijama na konkretni program ili sadržaj.</a:t>
            </a:r>
            <a:br>
              <a:rPr lang="hr-HR" sz="2200" b="1"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5. </a:t>
            </a:r>
            <a:r>
              <a:rPr lang="hr-HR" sz="2200" dirty="0">
                <a:latin typeface="Trebuchet MS" panose="020B0603020202020204" pitchFamily="34" charset="0"/>
              </a:rPr>
              <a:t>Teoretski svaka od četiri kategorije troškova može se pojaviti u sve tri faze troškova, pa primjerice možete imati materijalne troškove u fazi troškova pretprodukcije, produkcije i distribucije. U tom slučaju ne smije se zaboraviti na činjenicu da ukupni iznos materijalnih troškova za pojedini program ili sadržaj je zbroj materijalnih troškova iz tri faze, pretprodukcije, produkcije i distribucije. Ista analogija vrijedi i za preostale tri kategorije troškova.</a:t>
            </a:r>
            <a:br>
              <a:rPr lang="hr-HR" sz="2200" dirty="0">
                <a:latin typeface="Trebuchet MS" panose="020B0603020202020204" pitchFamily="34" charset="0"/>
              </a:rPr>
            </a:br>
            <a:endParaRPr lang="hr-HR" sz="2200" dirty="0"/>
          </a:p>
        </p:txBody>
      </p:sp>
    </p:spTree>
    <p:extLst>
      <p:ext uri="{BB962C8B-B14F-4D97-AF65-F5344CB8AC3E}">
        <p14:creationId xmlns:p14="http://schemas.microsoft.com/office/powerpoint/2010/main" val="419636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normAutofit/>
          </a:bodyPr>
          <a:lstStyle/>
          <a:p>
            <a:pPr algn="l" fontAlgn="base"/>
            <a:r>
              <a:rPr lang="hr-HR" sz="2400" dirty="0">
                <a:latin typeface="Trebuchet MS" panose="020B0603020202020204" pitchFamily="34" charset="0"/>
              </a:rPr>
              <a:t>Podsjetnik za kategorije prihvatljivih troškova !</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    1.   Unutar materijalnih troškova prihvatljivi troškovi su samo:</a:t>
            </a:r>
            <a:br>
              <a:rPr lang="hr-HR" sz="2400" dirty="0">
                <a:latin typeface="Trebuchet MS" panose="020B0603020202020204" pitchFamily="34" charset="0"/>
              </a:rPr>
            </a:br>
            <a:r>
              <a:rPr lang="hr-HR" sz="2400" dirty="0">
                <a:latin typeface="Trebuchet MS" panose="020B0603020202020204" pitchFamily="34" charset="0"/>
              </a:rPr>
              <a:t>trošak vode, trošak električne energije, trošak plina, trošak telefona, trošak interneta, poštanski troškovi, trošak uredskog materijala, trošak kopiranja, trošak administracije i računovodstva ali samo ako je anagžirana vanjska ustanova, trošak najma opreme potrebne za realizaciju programa/sadržaja i trošak najma poslovnog prostora. </a:t>
            </a:r>
            <a:br>
              <a:rPr lang="hr-HR" sz="2400" dirty="0">
                <a:latin typeface="Trebuchet MS" panose="020B0603020202020204" pitchFamily="34" charset="0"/>
              </a:rPr>
            </a:br>
            <a:r>
              <a:rPr lang="hr-HR" sz="2400" b="1" dirty="0">
                <a:latin typeface="Trebuchet MS" panose="020B0603020202020204" pitchFamily="34" charset="0"/>
              </a:rPr>
              <a:t>Svi navedeni prihvatljivi materijalni troškovi pravdat će se u zbroju do </a:t>
            </a:r>
            <a:r>
              <a:rPr lang="hr-HR" sz="2400" b="1" dirty="0">
                <a:solidFill>
                  <a:schemeClr val="tx1"/>
                </a:solidFill>
                <a:latin typeface="Trebuchet MS" panose="020B0603020202020204" pitchFamily="34" charset="0"/>
              </a:rPr>
              <a:t>maksimalno 20% iznosa ukupnih prihvatljivih troškova.</a:t>
            </a:r>
            <a:br>
              <a:rPr lang="hr-HR" sz="2400" dirty="0">
                <a:solidFill>
                  <a:srgbClr val="FF0000"/>
                </a:solidFill>
                <a:latin typeface="Trebuchet MS" panose="020B0603020202020204" pitchFamily="34" charset="0"/>
              </a:rPr>
            </a:br>
            <a:br>
              <a:rPr lang="hr-HR" sz="2400" dirty="0">
                <a:solidFill>
                  <a:srgbClr val="FF0000"/>
                </a:solidFill>
                <a:latin typeface="Trebuchet MS" panose="020B0603020202020204" pitchFamily="34" charset="0"/>
              </a:rPr>
            </a:br>
            <a:r>
              <a:rPr lang="hr-HR" sz="2400" dirty="0">
                <a:solidFill>
                  <a:srgbClr val="FF0000"/>
                </a:solidFill>
                <a:latin typeface="Trebuchet MS" panose="020B0603020202020204" pitchFamily="34" charset="0"/>
              </a:rPr>
              <a:t>    </a:t>
            </a:r>
            <a:r>
              <a:rPr lang="hr-HR" sz="2400" dirty="0">
                <a:latin typeface="Trebuchet MS" panose="020B0603020202020204" pitchFamily="34" charset="0"/>
              </a:rPr>
              <a:t>2.   U izdacima za plaće i naknade popunjavaju se podaci za radnike pružatelja i za vanjske suradnike. </a:t>
            </a:r>
            <a:br>
              <a:rPr lang="hr-HR" sz="2400" dirty="0">
                <a:latin typeface="Trebuchet MS" panose="020B0603020202020204" pitchFamily="34" charset="0"/>
              </a:rPr>
            </a:br>
            <a:r>
              <a:rPr lang="hr-HR" sz="2400" dirty="0">
                <a:latin typeface="Trebuchet MS" panose="020B0603020202020204" pitchFamily="34" charset="0"/>
              </a:rPr>
              <a:t>Prihvatljivi troškovi su samo iznosi bruto plaće II za radnike i bruto naknade vanjskih suradnika.</a:t>
            </a:r>
            <a:r>
              <a:rPr lang="hr-HR" sz="1050" b="0" i="0" u="none" strike="noStrike" dirty="0">
                <a:solidFill>
                  <a:srgbClr val="231F20"/>
                </a:solidFill>
                <a:effectLst/>
                <a:latin typeface="Minion Pro Cond"/>
              </a:rPr>
              <a:t> </a:t>
            </a:r>
            <a:endParaRPr lang="hr-HR" sz="2400" dirty="0">
              <a:latin typeface="Trebuchet MS" panose="020B0603020202020204" pitchFamily="34" charset="0"/>
            </a:endParaRPr>
          </a:p>
        </p:txBody>
      </p:sp>
    </p:spTree>
    <p:extLst>
      <p:ext uri="{BB962C8B-B14F-4D97-AF65-F5344CB8AC3E}">
        <p14:creationId xmlns:p14="http://schemas.microsoft.com/office/powerpoint/2010/main" val="205797328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1245</TotalTime>
  <Words>1709</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Franklin Gothic Book</vt:lpstr>
      <vt:lpstr>Minion Pro Cond</vt:lpstr>
      <vt:lpstr>Trebuchet MS</vt:lpstr>
      <vt:lpstr>Wingdings</vt:lpstr>
      <vt:lpstr>Crop</vt:lpstr>
      <vt:lpstr>Financijsko pravdanje fondova 2/22 (potpora male vrijednosti) i 3/22 (državna potpora) za 2023. godinu se provodi putem sučelja ispmu na web stranici AEM-a !     </vt:lpstr>
      <vt:lpstr>Važno !  Podloga za unos iznosa prihvatljivih pojedinačnih troškova kod neprofitnih organizacija obveznika vođenja dvojnog knjigovodstva i trgovačkih društava je analitička bruto bilanca za 2023. godinu izlistana na dan popunjavanja financijskog pravdanja, primjerice 31. siječnja ili 15. veljače 2024. godine, bez obzira što ona u tom trenutku kod nekih još neće biti u potpunosti konačna te ukoliko je primjenjivo putni nalozi koji su u direktnoj vezi s proizvodnjom i objavljivanjem konkretnog programa i/ili sadržaja Fonda – isto mora biti nedvojbeno vidljivo na samom izvješću putnog naloga.   Podloga za unos iznosa prihvatljivih pojedinačnih troškova kod neprofitnih organizacija obveznika vođenja jednostavnog knjigovodstva je knjiga primitaka i izdataka za 2023. godinu te ukoliko je primjenjivo putni nalozi koji su u direktnoj vezi s proizvodnjom i objavljivanjem konkretnog programa i/ili sadržaja Fonda – isto mora biti nedvojbeno vidljivo na samom izvješću putnog naloga.</vt:lpstr>
      <vt:lpstr>Analitičku bruto bilancu ili knjigu primitaka i izdataka kreiranu na datum početka popunjavanja financijskog pravdanja, a koje naravno služe kao podloge za unos iznosa troškova, za 2023. godinu pružatelj treba obavezno sačuvati kod sebe.   Iste je potrebno zajedno sa putni nalozi (ukoliko je primjenjivo), koji su u direktnoj vezi s proizvodnjom i objavljivanjem konkretnog programa i/ili sadržaja Fonda – isto mora biti nedvojbeno vidljivo na samom izvješću putnog naloga, skenirane „uploadati” putem web sučelja. </vt:lpstr>
      <vt:lpstr>Analitička bruto bilanca ili knjiga primitaka i izdataka nisu obrasci GFI-Pod ili obrasci bilance i izvještaja o prihodima i rashodima ili obrazac godišnjeg financijskog izvještaja o primicima i izdacima za 2023. godinu koji se predaju na Finu, molimo osobitu pažnju po tom pitanju te zatražite pomoć vaših računovođa.  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 </vt:lpstr>
      <vt:lpstr>Računovođe će vam pomoći da identificirate pojedinačne prihvatljive troškove unutar analitičke bruto bilance ili knjige primitaka i izdataka i njihove ukupne godišnje iznose.  Također će vam pomoći da dođete do, ukoliko je to primjenjivo kod vas, putnih naloga koji su u direktnoj vezi s proizvodnjom i objavljivanjem konkretnog programa i/ili sadržaja Fonda – isto mora biti nedvojbeno vidljivo na samom izvješću putnog naloga.   Oni će Vam reći i na kojem su kontu pojedinačni prihvatljivi troškovi (brojčana oznaka konta) knjiženi.   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prihvatljivog troška na svaki program ili sadržaj.  Ključ raspodjele svakog pojedinog iznosa prihvatljivog troška na program ili sadržaj je temelj popunjavanja financijskog pravdanja.  </vt:lpstr>
      <vt:lpstr> Potpore male vrijednosti – JN 2/22  1.  Identificirati u analitičkoj bruto bilanci ili knjizi primataka i izdataka te putnim nalozima (ukoliko je primjenjivo) sve pojedinačne prihvatljive troškove nastale u realizaciji programa ili sadržaja Fonda i to po kategorijama: materijalni troškovi, izdaci za plaće i naknade, putni izdaci i ostali troškovi a sve sukladno tekstu javnog natječaja broj 2/22 te utvrditi njihove godišnje iznose u navedenoj analitičkoj bruto bilanci ili knjige primitaka i izdataka osim za prihvatljive paušalne troškove kako isti tamo nisu vidljivi niti im je vidljiv iznos.  2.  Alocirati odgovarajući dio (iznos), od godišnjeg iznosa svakog pojedinačnog prihvatljivog troška, na program ili sadržaj sukladno ključu raspodjele koji utvrđuje svaki pružatelj za sebe. Bitno je prije svega da pružatelj ima sve informacije o „sudjelovanju” konkretnog programa ili sadržaja u svim godišnjim aktivnostima pružatelja. Na taj način pružatelj može odrediti koji pojedinačni prihvatljivi troškovi su nastali u realizaciji programa ili sadržaja, i koji iznos od godišnjeg iznosa tih prihvatljivih troškova se odnosi na konkretni program ili sadržaj. Prihvatljive paušalne troškove pružatelj treba alocirati sukladno internim evidencijama na konkretni program ili sadržaj. </vt:lpstr>
      <vt:lpstr> Velike potpore (državna potpora) – JN 3/22  1. Identificirati u analitičkoj bruto bilanci ili knjizi primataka i izdataka te putnim nalozima (ukoliko je primjenjivo) sve pojedinačne prihvatljive troškove nastale u realizaciji programa ili sadržaja Fonda i to po kategorijama: materijalni troškovi, izdaci za plaće i naknade, putni izdaci i ostali troškovi a sve sukladno tekstu javnog natječaja broj 3/22 te utvrditi njihove godišnje iznose u navedenoj analitičkoj bruto bilanci ili knjige primitaka i izdataka osim za prihvatljive paušalne troškove kako isti tamo nisu vidljivi niti im je vidljiv iznos.  2. Razvrstati i rasporediti pojedinačno prihvatljive troškove i prihvatljive paušalne troškove na faze, i to: troškove pretprodukcije, produkcije i distribucije AV djela.  3. Zatim unutar svake od ove tri faze pojedinačni prihvatljivi troškovi i prihvatljivi paušalni troškovi se dodatno razvrstavaju i raspoređuju po kategorijama, materijalni troškovi, izdaci za plaće i naknade, putni izdaci i ostali troškovi.</vt:lpstr>
      <vt:lpstr>4. Alocirati odgovarajući dio (iznos), od godišnjeg iznosa svakog pojedinačnog prihvatljivog troška, na program ili sadržaj sukladno ključu raspodjele koji utvrđuje svaki pružatelj za sebe. Bitno je da pružatelj prije svega ima sve informacije o „sudjelovanju” konkretnog programa ili sadržaja u svim godišnjim aktivnostima pružatelja. Na taj način pružatelj može odrediti koji pojedinačni prihvatljivi troškovi su nastali u realizaciji programa ili sadržaja, i koji iznos od godišnjeg iznosa tih prihvatljivih troškova se odnosi na konkretni program ili sadržaj. Prihvatljive paušalne troškove pružatelj treba alocirati sukladno internim evidencijama na konkretni program ili sadržaj.  5. Teoretski svaka od četiri kategorije troškova može se pojaviti u sve tri faze troškova, pa primjerice možete imati materijalne troškove u fazi troškova pretprodukcije, produkcije i distribucije. U tom slučaju ne smije se zaboraviti na činjenicu da ukupni iznos materijalnih troškova za pojedini program ili sadržaj je zbroj materijalnih troškova iz tri faze, pretprodukcije, produkcije i distribucije. Ista analogija vrijedi i za preostale tri kategorije troškova. </vt:lpstr>
      <vt:lpstr>Podsjetnik za kategorije prihvatljivih troškova !      1.   Unutar materijalnih troškova prihvatljivi troškovi su samo: trošak vode, trošak električne energije, trošak plina, trošak telefona, trošak interneta, poštanski troškovi, trošak uredskog materijala, trošak kopiranja, trošak administracije i računovodstva ali samo ako je anagžirana vanjska ustanova, trošak najma opreme potrebne za realizaciju programa/sadržaja i trošak najma poslovnog prostora.  Svi navedeni prihvatljivi materijalni troškovi pravdat će se u zbroju do maksimalno 20% iznosa ukupnih prihvatljivih troškova.      2.   U izdacima za plaće i naknade popunjavaju se podaci za radnike pružatelja i za vanjske suradnike.  Prihvatljivi troškovi su samo iznosi bruto plaće II za radnike i bruto naknade vanjskih suradnika. </vt:lpstr>
      <vt:lpstr>    3.  Putni izdaci  Jedina podloga za priznavanje ovih troškova su putni nalozi koji trebaju biti u direktnoj vezi s proizvodnjom i objavljivanjem konkretnog programa i/ili sadržaja Fonda – isto mora biti nedvojbeno vidljivo na samom izvješću putnog naloga.  Ako takvih putnih naloga nema, pružatelj nije u mogućnosti iskazati troškove putnih izdataka i smatra se da nema prihvatljivih troškova u ovoj kategoriji.  Unutar skupine putnih izdataka prihvatljivi troškovi su samo:  dnevnice za službena putovanja,  troškovi prijevoza na službenom putu (usluge prijevoza koje pruža prijevoznik),  troškovi noćenja na službenom putu,  troškovi uporabe vlastitog automobila na službenom putu,  ostali troškovi na službenom putu (trošak autoceste, tunela, parkiranja, trajekta)  te sukladno Odluci o izmjeni odluke o raspisivanju javnog natječaja broj 2/22 (potpora male vrijednosti) i javnog natječaja broj 3/22 (državna potpora) od 1. prosinca 2022. godine još i:  prihvatljivi paušalni troškovi za korištenja službenog vozila u vlasništvu ponuditelja kao pravne osobe za službeno putovanje uz otvaranje putnog naloga. („transportni troškovi“)   </vt:lpstr>
      <vt:lpstr>4. Unutar kategorije ostalih troškova prihvatljivi troškovi su samo:  usluge rada vanjskog osoblja (troškovi po osnovi rada/pružene usluge koju pruža pravni subjekt – obrt ili tvrtka – čiji su zaposlenici to vanjsko osoblje),  naknade za korištenje prava intelektualnog vlasništva   te sukladno Odluci o izmjeni odluke o raspisivanju javnog natječaja broj 2/22 (potpora male vrijednosti) od 1. prosinca 2022. godine prihvatljivi paušalni troškovi:  u režiji za emitiranje/montažu u vlasništvu podnositelja prijave,  za korištenje studija u vlasništvu podnositelja za snimanje za radijsku produkciju,  tehnike koja se koristi za PRESS/INTERVJU, za jednostavna snimanja tona na terenu,  rada opreme, tehnikom i opremom u vlasništvu podnositelja prijave, za prebacivanja audio signala od vanjske točke do studija i potom emitirana iz studija (Link 400 MHC s dozvolom HAKOM-a, IP codec) i  sukladno Odluci o izmjeni odluke o raspisivanju javnog natječaja broj 3/22 (državna potpora) od 1. prosinca 2022. godine prihvatljivi paušalni troškovi:    za korištenje studija s televizijskom opremom u vlasništvu podnositelja i  za korištenje ENC opreme u vlasništvu podnositelja prijave i montaža za snimanje i produkciju na terenu.    </vt:lpstr>
      <vt:lpstr>Sve dodatne upite vezano uz financijsko pravdanje fondova 2/22 i 3/22 za 2023. GODINU ŠALJITE NA E-MAIL ADRESU: info@aem.hr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FINANCIJSKO IZVJEŠĆE PRAVDANJE FONDA ZA 2015. GODINU PO PRVI PUT SE PROVODI PUTEM SUČELJA ISPMU !  2. DOSADAŠNJE EXCEL TABLICE SU „UMETNUTE” U SUČELJE ISPMU.  3. TEHNIKA POPUNJAVANJA FINANCIJSKOG IZVJEŠĆA JE IDENTIČNA PROŠLIM GODINAMA UZ JEDNU PREZENTACIJSKU NOVOST KOD ONIH KOJI PRAVDAJU SREDSTVA UNUTAR SUSTAVA VELIKIH POTPORA.</dc:title>
  <dc:creator>Zoran Jakić</dc:creator>
  <cp:lastModifiedBy>Zoran Jakić</cp:lastModifiedBy>
  <cp:revision>198</cp:revision>
  <cp:lastPrinted>2023-10-19T11:52:55Z</cp:lastPrinted>
  <dcterms:created xsi:type="dcterms:W3CDTF">2015-12-03T12:59:45Z</dcterms:created>
  <dcterms:modified xsi:type="dcterms:W3CDTF">2023-12-29T08:00:39Z</dcterms:modified>
</cp:coreProperties>
</file>