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7" r:id="rId1"/>
  </p:sldMasterIdLst>
  <p:sldIdLst>
    <p:sldId id="278" r:id="rId2"/>
    <p:sldId id="276" r:id="rId3"/>
    <p:sldId id="275" r:id="rId4"/>
    <p:sldId id="259" r:id="rId5"/>
    <p:sldId id="260" r:id="rId6"/>
    <p:sldId id="261" r:id="rId7"/>
    <p:sldId id="266" r:id="rId8"/>
    <p:sldId id="267" r:id="rId9"/>
    <p:sldId id="270" r:id="rId10"/>
  </p:sldIdLst>
  <p:sldSz cx="12192000" cy="6858000"/>
  <p:notesSz cx="6735763" cy="986631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118" userDrawn="1">
          <p15:clr>
            <a:srgbClr val="A4A3A4"/>
          </p15:clr>
        </p15:guide>
        <p15:guide id="3" pos="80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3" d="100"/>
          <a:sy n="83" d="100"/>
        </p:scale>
        <p:origin x="686" y="77"/>
      </p:cViewPr>
      <p:guideLst>
        <p:guide orient="horz" pos="2160"/>
        <p:guide pos="1118"/>
        <p:guide pos="8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FB43FD1-4D68-427E-9176-D15321A32D74}" type="slidenum">
              <a:rPr lang="hr-HR" smtClean="0"/>
              <a:t>‹#›</a:t>
            </a:fld>
            <a:endParaRPr lang="hr-H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6671979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5006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63315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24862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hr-H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455677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825346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53C937-0F37-436A-A2D4-7A9D1D1F924B}" type="datetimeFigureOut">
              <a:rPr lang="hr-HR" smtClean="0"/>
              <a:t>29.12.2023.</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15247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53C937-0F37-436A-A2D4-7A9D1D1F924B}" type="datetimeFigureOut">
              <a:rPr lang="hr-HR" smtClean="0"/>
              <a:t>29.12.2023.</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418180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53C937-0F37-436A-A2D4-7A9D1D1F924B}" type="datetimeFigureOut">
              <a:rPr lang="hr-HR" smtClean="0"/>
              <a:t>29.12.2023.</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4FB43FD1-4D68-427E-9176-D15321A32D74}" type="slidenum">
              <a:rPr lang="hr-HR" smtClean="0"/>
              <a:t>‹#›</a:t>
            </a:fld>
            <a:endParaRPr lang="hr-HR"/>
          </a:p>
        </p:txBody>
      </p:sp>
    </p:spTree>
    <p:extLst>
      <p:ext uri="{BB962C8B-B14F-4D97-AF65-F5344CB8AC3E}">
        <p14:creationId xmlns:p14="http://schemas.microsoft.com/office/powerpoint/2010/main" val="24078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88843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253C937-0F37-436A-A2D4-7A9D1D1F924B}" type="datetimeFigureOut">
              <a:rPr lang="hr-HR" smtClean="0"/>
              <a:t>29.12.2023.</a:t>
            </a:fld>
            <a:endParaRPr lang="hr-H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hr-H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FB43FD1-4D68-427E-9176-D15321A32D74}" type="slidenum">
              <a:rPr lang="hr-HR" smtClean="0"/>
              <a:t>‹#›</a:t>
            </a:fld>
            <a:endParaRPr lang="hr-H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6663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F253C937-0F37-436A-A2D4-7A9D1D1F924B}" type="datetimeFigureOut">
              <a:rPr lang="hr-HR" smtClean="0"/>
              <a:t>29.12.2023.</a:t>
            </a:fld>
            <a:endParaRPr lang="hr-H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hr-H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FB43FD1-4D68-427E-9176-D15321A32D74}" type="slidenum">
              <a:rPr lang="hr-HR" smtClean="0"/>
              <a:t>‹#›</a:t>
            </a:fld>
            <a:endParaRPr lang="hr-H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3072106"/>
      </p:ext>
    </p:extLst>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mailto:fond2021@aem.hr"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a:solidFill>
            <a:schemeClr val="bg1"/>
          </a:solidFill>
        </p:spPr>
        <p:txBody>
          <a:bodyPr>
            <a:normAutofit/>
          </a:bodyPr>
          <a:lstStyle/>
          <a:p>
            <a:r>
              <a:rPr lang="hr-HR" sz="3600" dirty="0">
                <a:latin typeface="Trebuchet MS" panose="020B0603020202020204" pitchFamily="34" charset="0"/>
              </a:rPr>
              <a:t>Financijsko pravdanje fondova 1/22 i 1/23 (potpora </a:t>
            </a:r>
            <a:r>
              <a:rPr lang="hr-HR" sz="3600">
                <a:latin typeface="Trebuchet MS" panose="020B0603020202020204" pitchFamily="34" charset="0"/>
              </a:rPr>
              <a:t>male vrijednosti) </a:t>
            </a:r>
            <a:r>
              <a:rPr lang="hr-HR" sz="3600" dirty="0">
                <a:latin typeface="Trebuchet MS" panose="020B0603020202020204" pitchFamily="34" charset="0"/>
              </a:rPr>
              <a:t>za 2023. godinu se provodi putem sučelja ispmu na web stranici AEM-a !</a:t>
            </a:r>
            <a:br>
              <a:rPr lang="hr-HR" sz="3600" dirty="0">
                <a:latin typeface="Trebuchet MS" panose="020B0603020202020204" pitchFamily="34" charset="0"/>
              </a:rPr>
            </a:br>
            <a:br>
              <a:rPr lang="hr-HR" sz="3200" dirty="0">
                <a:latin typeface="Trebuchet MS" panose="020B0603020202020204" pitchFamily="34" charset="0"/>
              </a:rPr>
            </a:br>
            <a:r>
              <a:rPr lang="hr-HR" sz="3200" dirty="0">
                <a:latin typeface="Trebuchet MS" panose="020B0603020202020204" pitchFamily="34" charset="0"/>
              </a:rPr>
              <a:t> </a:t>
            </a:r>
            <a:br>
              <a:rPr lang="hr-HR" sz="3200" dirty="0">
                <a:latin typeface="Trebuchet MS" panose="020B0603020202020204" pitchFamily="34" charset="0"/>
              </a:rPr>
            </a:br>
            <a:br>
              <a:rPr lang="hr-HR" sz="3200" dirty="0">
                <a:latin typeface="Trebuchet MS" panose="020B0603020202020204" pitchFamily="34" charset="0"/>
              </a:rPr>
            </a:br>
            <a:endParaRPr lang="hr-HR" sz="2800" dirty="0">
              <a:latin typeface="Trebuchet MS" panose="020B0603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9185" y="4409872"/>
            <a:ext cx="3067478" cy="1457528"/>
          </a:xfrm>
          <a:prstGeom prst="rect">
            <a:avLst/>
          </a:prstGeom>
          <a:solidFill>
            <a:srgbClr val="FFFFFF"/>
          </a:solidFill>
        </p:spPr>
      </p:pic>
    </p:spTree>
    <p:extLst>
      <p:ext uri="{BB962C8B-B14F-4D97-AF65-F5344CB8AC3E}">
        <p14:creationId xmlns:p14="http://schemas.microsoft.com/office/powerpoint/2010/main" val="3955105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pPr marL="457200" indent="-457200">
              <a:buFont typeface="Wingdings" panose="05000000000000000000" pitchFamily="2" charset="2"/>
              <a:buChar char="q"/>
            </a:pPr>
            <a:r>
              <a:rPr lang="hr-HR" sz="3200" b="1" dirty="0">
                <a:latin typeface="Trebuchet MS" panose="020B0603020202020204" pitchFamily="34" charset="0"/>
              </a:rPr>
              <a:t>Važno !</a:t>
            </a:r>
            <a:br>
              <a:rPr lang="hr-HR" sz="3200" b="1" dirty="0">
                <a:latin typeface="Trebuchet MS" panose="020B0603020202020204" pitchFamily="34" charset="0"/>
              </a:rPr>
            </a:br>
            <a:br>
              <a:rPr lang="hr-HR" sz="2800" b="1" dirty="0">
                <a:latin typeface="Trebuchet MS" panose="020B0603020202020204" pitchFamily="34" charset="0"/>
              </a:rPr>
            </a:br>
            <a:r>
              <a:rPr lang="hr-HR" sz="2300" dirty="0">
                <a:latin typeface="Trebuchet MS" panose="020B0603020202020204" pitchFamily="34" charset="0"/>
              </a:rPr>
              <a:t>Podloga za unos iznosa prihvatljivih pojedinačnih troškova kod neprofitnih organizacija obveznika vođenja dvojnog knjigovodstva i trgovačkih društava je analitička bruto bilanca za 2023. godinu izlistana na dan popunjavanja financijskog pravdanja, primjerice 31. siječnja ili 15. veljače 2024. godine, bez obzira što ona u tom trenutku kod nekih još neće biti u potpunosti konačna te ukoliko je primjenjivo putni nalozi koji su u </a:t>
            </a:r>
            <a:r>
              <a:rPr lang="hr-HR" sz="23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300" b="1" i="0" dirty="0">
                <a:solidFill>
                  <a:srgbClr val="231F20"/>
                </a:solidFill>
                <a:effectLst/>
                <a:latin typeface="Trebuchet MS" panose="020B0603020202020204" pitchFamily="34" charset="0"/>
              </a:rPr>
              <a:t>izvješću</a:t>
            </a:r>
            <a:r>
              <a:rPr lang="hr-HR" sz="2300" b="0" i="0" dirty="0">
                <a:solidFill>
                  <a:srgbClr val="231F20"/>
                </a:solidFill>
                <a:effectLst/>
                <a:latin typeface="Trebuchet MS" panose="020B0603020202020204" pitchFamily="34" charset="0"/>
              </a:rPr>
              <a:t> </a:t>
            </a:r>
            <a:r>
              <a:rPr lang="hr-HR" sz="2300" b="1" i="0" dirty="0">
                <a:solidFill>
                  <a:srgbClr val="231F20"/>
                </a:solidFill>
                <a:effectLst/>
                <a:latin typeface="Trebuchet MS" panose="020B0603020202020204" pitchFamily="34" charset="0"/>
              </a:rPr>
              <a:t>putnog naloga</a:t>
            </a:r>
            <a:r>
              <a:rPr lang="hr-HR" sz="2300" b="0" i="0" dirty="0">
                <a:solidFill>
                  <a:srgbClr val="231F20"/>
                </a:solidFill>
                <a:effectLst/>
                <a:latin typeface="Trebuchet MS" panose="020B0603020202020204" pitchFamily="34" charset="0"/>
              </a:rPr>
              <a:t>. </a:t>
            </a:r>
            <a:br>
              <a:rPr lang="hr-HR" sz="2300" b="0" i="0" dirty="0">
                <a:solidFill>
                  <a:srgbClr val="231F20"/>
                </a:solidFill>
                <a:effectLst/>
                <a:latin typeface="Trebuchet MS" panose="020B0603020202020204" pitchFamily="34" charset="0"/>
              </a:rPr>
            </a:br>
            <a:br>
              <a:rPr lang="hr-HR" sz="2300" b="1" dirty="0">
                <a:latin typeface="Trebuchet MS" panose="020B0603020202020204" pitchFamily="34" charset="0"/>
              </a:rPr>
            </a:br>
            <a:r>
              <a:rPr lang="hr-HR" sz="2300" dirty="0">
                <a:latin typeface="Trebuchet MS" panose="020B0603020202020204" pitchFamily="34" charset="0"/>
              </a:rPr>
              <a:t>Podloga za unos iznosa prihvatljivih pojedinačnih troškova kod neprofitnih organizacija obveznika vođenja jednostavnog knjigovodstva je knjiga primitaka i izdataka za 2023. godinu te ukoliko je primjenjivo putni nalozi koji su u </a:t>
            </a:r>
            <a:r>
              <a:rPr lang="hr-HR" sz="23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300" b="1" i="0" dirty="0">
                <a:solidFill>
                  <a:srgbClr val="231F20"/>
                </a:solidFill>
                <a:effectLst/>
                <a:latin typeface="Trebuchet MS" panose="020B0603020202020204" pitchFamily="34" charset="0"/>
              </a:rPr>
              <a:t>izvješću</a:t>
            </a:r>
            <a:r>
              <a:rPr lang="hr-HR" sz="2300" b="0" i="0" dirty="0">
                <a:solidFill>
                  <a:srgbClr val="231F20"/>
                </a:solidFill>
                <a:effectLst/>
                <a:latin typeface="Trebuchet MS" panose="020B0603020202020204" pitchFamily="34" charset="0"/>
              </a:rPr>
              <a:t> </a:t>
            </a:r>
            <a:r>
              <a:rPr lang="hr-HR" sz="2300" b="1" i="0" dirty="0">
                <a:solidFill>
                  <a:srgbClr val="231F20"/>
                </a:solidFill>
                <a:effectLst/>
                <a:latin typeface="Trebuchet MS" panose="020B0603020202020204" pitchFamily="34" charset="0"/>
              </a:rPr>
              <a:t>putnog naloga</a:t>
            </a:r>
            <a:r>
              <a:rPr lang="hr-HR" sz="2300" b="0" i="0" dirty="0">
                <a:solidFill>
                  <a:srgbClr val="231F20"/>
                </a:solidFill>
                <a:effectLst/>
                <a:latin typeface="Trebuchet MS" panose="020B0603020202020204" pitchFamily="34" charset="0"/>
              </a:rPr>
              <a:t>. </a:t>
            </a:r>
            <a:endParaRPr lang="hr-HR" sz="2300" dirty="0">
              <a:latin typeface="Trebuchet MS" panose="020B0603020202020204" pitchFamily="34" charset="0"/>
            </a:endParaRPr>
          </a:p>
        </p:txBody>
      </p:sp>
    </p:spTree>
    <p:extLst>
      <p:ext uri="{BB962C8B-B14F-4D97-AF65-F5344CB8AC3E}">
        <p14:creationId xmlns:p14="http://schemas.microsoft.com/office/powerpoint/2010/main" val="1164726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Analitičku bruto bilancu ili knjigu primitaka i izdataka kreiranu na datum početka popunjavanja financijskog pravdanja, a koje naravno služe kao podloge za unos iznosa troškova, za 2023. godinu pružatelj treba obavezno sačuvati kod sebe.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Iste je potrebno zajedno sa putni nalozi (ukoliko je primjenjivo), koji su u </a:t>
            </a:r>
            <a:r>
              <a:rPr lang="hr-HR" sz="24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400" b="1" i="0" dirty="0">
                <a:solidFill>
                  <a:srgbClr val="231F20"/>
                </a:solidFill>
                <a:effectLst/>
                <a:latin typeface="Trebuchet MS" panose="020B0603020202020204" pitchFamily="34" charset="0"/>
              </a:rPr>
              <a:t>izvješću</a:t>
            </a:r>
            <a:r>
              <a:rPr lang="hr-HR" sz="2400" b="0" i="0" dirty="0">
                <a:solidFill>
                  <a:srgbClr val="231F20"/>
                </a:solidFill>
                <a:effectLst/>
                <a:latin typeface="Trebuchet MS" panose="020B0603020202020204" pitchFamily="34" charset="0"/>
              </a:rPr>
              <a:t> </a:t>
            </a:r>
            <a:r>
              <a:rPr lang="hr-HR" sz="2400" b="1" i="0" dirty="0">
                <a:solidFill>
                  <a:srgbClr val="231F20"/>
                </a:solidFill>
                <a:effectLst/>
                <a:latin typeface="Trebuchet MS" panose="020B0603020202020204" pitchFamily="34" charset="0"/>
              </a:rPr>
              <a:t>putnog naloga</a:t>
            </a:r>
            <a:r>
              <a:rPr lang="hr-HR" sz="2400" i="0" dirty="0">
                <a:solidFill>
                  <a:srgbClr val="231F20"/>
                </a:solidFill>
                <a:effectLst/>
                <a:latin typeface="Trebuchet MS" panose="020B0603020202020204" pitchFamily="34" charset="0"/>
              </a:rPr>
              <a:t>,</a:t>
            </a:r>
            <a:r>
              <a:rPr lang="hr-HR" sz="2400" b="1" i="0" dirty="0">
                <a:solidFill>
                  <a:srgbClr val="231F20"/>
                </a:solidFill>
                <a:effectLst/>
                <a:latin typeface="Trebuchet MS" panose="020B0603020202020204" pitchFamily="34" charset="0"/>
              </a:rPr>
              <a:t> </a:t>
            </a:r>
            <a:r>
              <a:rPr lang="hr-HR" sz="2400" dirty="0">
                <a:latin typeface="Trebuchet MS" panose="020B0603020202020204" pitchFamily="34" charset="0"/>
              </a:rPr>
              <a:t>skenirane „uploadati” putem web sučelja.</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163881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9218"/>
          </a:xfrm>
        </p:spPr>
        <p:txBody>
          <a:bodyPr>
            <a:normAutofit/>
          </a:bodyPr>
          <a:lstStyle/>
          <a:p>
            <a:r>
              <a:rPr lang="hr-HR" sz="2400" dirty="0">
                <a:latin typeface="Trebuchet MS" panose="020B0603020202020204" pitchFamily="34" charset="0"/>
              </a:rPr>
              <a:t>Analitička bruto bilanca ili knjiga primitaka i izdataka nisu obrasci GFI-Pod ili obrasci bilance i izvještaja o prihodima i rashodima ili obrazac godišnjeg financijskog izvještaja o primicima i izdacima za 2023. godinu koji se predaju na Finu, molimo osobitu pažnju po tom pitanju te zatražite pomoć vaših računovođa.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a:t>
            </a: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45678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6561"/>
          </a:xfrm>
        </p:spPr>
        <p:txBody>
          <a:bodyPr>
            <a:normAutofit fontScale="90000"/>
          </a:bodyPr>
          <a:lstStyle/>
          <a:p>
            <a:r>
              <a:rPr lang="hr-HR" sz="2600" dirty="0">
                <a:latin typeface="Trebuchet MS" panose="020B0603020202020204" pitchFamily="34" charset="0"/>
              </a:rPr>
              <a:t>Računovođe će vam pomoći da identificirate pojedinačne prihvatljive troškove unutar analitičke bruto bilance ili knjige primitaka i izdataka i njihove ukupne godišnje iznose. </a:t>
            </a:r>
            <a:br>
              <a:rPr lang="hr-HR" sz="2600" dirty="0">
                <a:latin typeface="Trebuchet MS" panose="020B0603020202020204" pitchFamily="34" charset="0"/>
              </a:rPr>
            </a:br>
            <a:r>
              <a:rPr lang="hr-HR" sz="2600" dirty="0">
                <a:latin typeface="Trebuchet MS" panose="020B0603020202020204" pitchFamily="34" charset="0"/>
              </a:rPr>
              <a:t>Također će vam pomoći da dođete do, ukoliko je to primjenjivo kod vas, putnih naloga koji su u </a:t>
            </a:r>
            <a:r>
              <a:rPr lang="hr-HR" sz="2600" b="0" i="0" dirty="0">
                <a:solidFill>
                  <a:srgbClr val="231F20"/>
                </a:solidFill>
                <a:effectLst/>
                <a:latin typeface="Trebuchet MS" panose="020B0603020202020204" pitchFamily="34" charset="0"/>
              </a:rPr>
              <a:t>direktnoj vezi s proizvodnjom i objavljivanjem konkretnog programa i/ili sadržaja Fonda – isto mora biti nedvojbeno vidljivo na samom </a:t>
            </a:r>
            <a:r>
              <a:rPr lang="hr-HR" sz="2600" b="1" i="0" dirty="0">
                <a:solidFill>
                  <a:srgbClr val="231F20"/>
                </a:solidFill>
                <a:effectLst/>
                <a:latin typeface="Trebuchet MS" panose="020B0603020202020204" pitchFamily="34" charset="0"/>
              </a:rPr>
              <a:t>izvješću</a:t>
            </a:r>
            <a:r>
              <a:rPr lang="hr-HR" sz="2600" b="0" i="0" dirty="0">
                <a:solidFill>
                  <a:srgbClr val="231F20"/>
                </a:solidFill>
                <a:effectLst/>
                <a:latin typeface="Trebuchet MS" panose="020B0603020202020204" pitchFamily="34" charset="0"/>
              </a:rPr>
              <a:t> </a:t>
            </a:r>
            <a:r>
              <a:rPr lang="hr-HR" sz="2600" b="1" i="0" dirty="0">
                <a:solidFill>
                  <a:srgbClr val="231F20"/>
                </a:solidFill>
                <a:effectLst/>
                <a:latin typeface="Trebuchet MS" panose="020B0603020202020204" pitchFamily="34" charset="0"/>
              </a:rPr>
              <a:t>putnog naloga</a:t>
            </a:r>
            <a:r>
              <a:rPr lang="hr-HR" sz="2600" b="0" i="0" dirty="0">
                <a:solidFill>
                  <a:srgbClr val="231F20"/>
                </a:solidFill>
                <a:effectLst/>
                <a:latin typeface="Trebuchet MS" panose="020B0603020202020204" pitchFamily="34" charset="0"/>
              </a:rPr>
              <a:t>. </a:t>
            </a:r>
            <a:br>
              <a:rPr lang="hr-HR" sz="2600" b="0" i="0" dirty="0">
                <a:solidFill>
                  <a:srgbClr val="231F20"/>
                </a:solidFill>
                <a:effectLst/>
                <a:latin typeface="Trebuchet MS" panose="020B0603020202020204" pitchFamily="34" charset="0"/>
              </a:rPr>
            </a:br>
            <a:br>
              <a:rPr lang="hr-HR" sz="2600" dirty="0">
                <a:latin typeface="Trebuchet MS" panose="020B0603020202020204" pitchFamily="34" charset="0"/>
              </a:rPr>
            </a:br>
            <a:r>
              <a:rPr lang="hr-HR" sz="2600" dirty="0">
                <a:latin typeface="Trebuchet MS" panose="020B0603020202020204" pitchFamily="34" charset="0"/>
              </a:rPr>
              <a:t>Oni će Vam reći i na kojem su kontu pojedinačni prihvatljivi troškovi (brojčana oznaka konta) knjiženi. </a:t>
            </a:r>
            <a:br>
              <a:rPr lang="hr-HR" sz="2600" dirty="0">
                <a:latin typeface="Trebuchet MS" panose="020B0603020202020204" pitchFamily="34" charset="0"/>
              </a:rPr>
            </a:br>
            <a:br>
              <a:rPr lang="hr-HR" sz="2600" dirty="0">
                <a:latin typeface="Trebuchet MS" panose="020B0603020202020204" pitchFamily="34" charset="0"/>
              </a:rPr>
            </a:br>
            <a:r>
              <a:rPr lang="hr-HR" sz="2600" dirty="0">
                <a:latin typeface="Trebuchet MS" panose="020B0603020202020204" pitchFamily="34" charset="0"/>
              </a:rPr>
              <a:t>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a:t>
            </a:r>
            <a:br>
              <a:rPr lang="hr-HR" sz="2600" dirty="0">
                <a:latin typeface="Trebuchet MS" panose="020B0603020202020204" pitchFamily="34" charset="0"/>
              </a:rPr>
            </a:br>
            <a:r>
              <a:rPr lang="hr-HR" sz="2600" dirty="0">
                <a:latin typeface="Trebuchet MS" panose="020B0603020202020204" pitchFamily="34" charset="0"/>
              </a:rPr>
              <a:t>Ključ raspodjele svakog pojedinog iznosa prihvatljivog troška na program ili sadržaj je temelj popunjavanja financijskog pravdanja.</a:t>
            </a:r>
            <a:br>
              <a:rPr lang="hr-HR" sz="2600" dirty="0">
                <a:latin typeface="Trebuchet MS" panose="020B0603020202020204" pitchFamily="34" charset="0"/>
              </a:rPr>
            </a:br>
            <a:br>
              <a:rPr lang="hr-HR" sz="2800" dirty="0">
                <a:latin typeface="Trebuchet MS" panose="020B0603020202020204" pitchFamily="34" charset="0"/>
              </a:rPr>
            </a:br>
            <a:endParaRPr lang="hr-HR" sz="2800" dirty="0">
              <a:latin typeface="Trebuchet MS" panose="020B0603020202020204" pitchFamily="34" charset="0"/>
            </a:endParaRPr>
          </a:p>
        </p:txBody>
      </p:sp>
    </p:spTree>
    <p:extLst>
      <p:ext uri="{BB962C8B-B14F-4D97-AF65-F5344CB8AC3E}">
        <p14:creationId xmlns:p14="http://schemas.microsoft.com/office/powerpoint/2010/main" val="329482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150" y="621792"/>
            <a:ext cx="10515600" cy="5982208"/>
          </a:xfrm>
        </p:spPr>
        <p:txBody>
          <a:bodyPr>
            <a:noAutofit/>
          </a:bodyPr>
          <a:lstStyle/>
          <a:p>
            <a:pPr marL="342900" indent="-342900">
              <a:buFont typeface="Wingdings" panose="05000000000000000000" pitchFamily="2" charset="2"/>
              <a:buChar char="q"/>
            </a:pPr>
            <a:r>
              <a:rPr lang="hr-HR" sz="2800" dirty="0">
                <a:latin typeface="Trebuchet MS" panose="020B0603020202020204" pitchFamily="34" charset="0"/>
              </a:rPr>
              <a:t> Potpore male potpore</a:t>
            </a:r>
            <a:br>
              <a:rPr lang="hr-HR" sz="2300" dirty="0">
                <a:latin typeface="Trebuchet MS" panose="020B0603020202020204" pitchFamily="34" charset="0"/>
              </a:rPr>
            </a:br>
            <a:br>
              <a:rPr lang="hr-HR" sz="2300" dirty="0">
                <a:latin typeface="Trebuchet MS" panose="020B0603020202020204" pitchFamily="34" charset="0"/>
              </a:rPr>
            </a:br>
            <a:r>
              <a:rPr lang="hr-HR" sz="2400" dirty="0">
                <a:latin typeface="Trebuchet MS" panose="020B0603020202020204" pitchFamily="34" charset="0"/>
              </a:rPr>
              <a:t>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1/22 i broj 1/23 te utvrditi njihove godišnje iznose u navedenoj analitičkoj bruto bilanci ili knjige primitaka i izdataka.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2. 	Alocirati odgovarajući dio (iznos), od godišnjeg iznosa svakog pojedinačnog prihvatljivog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a:t>
            </a: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4260344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normAutofit/>
          </a:bodyPr>
          <a:lstStyle/>
          <a:p>
            <a:pPr algn="l" fontAlgn="base"/>
            <a:r>
              <a:rPr lang="hr-HR" sz="2400" dirty="0">
                <a:latin typeface="Trebuchet MS" panose="020B0603020202020204" pitchFamily="34" charset="0"/>
              </a:rPr>
              <a:t>Podsjetnik za kategorije prihvatljivih troškova !</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1.   Unutar materijalnih troškova prihvatljivi troškovi su samo:</a:t>
            </a:r>
            <a:br>
              <a:rPr lang="hr-HR" sz="2400" dirty="0">
                <a:latin typeface="Trebuchet MS" panose="020B0603020202020204" pitchFamily="34" charset="0"/>
              </a:rPr>
            </a:br>
            <a:r>
              <a:rPr lang="hr-HR" sz="2400" dirty="0">
                <a:latin typeface="Trebuchet MS" panose="020B0603020202020204" pitchFamily="34" charset="0"/>
              </a:rPr>
              <a:t>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a:t>
            </a:r>
            <a:br>
              <a:rPr lang="hr-HR" sz="2400" dirty="0">
                <a:latin typeface="Trebuchet MS" panose="020B0603020202020204" pitchFamily="34" charset="0"/>
              </a:rPr>
            </a:br>
            <a:br>
              <a:rPr lang="hr-HR" sz="2400" dirty="0">
                <a:latin typeface="Trebuchet MS" panose="020B0603020202020204" pitchFamily="34" charset="0"/>
              </a:rPr>
            </a:br>
            <a:r>
              <a:rPr lang="hr-HR" sz="2400" b="1" dirty="0">
                <a:latin typeface="Trebuchet MS" panose="020B0603020202020204" pitchFamily="34" charset="0"/>
              </a:rPr>
              <a:t>Svi navedeni prihvatljivi materijalni troškovi pravdat će se u zbroju do </a:t>
            </a:r>
            <a:r>
              <a:rPr lang="hr-HR" sz="2400" b="1" dirty="0">
                <a:solidFill>
                  <a:schemeClr val="tx1"/>
                </a:solidFill>
                <a:latin typeface="Trebuchet MS" panose="020B0603020202020204" pitchFamily="34" charset="0"/>
              </a:rPr>
              <a:t>maksimalno 20% iznosa ukupnih prihvatljivih troškova.</a:t>
            </a:r>
            <a:br>
              <a:rPr lang="hr-HR" sz="2400" dirty="0">
                <a:solidFill>
                  <a:srgbClr val="FF0000"/>
                </a:solidFill>
                <a:latin typeface="Trebuchet MS" panose="020B0603020202020204" pitchFamily="34" charset="0"/>
              </a:rPr>
            </a:br>
            <a:br>
              <a:rPr lang="hr-HR" sz="2400" dirty="0">
                <a:solidFill>
                  <a:srgbClr val="FF0000"/>
                </a:solidFill>
                <a:latin typeface="Trebuchet MS" panose="020B0603020202020204" pitchFamily="34" charset="0"/>
              </a:rPr>
            </a:br>
            <a:r>
              <a:rPr lang="hr-HR" sz="2400" dirty="0">
                <a:solidFill>
                  <a:srgbClr val="FF0000"/>
                </a:solidFill>
                <a:latin typeface="Trebuchet MS" panose="020B0603020202020204" pitchFamily="34" charset="0"/>
              </a:rPr>
              <a:t>    </a:t>
            </a:r>
            <a:r>
              <a:rPr lang="hr-HR" sz="2400" dirty="0">
                <a:latin typeface="Trebuchet MS" panose="020B0603020202020204" pitchFamily="34" charset="0"/>
              </a:rPr>
              <a:t>2.   U izdacima za plaće i naknade popunjavaju se podaci za radnike pružatelja i za vanjske suradnike. </a:t>
            </a:r>
            <a:br>
              <a:rPr lang="hr-HR" sz="2400" dirty="0">
                <a:latin typeface="Trebuchet MS" panose="020B0603020202020204" pitchFamily="34" charset="0"/>
              </a:rPr>
            </a:br>
            <a:r>
              <a:rPr lang="hr-HR" sz="2400" dirty="0">
                <a:latin typeface="Trebuchet MS" panose="020B0603020202020204" pitchFamily="34" charset="0"/>
              </a:rPr>
              <a:t>Prihvatljivi troškovi su samo iznosi bruto plaće II za radnike i bruto naknade vanjskih suradnika.</a:t>
            </a:r>
            <a:r>
              <a:rPr lang="hr-HR" sz="1050" b="0" i="0" u="none" strike="noStrike" dirty="0">
                <a:solidFill>
                  <a:srgbClr val="231F20"/>
                </a:solidFill>
                <a:effectLst/>
                <a:latin typeface="Minion Pro Cond"/>
              </a:rPr>
              <a:t> </a:t>
            </a:r>
            <a:endParaRPr lang="hr-HR" sz="2400" dirty="0">
              <a:latin typeface="Trebuchet MS" panose="020B0603020202020204" pitchFamily="34" charset="0"/>
            </a:endParaRPr>
          </a:p>
        </p:txBody>
      </p:sp>
    </p:spTree>
    <p:extLst>
      <p:ext uri="{BB962C8B-B14F-4D97-AF65-F5344CB8AC3E}">
        <p14:creationId xmlns:p14="http://schemas.microsoft.com/office/powerpoint/2010/main" val="205797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98961"/>
          </a:xfrm>
        </p:spPr>
        <p:txBody>
          <a:bodyPr>
            <a:normAutofit fontScale="90000"/>
          </a:bodyPr>
          <a:lstStyle/>
          <a:p>
            <a:r>
              <a:rPr lang="hr-HR" sz="2400" dirty="0">
                <a:latin typeface="Trebuchet MS" panose="020B0603020202020204" pitchFamily="34" charset="0"/>
              </a:rPr>
              <a:t>    3.  Putni izdaci</a:t>
            </a:r>
            <a:br>
              <a:rPr lang="hr-HR" sz="2400" dirty="0">
                <a:latin typeface="Trebuchet MS" panose="020B0603020202020204" pitchFamily="34" charset="0"/>
              </a:rPr>
            </a:br>
            <a:r>
              <a:rPr lang="hr-HR" sz="2400" dirty="0">
                <a:solidFill>
                  <a:srgbClr val="231F20"/>
                </a:solidFill>
                <a:latin typeface="Trebuchet MS" panose="020B0603020202020204" pitchFamily="34" charset="0"/>
              </a:rPr>
              <a:t>Jedina podloga </a:t>
            </a:r>
            <a:r>
              <a:rPr lang="hr-HR" sz="2400" b="0" i="0" dirty="0">
                <a:solidFill>
                  <a:srgbClr val="231F20"/>
                </a:solidFill>
                <a:effectLst/>
                <a:latin typeface="Trebuchet MS" panose="020B0603020202020204" pitchFamily="34" charset="0"/>
              </a:rPr>
              <a:t>za priznavanje ovih troškova su </a:t>
            </a:r>
            <a:r>
              <a:rPr lang="hr-HR" sz="2400" b="1" i="0" dirty="0">
                <a:solidFill>
                  <a:srgbClr val="231F20"/>
                </a:solidFill>
                <a:effectLst/>
                <a:latin typeface="Trebuchet MS" panose="020B0603020202020204" pitchFamily="34" charset="0"/>
              </a:rPr>
              <a:t>putni nalozi </a:t>
            </a:r>
            <a:r>
              <a:rPr lang="hr-HR" sz="2400" b="0" i="0" dirty="0">
                <a:solidFill>
                  <a:srgbClr val="231F20"/>
                </a:solidFill>
                <a:effectLst/>
                <a:latin typeface="Trebuchet MS" panose="020B0603020202020204" pitchFamily="34" charset="0"/>
              </a:rPr>
              <a:t>koji trebaju biti u direktnoj vezi s proizvodnjom i objavljivanjem konkretnog programa i/ili sadržaja Fonda – isto mora biti nedvojbeno vidljivo na samom </a:t>
            </a:r>
            <a:r>
              <a:rPr lang="hr-HR" sz="2400" b="1" i="0" dirty="0">
                <a:solidFill>
                  <a:srgbClr val="231F20"/>
                </a:solidFill>
                <a:effectLst/>
                <a:latin typeface="Trebuchet MS" panose="020B0603020202020204" pitchFamily="34" charset="0"/>
              </a:rPr>
              <a:t>izvješću</a:t>
            </a:r>
            <a:r>
              <a:rPr lang="hr-HR" sz="2400" b="0" i="0" dirty="0">
                <a:solidFill>
                  <a:srgbClr val="231F20"/>
                </a:solidFill>
                <a:effectLst/>
                <a:latin typeface="Trebuchet MS" panose="020B0603020202020204" pitchFamily="34" charset="0"/>
              </a:rPr>
              <a:t> </a:t>
            </a:r>
            <a:r>
              <a:rPr lang="hr-HR" sz="2400" b="1" i="0" dirty="0">
                <a:solidFill>
                  <a:srgbClr val="231F20"/>
                </a:solidFill>
                <a:effectLst/>
                <a:latin typeface="Trebuchet MS" panose="020B0603020202020204" pitchFamily="34" charset="0"/>
              </a:rPr>
              <a:t>putnog naloga</a:t>
            </a:r>
            <a:r>
              <a:rPr lang="hr-HR" sz="2400" b="0" i="0" dirty="0">
                <a:solidFill>
                  <a:srgbClr val="231F20"/>
                </a:solidFill>
                <a:effectLst/>
                <a:latin typeface="Trebuchet MS" panose="020B0603020202020204" pitchFamily="34" charset="0"/>
              </a:rPr>
              <a:t>. </a:t>
            </a:r>
            <a:br>
              <a:rPr lang="hr-HR" sz="2400" b="0" i="0" dirty="0">
                <a:solidFill>
                  <a:srgbClr val="231F20"/>
                </a:solidFill>
                <a:effectLst/>
                <a:latin typeface="Trebuchet MS" panose="020B0603020202020204" pitchFamily="34" charset="0"/>
              </a:rPr>
            </a:br>
            <a:r>
              <a:rPr lang="hr-HR" sz="2400" b="0" i="0" dirty="0">
                <a:solidFill>
                  <a:srgbClr val="231F20"/>
                </a:solidFill>
                <a:effectLst/>
                <a:latin typeface="Trebuchet MS" panose="020B0603020202020204" pitchFamily="34" charset="0"/>
              </a:rPr>
              <a:t>Ako takvih </a:t>
            </a:r>
            <a:r>
              <a:rPr lang="hr-HR" sz="2400" b="1" i="0" dirty="0">
                <a:solidFill>
                  <a:srgbClr val="231F20"/>
                </a:solidFill>
                <a:effectLst/>
                <a:latin typeface="Trebuchet MS" panose="020B0603020202020204" pitchFamily="34" charset="0"/>
              </a:rPr>
              <a:t>putnih naloga nema</a:t>
            </a:r>
            <a:r>
              <a:rPr lang="hr-HR" sz="2400" b="0" i="0" dirty="0">
                <a:solidFill>
                  <a:srgbClr val="231F20"/>
                </a:solidFill>
                <a:effectLst/>
                <a:latin typeface="Trebuchet MS" panose="020B0603020202020204" pitchFamily="34" charset="0"/>
              </a:rPr>
              <a:t>, pružatelj nije u mogućnosti iskazati troškove putnih izdataka i </a:t>
            </a:r>
            <a:r>
              <a:rPr lang="hr-HR" sz="2400" b="1" i="0" dirty="0">
                <a:solidFill>
                  <a:srgbClr val="231F20"/>
                </a:solidFill>
                <a:effectLst/>
                <a:latin typeface="Trebuchet MS" panose="020B0603020202020204" pitchFamily="34" charset="0"/>
              </a:rPr>
              <a:t>smatra se da nema prihvatljivih troškova u ovoj kategoriji</a:t>
            </a:r>
            <a:r>
              <a:rPr lang="hr-HR" sz="1050" b="0" i="0" dirty="0">
                <a:solidFill>
                  <a:srgbClr val="231F20"/>
                </a:solidFill>
                <a:effectLst/>
                <a:latin typeface="Trebuchet MS" panose="020B0603020202020204" pitchFamily="34" charset="0"/>
              </a:rPr>
              <a:t>. </a:t>
            </a:r>
            <a:br>
              <a:rPr lang="hr-HR" sz="1050" b="0" i="0" dirty="0">
                <a:solidFill>
                  <a:srgbClr val="231F20"/>
                </a:solidFill>
                <a:effectLst/>
                <a:latin typeface="Trebuchet MS" panose="020B0603020202020204" pitchFamily="34" charset="0"/>
              </a:rPr>
            </a:br>
            <a:r>
              <a:rPr lang="hr-HR" sz="2400" dirty="0">
                <a:latin typeface="Trebuchet MS" panose="020B0603020202020204" pitchFamily="34" charset="0"/>
              </a:rPr>
              <a:t>Unutar skupine putnih izdataka prihvatljivi troškovi su samo: </a:t>
            </a:r>
            <a:br>
              <a:rPr lang="hr-HR" sz="2400" dirty="0">
                <a:latin typeface="Trebuchet MS" panose="020B0603020202020204" pitchFamily="34" charset="0"/>
              </a:rPr>
            </a:br>
            <a:r>
              <a:rPr lang="hr-HR" sz="2400" dirty="0">
                <a:latin typeface="Trebuchet MS" panose="020B0603020202020204" pitchFamily="34" charset="0"/>
              </a:rPr>
              <a:t>dnevnice za službena putovanja, </a:t>
            </a:r>
            <a:br>
              <a:rPr lang="hr-HR" sz="2400" dirty="0">
                <a:latin typeface="Trebuchet MS" panose="020B0603020202020204" pitchFamily="34" charset="0"/>
              </a:rPr>
            </a:br>
            <a:r>
              <a:rPr lang="hr-HR" sz="2400" dirty="0">
                <a:latin typeface="Trebuchet MS" panose="020B0603020202020204" pitchFamily="34" charset="0"/>
              </a:rPr>
              <a:t>troškovi prijevoza na službenom putu (usluge prijevoza koje pruža prijevoznik), troškovi noćenja na službenom putu, </a:t>
            </a:r>
            <a:br>
              <a:rPr lang="hr-HR" sz="2400" dirty="0">
                <a:latin typeface="Trebuchet MS" panose="020B0603020202020204" pitchFamily="34" charset="0"/>
              </a:rPr>
            </a:br>
            <a:r>
              <a:rPr lang="hr-HR" sz="2400" dirty="0">
                <a:latin typeface="Trebuchet MS" panose="020B0603020202020204" pitchFamily="34" charset="0"/>
              </a:rPr>
              <a:t>troškovi uporabe vlastitog automobila na službenom putu i </a:t>
            </a:r>
            <a:br>
              <a:rPr lang="hr-HR" sz="2400" dirty="0">
                <a:latin typeface="Trebuchet MS" panose="020B0603020202020204" pitchFamily="34" charset="0"/>
              </a:rPr>
            </a:br>
            <a:r>
              <a:rPr lang="hr-HR" sz="2400" dirty="0">
                <a:latin typeface="Trebuchet MS" panose="020B0603020202020204" pitchFamily="34" charset="0"/>
              </a:rPr>
              <a:t>ostali troškovi na službenom putu (trošak autoceste, tunela, parkiranja, trajekta).</a:t>
            </a:r>
            <a:br>
              <a:rPr lang="hr-HR" sz="2400" dirty="0">
                <a:latin typeface="Trebuchet MS" panose="020B0603020202020204" pitchFamily="34" charset="0"/>
              </a:rPr>
            </a:br>
            <a:br>
              <a:rPr lang="hr-HR" sz="2400" dirty="0">
                <a:latin typeface="Trebuchet MS" panose="020B0603020202020204" pitchFamily="34" charset="0"/>
              </a:rPr>
            </a:br>
            <a:r>
              <a:rPr lang="hr-HR" sz="2400" dirty="0">
                <a:latin typeface="Trebuchet MS" panose="020B0603020202020204" pitchFamily="34" charset="0"/>
              </a:rPr>
              <a:t>    4.   Unutar kategorije ostalih troškova prihvatljivi troškovi su samo: </a:t>
            </a:r>
            <a:br>
              <a:rPr lang="hr-HR" sz="2400" dirty="0">
                <a:latin typeface="Trebuchet MS" panose="020B0603020202020204" pitchFamily="34" charset="0"/>
              </a:rPr>
            </a:br>
            <a:r>
              <a:rPr lang="hr-HR" sz="2400" dirty="0">
                <a:latin typeface="Trebuchet MS" panose="020B0603020202020204" pitchFamily="34" charset="0"/>
              </a:rPr>
              <a:t>usluge rada vanjskog osoblja (troškovi po osnovi rada/pružene usluge koju pruža pravni subjekt – obrt ili tvrtka – čiji su zaposlenici to vanjsko osoblje) i </a:t>
            </a:r>
            <a:br>
              <a:rPr lang="hr-HR" sz="2400" dirty="0">
                <a:latin typeface="Trebuchet MS" panose="020B0603020202020204" pitchFamily="34" charset="0"/>
              </a:rPr>
            </a:br>
            <a:r>
              <a:rPr lang="hr-HR" sz="2400" dirty="0">
                <a:latin typeface="Trebuchet MS" panose="020B0603020202020204" pitchFamily="34" charset="0"/>
              </a:rPr>
              <a:t>naknade za korištenje prava intelektualnog vlasništva.</a:t>
            </a:r>
            <a:br>
              <a:rPr lang="hr-HR" sz="2400" dirty="0">
                <a:latin typeface="Trebuchet MS" panose="020B0603020202020204" pitchFamily="34" charset="0"/>
              </a:rPr>
            </a:br>
            <a:endParaRPr lang="hr-HR" sz="2400" dirty="0">
              <a:latin typeface="Trebuchet MS" panose="020B0603020202020204" pitchFamily="34" charset="0"/>
            </a:endParaRPr>
          </a:p>
        </p:txBody>
      </p:sp>
    </p:spTree>
    <p:extLst>
      <p:ext uri="{BB962C8B-B14F-4D97-AF65-F5344CB8AC3E}">
        <p14:creationId xmlns:p14="http://schemas.microsoft.com/office/powerpoint/2010/main" val="768717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26818"/>
          </a:xfrm>
        </p:spPr>
        <p:txBody>
          <a:bodyPr>
            <a:normAutofit/>
          </a:bodyPr>
          <a:lstStyle/>
          <a:p>
            <a:r>
              <a:rPr lang="pl-PL" sz="2800" dirty="0">
                <a:latin typeface="Trebuchet MS" panose="020B0603020202020204" pitchFamily="34" charset="0"/>
              </a:rPr>
              <a:t>Sve dodatne upite vezano uz financijsko pravdanje fondova 1/22 i 1/23 za 2023. GODINU ŠALJITE NA E-MAIL ADRESU: </a:t>
            </a:r>
            <a:r>
              <a:rPr lang="pl-PL" sz="2800" dirty="0">
                <a:solidFill>
                  <a:srgbClr val="0070C0"/>
                </a:solidFill>
                <a:latin typeface="Trebuchet MS" panose="020B0603020202020204" pitchFamily="34" charset="0"/>
              </a:rPr>
              <a:t>info</a:t>
            </a:r>
            <a:r>
              <a:rPr lang="pl-PL" sz="2800" dirty="0">
                <a:solidFill>
                  <a:srgbClr val="0070C0"/>
                </a:solidFill>
                <a:latin typeface="Trebuchet MS" panose="020B0603020202020204" pitchFamily="34" charset="0"/>
                <a:hlinkClick r:id="rId2">
                  <a:extLst>
                    <a:ext uri="{A12FA001-AC4F-418D-AE19-62706E023703}">
                      <ahyp:hlinkClr xmlns:ahyp="http://schemas.microsoft.com/office/drawing/2018/hyperlinkcolor" val="tx"/>
                    </a:ext>
                  </a:extLst>
                </a:hlinkClick>
              </a:rPr>
              <a:t>@aem.hr</a:t>
            </a:r>
            <a:endParaRPr lang="hr-HR" sz="2800" dirty="0">
              <a:solidFill>
                <a:srgbClr val="0070C0"/>
              </a:solidFill>
              <a:latin typeface="Trebuchet MS" panose="020B0603020202020204" pitchFamily="34" charset="0"/>
            </a:endParaRPr>
          </a:p>
        </p:txBody>
      </p:sp>
    </p:spTree>
    <p:extLst>
      <p:ext uri="{BB962C8B-B14F-4D97-AF65-F5344CB8AC3E}">
        <p14:creationId xmlns:p14="http://schemas.microsoft.com/office/powerpoint/2010/main" val="249016430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997</TotalTime>
  <Words>1085</Words>
  <Application>Microsoft Office PowerPoint</Application>
  <PresentationFormat>Widescreen</PresentationFormat>
  <Paragraphs>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Franklin Gothic Book</vt:lpstr>
      <vt:lpstr>Minion Pro Cond</vt:lpstr>
      <vt:lpstr>Trebuchet MS</vt:lpstr>
      <vt:lpstr>Wingdings</vt:lpstr>
      <vt:lpstr>Crop</vt:lpstr>
      <vt:lpstr>Financijsko pravdanje fondova 1/22 i 1/23 (potpora male vrijednosti) za 2023. godinu se provodi putem sučelja ispmu na web stranici AEM-a !     </vt:lpstr>
      <vt:lpstr>Važno !  Podloga za unos iznosa prihvatljivih pojedinačnih troškova kod neprofitnih organizacija obveznika vođenja dvojnog knjigovodstva i trgovačkih društava je analitička bruto bilanca za 2023. godinu izlistana na dan popunjavanja financijskog pravdanja, primjerice 31. siječnja ili 15. veljače 2024. godine, bez obzira što ona u tom trenutku kod nekih još neće biti u potpunosti konačna te ukoliko je primjenjivo putni nalozi koji su u direktnoj vezi s proizvodnjom i objavljivanjem konkretnog programa i/ili sadržaja Fonda – isto mora biti nedvojbeno vidljivo na samom izvješću putnog naloga.   Podloga za unos iznosa prihvatljivih pojedinačnih troškova kod neprofitnih organizacija obveznika vođenja jednostavnog knjigovodstva je knjiga primitaka i izdataka za 2023. godinu te ukoliko je primjenjivo putni nalozi koji su u direktnoj vezi s proizvodnjom i objavljivanjem konkretnog programa i/ili sadržaja Fonda – isto mora biti nedvojbeno vidljivo na samom izvješću putnog naloga. </vt:lpstr>
      <vt:lpstr>Analitičku bruto bilancu ili knjigu primitaka i izdataka kreiranu na datum početka popunjavanja financijskog pravdanja, a koje naravno služe kao podloge za unos iznosa troškova, za 2023. godinu pružatelj treba obavezno sačuvati kod sebe.   Iste je potrebno zajedno sa putni nalozi (ukoliko je primjenjivo), koji su u direktnoj vezi s proizvodnjom i objavljivanjem konkretnog programa i/ili sadržaja Fonda – isto mora biti nedvojbeno vidljivo na samom izvješću putnog naloga, skenirane „uploadati” putem web sučelja. </vt:lpstr>
      <vt:lpstr>Analitička bruto bilanca ili knjiga primitaka i izdataka nisu obrasci GFI-Pod ili obrasci bilance i izvještaja o prihodima i rashodima ili obrazac godišnjeg financijskog izvještaja o primicima i izdacima za 2023. godinu koji se predaju na Finu, molimo osobitu pažnju po tom pitanju te zatražite pomoć vaših računovođa.  Sugeriramo da prilikom popunjavanja financijskog pravdanja uključite vaše računovođe, no ne na način da oni budu jedine i odgovorne osobe za izvršenje obveze financijskog pravdanja. Naime, bez pomoći „operativaca” koji su bili direktno uključeni u realizaciju programa ili sadržaja, računovođe teško mogu ovo odraditi na ispravan način. </vt:lpstr>
      <vt:lpstr>Računovođe će vam pomoći da identificirate pojedinačne prihvatljive troškove unutar analitičke bruto bilance ili knjige primitaka i izdataka i njihove ukupne godišnje iznose.  Također će vam pomoći da dođete do, ukoliko je to primjenjivo kod vas, putnih naloga koji su u direktnoj vezi s proizvodnjom i objavljivanjem konkretnog programa i/ili sadržaja Fonda – isto mora biti nedvojbeno vidljivo na samom izvješću putnog naloga.   Oni će Vam reći i na kojem su kontu pojedinačni prihvatljivi troškovi (brojčana oznaka konta) knjiženi.   No, osobe koje vode projekt realizacije programa ili sadržaja (koji su sufinancirani sredstvima Fonda) su oni koji znaju koliki je udio tog projekta ili sadržaja u ukupnim troškovima organizacije (a ukupni troškovi kod pojedinih pružatelja mogu uključivati i troškove koji se odnose na aktivnosti, programe i sadržaje koji nisu sufinancirani sredstvima Fonda) i što je ključ raspodjele iznosa svakog pojedinog prihvatljivog troška na svaki program ili sadržaj.  Ključ raspodjele svakog pojedinog iznosa prihvatljivog troška na program ili sadržaj je temelj popunjavanja financijskog pravdanja.  </vt:lpstr>
      <vt:lpstr> Potpore male potpore  1.  Identificirati u analitičkoj bruto bilanci ili knjizi primataka i izdataka te putnim nalozima (ukoliko je primjenjivo) sve pojedinačne prihvatljive troškove nastale u realizaciji programa ili sadržaja Fonda i to po kategorijama: materijalni troškovi, izdaci za plaće i naknade, putni izdaci i ostali troškovi a sve sukladno tekstu javnog natječaja broj 1/22 i broj 1/23 te utvrditi njihove godišnje iznose u navedenoj analitičkoj bruto bilanci ili knjige primitaka i izdataka.  2.  Alocirati odgovarajući dio (iznos), od godišnjeg iznosa svakog pojedinačnog prihvatljivog troška, na program ili sadržaj sukladno ključu raspodjele koji utvrđuje svaki pružatelj za sebe. Bitno je da pružatelj ima sve informacije o „sudjelovanju” konkretnog programa ili sadržaja u svim godišnjim aktivnostima pružatelja. Na taj način pružatelj može odrediti koji pojedinačni prihvatljivi troškovi su nastali u realizaciji programa ili sadržaja, i koji iznos od godišnjeg iznosa tih prihvatljivih troškova se odnosi na konkretni program ili sadržaj. </vt:lpstr>
      <vt:lpstr>Podsjetnik za kategorije prihvatljivih troškova !      1.   Unutar materijalnih troškova prihvatljivi troškovi su samo: trošak vode, trošak električne energije, trošak plina, trošak telefona, trošak interneta, poštanski troškovi, trošak uredskog materijala, trošak kopiranja, trošak administracije i računovodstva ali samo ako je anagžirana vanjska ustanova, trošak najma opreme potrebne za realizaciju programa/sadržaja i trošak najma poslovnog prostora.   Svi navedeni prihvatljivi materijalni troškovi pravdat će se u zbroju do maksimalno 20% iznosa ukupnih prihvatljivih troškova.      2.   U izdacima za plaće i naknade popunjavaju se podaci za radnike pružatelja i za vanjske suradnike.  Prihvatljivi troškovi su samo iznosi bruto plaće II za radnike i bruto naknade vanjskih suradnika. </vt:lpstr>
      <vt:lpstr>    3.  Putni izdaci Jedina podloga za priznavanje ovih troškova su putni nalozi koji trebaju biti u direktnoj vezi s proizvodnjom i objavljivanjem konkretnog programa i/ili sadržaja Fonda – isto mora biti nedvojbeno vidljivo na samom izvješću putnog naloga.  Ako takvih putnih naloga nema, pružatelj nije u mogućnosti iskazati troškove putnih izdataka i smatra se da nema prihvatljivih troškova u ovoj kategoriji.  Unutar skupine putnih izdataka prihvatljivi troškovi su samo:  dnevnice za službena putovanja,  troškovi prijevoza na službenom putu (usluge prijevoza koje pruža prijevoznik), troškovi noćenja na službenom putu,  troškovi uporabe vlastitog automobila na službenom putu i  ostali troškovi na službenom putu (trošak autoceste, tunela, parkiranja, trajekta).      4.   Unutar kategorije ostalih troškova prihvatljivi troškovi su samo:  usluge rada vanjskog osoblja (troškovi po osnovi rada/pružene usluge koju pruža pravni subjekt – obrt ili tvrtka – čiji su zaposlenici to vanjsko osoblje) i  naknade za korištenje prava intelektualnog vlasništva. </vt:lpstr>
      <vt:lpstr>Sve dodatne upite vezano uz financijsko pravdanje fondova 1/22 i 1/23 za 2023. GODINU ŠALJITE NA E-MAIL ADRESU: info@aem.hr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FINANCIJSKO IZVJEŠĆE PRAVDANJE FONDA ZA 2015. GODINU PO PRVI PUT SE PROVODI PUTEM SUČELJA ISPMU !  2. DOSADAŠNJE EXCEL TABLICE SU „UMETNUTE” U SUČELJE ISPMU.  3. TEHNIKA POPUNJAVANJA FINANCIJSKOG IZVJEŠĆA JE IDENTIČNA PROŠLIM GODINAMA UZ JEDNU PREZENTACIJSKU NOVOST KOD ONIH KOJI PRAVDAJU SREDSTVA UNUTAR SUSTAVA VELIKIH POTPORA.</dc:title>
  <dc:creator>Zoran Jakić</dc:creator>
  <cp:lastModifiedBy>Zoran Jakić</cp:lastModifiedBy>
  <cp:revision>169</cp:revision>
  <cp:lastPrinted>2023-10-19T11:53:15Z</cp:lastPrinted>
  <dcterms:created xsi:type="dcterms:W3CDTF">2015-12-03T12:59:45Z</dcterms:created>
  <dcterms:modified xsi:type="dcterms:W3CDTF">2023-12-29T08:02:19Z</dcterms:modified>
</cp:coreProperties>
</file>