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1.xml" ContentType="application/vnd.openxmlformats-officedocument.presentationml.notesSlide+xml"/>
  <Override PartName="/ppt/charts/chart28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1069" r:id="rId2"/>
    <p:sldId id="1089" r:id="rId3"/>
    <p:sldId id="1110" r:id="rId4"/>
    <p:sldId id="1104" r:id="rId5"/>
    <p:sldId id="1109" r:id="rId6"/>
    <p:sldId id="1084" r:id="rId7"/>
    <p:sldId id="1085" r:id="rId8"/>
    <p:sldId id="1107" r:id="rId9"/>
    <p:sldId id="1108" r:id="rId10"/>
    <p:sldId id="1112" r:id="rId11"/>
  </p:sldIdLst>
  <p:sldSz cx="12192000" cy="6858000"/>
  <p:notesSz cx="6797675" cy="9926638"/>
  <p:custDataLst>
    <p:tags r:id="rId13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n Curkovic" initials="MC" lastIdx="2" clrIdx="0">
    <p:extLst>
      <p:ext uri="{19B8F6BF-5375-455C-9EA6-DF929625EA0E}">
        <p15:presenceInfo xmlns:p15="http://schemas.microsoft.com/office/powerpoint/2012/main" userId="b3cc2e52765cba1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C0ED"/>
    <a:srgbClr val="FF7C80"/>
    <a:srgbClr val="75829A"/>
    <a:srgbClr val="0070C0"/>
    <a:srgbClr val="00B0F0"/>
    <a:srgbClr val="FF5050"/>
    <a:srgbClr val="007787"/>
    <a:srgbClr val="2EC4B6"/>
    <a:srgbClr val="C7990B"/>
    <a:srgbClr val="2F3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60" autoAdjust="0"/>
    <p:restoredTop sz="97579" autoAdjust="0"/>
  </p:normalViewPr>
  <p:slideViewPr>
    <p:cSldViewPr snapToGrid="0">
      <p:cViewPr varScale="1">
        <p:scale>
          <a:sx n="107" d="100"/>
          <a:sy n="107" d="100"/>
        </p:scale>
        <p:origin x="1254" y="96"/>
      </p:cViewPr>
      <p:guideLst>
        <p:guide orient="horz" pos="404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973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7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Tabelle1!$A$1:$B$1</c:f>
              <c:strCache>
                <c:ptCount val="1"/>
                <c:pt idx="0">
                  <c:v>  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HRT1</c:v>
                </c:pt>
                <c:pt idx="1">
                  <c:v>Nova TV</c:v>
                </c:pt>
                <c:pt idx="2">
                  <c:v>RTL Televizija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HRT4</c:v>
                </c:pt>
                <c:pt idx="7">
                  <c:v>Nickelodeon</c:v>
                </c:pt>
                <c:pt idx="8">
                  <c:v>RTL Kockica</c:v>
                </c:pt>
                <c:pt idx="9">
                  <c:v>Arena Sport 3</c:v>
                </c:pt>
                <c:pt idx="10">
                  <c:v>HRT3</c:v>
                </c:pt>
                <c:pt idx="11">
                  <c:v>National Geographic</c:v>
                </c:pt>
                <c:pt idx="12">
                  <c:v>CineStar TV1</c:v>
                </c:pt>
                <c:pt idx="13">
                  <c:v>Pickbox TV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0.17428000000000002</c:v>
                </c:pt>
                <c:pt idx="1">
                  <c:v>0.17280799999999999</c:v>
                </c:pt>
                <c:pt idx="2">
                  <c:v>0.12995499999999999</c:v>
                </c:pt>
                <c:pt idx="3">
                  <c:v>7.041E-2</c:v>
                </c:pt>
                <c:pt idx="4">
                  <c:v>5.7727000000000001E-2</c:v>
                </c:pt>
                <c:pt idx="5">
                  <c:v>4.1037999999999998E-2</c:v>
                </c:pt>
                <c:pt idx="6">
                  <c:v>2.2176000000000001E-2</c:v>
                </c:pt>
                <c:pt idx="7">
                  <c:v>1.8522E-2</c:v>
                </c:pt>
                <c:pt idx="8">
                  <c:v>1.7957000000000001E-2</c:v>
                </c:pt>
                <c:pt idx="9">
                  <c:v>1.4672000000000001E-2</c:v>
                </c:pt>
                <c:pt idx="10">
                  <c:v>1.3968000000000001E-2</c:v>
                </c:pt>
                <c:pt idx="11">
                  <c:v>1.2126E-2</c:v>
                </c:pt>
                <c:pt idx="12">
                  <c:v>1.2005999999999999E-2</c:v>
                </c:pt>
                <c:pt idx="13">
                  <c:v>1.0558000000000001E-2</c:v>
                </c:pt>
                <c:pt idx="14">
                  <c:v>1.0265999999999999E-2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dLbl>
              <c:idx val="0"/>
              <c:layout>
                <c:manualLayout>
                  <c:x val="6.7841880341880344E-3"/>
                  <c:y val="1.2480410213280497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2-4835-918D-7D6E82709EE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0.47099999999999997</c:v>
                </c:pt>
                <c:pt idx="1">
                  <c:v>0.41899999999999998</c:v>
                </c:pt>
                <c:pt idx="2">
                  <c:v>0.26200000000000001</c:v>
                </c:pt>
                <c:pt idx="3">
                  <c:v>0.23899999999999999</c:v>
                </c:pt>
                <c:pt idx="4">
                  <c:v>0.224</c:v>
                </c:pt>
                <c:pt idx="5">
                  <c:v>0.217</c:v>
                </c:pt>
                <c:pt idx="6">
                  <c:v>0.19700000000000001</c:v>
                </c:pt>
                <c:pt idx="7">
                  <c:v>0.16600000000000001</c:v>
                </c:pt>
                <c:pt idx="8">
                  <c:v>0.157</c:v>
                </c:pt>
                <c:pt idx="9">
                  <c:v>0.129</c:v>
                </c:pt>
                <c:pt idx="10">
                  <c:v>0.128</c:v>
                </c:pt>
                <c:pt idx="11">
                  <c:v>0.125</c:v>
                </c:pt>
                <c:pt idx="12">
                  <c:v>0.1205</c:v>
                </c:pt>
                <c:pt idx="13">
                  <c:v>0.1158</c:v>
                </c:pt>
                <c:pt idx="14">
                  <c:v>0.11210000000000001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8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0.621</c:v>
                </c:pt>
                <c:pt idx="1">
                  <c:v>0.58299999999999996</c:v>
                </c:pt>
                <c:pt idx="2">
                  <c:v>0.44400000000000001</c:v>
                </c:pt>
                <c:pt idx="3">
                  <c:v>0.47799999999999998</c:v>
                </c:pt>
                <c:pt idx="4">
                  <c:v>0.48899999999999999</c:v>
                </c:pt>
                <c:pt idx="5">
                  <c:v>0.35099999999999998</c:v>
                </c:pt>
                <c:pt idx="6">
                  <c:v>0.23499999999999999</c:v>
                </c:pt>
                <c:pt idx="7">
                  <c:v>0.38</c:v>
                </c:pt>
                <c:pt idx="8">
                  <c:v>0.28899999999999998</c:v>
                </c:pt>
                <c:pt idx="9">
                  <c:v>0.17699999999999999</c:v>
                </c:pt>
                <c:pt idx="10">
                  <c:v>0.21099999999999999</c:v>
                </c:pt>
                <c:pt idx="11">
                  <c:v>0.20599999999999999</c:v>
                </c:pt>
                <c:pt idx="12">
                  <c:v>0.16370000000000001</c:v>
                </c:pt>
                <c:pt idx="13">
                  <c:v>0.21029999999999999</c:v>
                </c:pt>
                <c:pt idx="14">
                  <c:v>0.23300000000000001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0.81599999999999995</c:v>
                </c:pt>
                <c:pt idx="1">
                  <c:v>0.72499999999999998</c:v>
                </c:pt>
                <c:pt idx="2">
                  <c:v>0.502</c:v>
                </c:pt>
                <c:pt idx="3">
                  <c:v>0.50800000000000001</c:v>
                </c:pt>
                <c:pt idx="4">
                  <c:v>0.51600000000000001</c:v>
                </c:pt>
                <c:pt idx="5">
                  <c:v>0.438</c:v>
                </c:pt>
                <c:pt idx="6">
                  <c:v>0.53300000000000003</c:v>
                </c:pt>
                <c:pt idx="7">
                  <c:v>0.35199999999999998</c:v>
                </c:pt>
                <c:pt idx="8">
                  <c:v>0.42299999999999999</c:v>
                </c:pt>
                <c:pt idx="9">
                  <c:v>0.26700000000000002</c:v>
                </c:pt>
                <c:pt idx="10">
                  <c:v>0.307</c:v>
                </c:pt>
                <c:pt idx="11">
                  <c:v>0.30599999999999999</c:v>
                </c:pt>
                <c:pt idx="12">
                  <c:v>0.3765</c:v>
                </c:pt>
                <c:pt idx="13">
                  <c:v>0.2586</c:v>
                </c:pt>
                <c:pt idx="14">
                  <c:v>0.2379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dLbl>
              <c:idx val="0"/>
              <c:layout>
                <c:manualLayout>
                  <c:x val="6.7841880341880344E-3"/>
                  <c:y val="1.2480410213280497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2-4835-918D-7D6E82709EE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6.6077999999999998E-2</c:v>
                </c:pt>
                <c:pt idx="1">
                  <c:v>3.8737000000000001E-2</c:v>
                </c:pt>
                <c:pt idx="2">
                  <c:v>2.1151E-2</c:v>
                </c:pt>
                <c:pt idx="3">
                  <c:v>1.8301000000000001E-2</c:v>
                </c:pt>
                <c:pt idx="4">
                  <c:v>1.7609E-2</c:v>
                </c:pt>
                <c:pt idx="5">
                  <c:v>1.5765999999999999E-2</c:v>
                </c:pt>
                <c:pt idx="6">
                  <c:v>1.5637000000000002E-2</c:v>
                </c:pt>
                <c:pt idx="7">
                  <c:v>1.5595000000000001E-2</c:v>
                </c:pt>
                <c:pt idx="8">
                  <c:v>1.5208999999999999E-2</c:v>
                </c:pt>
                <c:pt idx="9">
                  <c:v>1.4958000000000001E-2</c:v>
                </c:pt>
                <c:pt idx="10">
                  <c:v>1.4475999999999999E-2</c:v>
                </c:pt>
                <c:pt idx="11">
                  <c:v>1.4081999999999999E-2</c:v>
                </c:pt>
                <c:pt idx="12">
                  <c:v>1.4033E-2</c:v>
                </c:pt>
                <c:pt idx="13">
                  <c:v>1.3967E-2</c:v>
                </c:pt>
                <c:pt idx="14">
                  <c:v>1.3966000000000001E-2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8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0.16709700000000002</c:v>
                </c:pt>
                <c:pt idx="1">
                  <c:v>8.1821000000000005E-2</c:v>
                </c:pt>
                <c:pt idx="2">
                  <c:v>5.0613999999999999E-2</c:v>
                </c:pt>
                <c:pt idx="3">
                  <c:v>5.8791999999999997E-2</c:v>
                </c:pt>
                <c:pt idx="4">
                  <c:v>5.7859999999999995E-2</c:v>
                </c:pt>
                <c:pt idx="5">
                  <c:v>1.5855999999999999E-2</c:v>
                </c:pt>
                <c:pt idx="6">
                  <c:v>6.5679000000000001E-2</c:v>
                </c:pt>
                <c:pt idx="7">
                  <c:v>2.1009000000000003E-2</c:v>
                </c:pt>
                <c:pt idx="8">
                  <c:v>1.8748000000000001E-2</c:v>
                </c:pt>
                <c:pt idx="9">
                  <c:v>2.8900000000000002E-2</c:v>
                </c:pt>
                <c:pt idx="10">
                  <c:v>2.4136999999999999E-2</c:v>
                </c:pt>
                <c:pt idx="11">
                  <c:v>1.6528000000000001E-2</c:v>
                </c:pt>
                <c:pt idx="12">
                  <c:v>3.2688000000000002E-2</c:v>
                </c:pt>
                <c:pt idx="13">
                  <c:v>5.9057999999999999E-2</c:v>
                </c:pt>
                <c:pt idx="14">
                  <c:v>1.4615E-2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0.229521</c:v>
                </c:pt>
                <c:pt idx="1">
                  <c:v>8.1347000000000003E-2</c:v>
                </c:pt>
                <c:pt idx="2">
                  <c:v>4.7969999999999999E-2</c:v>
                </c:pt>
                <c:pt idx="3">
                  <c:v>4.1356999999999998E-2</c:v>
                </c:pt>
                <c:pt idx="4">
                  <c:v>4.1273999999999998E-2</c:v>
                </c:pt>
                <c:pt idx="5">
                  <c:v>6.8922999999999998E-2</c:v>
                </c:pt>
                <c:pt idx="6">
                  <c:v>3.6215999999999998E-2</c:v>
                </c:pt>
                <c:pt idx="7">
                  <c:v>3.5964000000000003E-2</c:v>
                </c:pt>
                <c:pt idx="8">
                  <c:v>4.4874999999999998E-2</c:v>
                </c:pt>
                <c:pt idx="9">
                  <c:v>3.9345999999999999E-2</c:v>
                </c:pt>
                <c:pt idx="10">
                  <c:v>3.7427000000000002E-2</c:v>
                </c:pt>
                <c:pt idx="11">
                  <c:v>5.8869999999999999E-2</c:v>
                </c:pt>
                <c:pt idx="12">
                  <c:v>3.0495000000000001E-2</c:v>
                </c:pt>
                <c:pt idx="13">
                  <c:v>3.0088E-2</c:v>
                </c:pt>
                <c:pt idx="14">
                  <c:v>4.3392999999999994E-2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Nova TV</c:v>
                </c:pt>
                <c:pt idx="1">
                  <c:v>RTL Televizija</c:v>
                </c:pt>
                <c:pt idx="2">
                  <c:v>HRT1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RTL Kockica</c:v>
                </c:pt>
                <c:pt idx="7">
                  <c:v>CineStar TV1</c:v>
                </c:pt>
                <c:pt idx="8">
                  <c:v>Nickelodeon</c:v>
                </c:pt>
                <c:pt idx="9">
                  <c:v>CineStar TV Action</c:v>
                </c:pt>
                <c:pt idx="10">
                  <c:v>FOX Crime</c:v>
                </c:pt>
                <c:pt idx="11">
                  <c:v>National Geographic</c:v>
                </c:pt>
                <c:pt idx="12">
                  <c:v>HRT3</c:v>
                </c:pt>
                <c:pt idx="13">
                  <c:v>FOX Movies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0.106013</c:v>
                </c:pt>
                <c:pt idx="1">
                  <c:v>6.9220000000000004E-2</c:v>
                </c:pt>
                <c:pt idx="2">
                  <c:v>6.6027000000000002E-2</c:v>
                </c:pt>
                <c:pt idx="3">
                  <c:v>3.1537000000000003E-2</c:v>
                </c:pt>
                <c:pt idx="4">
                  <c:v>2.5381000000000001E-2</c:v>
                </c:pt>
                <c:pt idx="5">
                  <c:v>1.5403999999999999E-2</c:v>
                </c:pt>
                <c:pt idx="6">
                  <c:v>6.3530000000000001E-3</c:v>
                </c:pt>
                <c:pt idx="7">
                  <c:v>5.2399999999999999E-3</c:v>
                </c:pt>
                <c:pt idx="8">
                  <c:v>5.1870000000000006E-3</c:v>
                </c:pt>
                <c:pt idx="9">
                  <c:v>4.9919999999999999E-3</c:v>
                </c:pt>
                <c:pt idx="10">
                  <c:v>4.5579999999999996E-3</c:v>
                </c:pt>
                <c:pt idx="11">
                  <c:v>4.5190000000000004E-3</c:v>
                </c:pt>
                <c:pt idx="12">
                  <c:v>3.9550000000000002E-3</c:v>
                </c:pt>
                <c:pt idx="13">
                  <c:v>3.5479999999999999E-3</c:v>
                </c:pt>
                <c:pt idx="14">
                  <c:v>3.4870000000000001E-3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Nova TV</c:v>
                </c:pt>
                <c:pt idx="1">
                  <c:v>RTL Televizija</c:v>
                </c:pt>
                <c:pt idx="2">
                  <c:v>HRT1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RTL Kockica</c:v>
                </c:pt>
                <c:pt idx="7">
                  <c:v>CineStar TV1</c:v>
                </c:pt>
                <c:pt idx="8">
                  <c:v>Nickelodeon</c:v>
                </c:pt>
                <c:pt idx="9">
                  <c:v>CineStar TV Action</c:v>
                </c:pt>
                <c:pt idx="10">
                  <c:v>FOX Crime</c:v>
                </c:pt>
                <c:pt idx="11">
                  <c:v>National Geographic</c:v>
                </c:pt>
                <c:pt idx="12">
                  <c:v>HRT3</c:v>
                </c:pt>
                <c:pt idx="13">
                  <c:v>FOX Movies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0.80815599999999999</c:v>
                </c:pt>
                <c:pt idx="1">
                  <c:v>0.76542299999999996</c:v>
                </c:pt>
                <c:pt idx="2">
                  <c:v>0.76402800000000004</c:v>
                </c:pt>
                <c:pt idx="3">
                  <c:v>0.7532049999999999</c:v>
                </c:pt>
                <c:pt idx="4">
                  <c:v>0.63810999999999996</c:v>
                </c:pt>
                <c:pt idx="5">
                  <c:v>0.59969099999999997</c:v>
                </c:pt>
                <c:pt idx="6">
                  <c:v>0.39931800000000001</c:v>
                </c:pt>
                <c:pt idx="7">
                  <c:v>0.46380099999999996</c:v>
                </c:pt>
                <c:pt idx="8">
                  <c:v>0.16013000000000002</c:v>
                </c:pt>
                <c:pt idx="9">
                  <c:v>0.44286999999999999</c:v>
                </c:pt>
                <c:pt idx="10">
                  <c:v>0.34863900000000003</c:v>
                </c:pt>
                <c:pt idx="11">
                  <c:v>0.33070099999999997</c:v>
                </c:pt>
                <c:pt idx="12">
                  <c:v>0.56121200000000004</c:v>
                </c:pt>
                <c:pt idx="13">
                  <c:v>0.39018599999999998</c:v>
                </c:pt>
                <c:pt idx="14">
                  <c:v>9.466200000000001E-2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Tabelle1!$A$1:$B$1</c:f>
              <c:strCache>
                <c:ptCount val="1"/>
                <c:pt idx="0">
                  <c:v>  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823-4B8D-8BC6-5D7B186A741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823-4B8D-8BC6-5D7B186A741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823-4B8D-8BC6-5D7B186A741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4823-4B8D-8BC6-5D7B186A741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4823-4B8D-8BC6-5D7B186A741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4823-4B8D-8BC6-5D7B186A741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4823-4B8D-8BC6-5D7B186A741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4823-4B8D-8BC6-5D7B186A7413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4823-4B8D-8BC6-5D7B186A7413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4823-4B8D-8BC6-5D7B186A741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Nova TV</c:v>
                </c:pt>
                <c:pt idx="1">
                  <c:v>RTL Televizija</c:v>
                </c:pt>
                <c:pt idx="2">
                  <c:v>HRT1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RTL Kockica</c:v>
                </c:pt>
                <c:pt idx="7">
                  <c:v>CineStar TV1</c:v>
                </c:pt>
                <c:pt idx="8">
                  <c:v>Nickelodeon</c:v>
                </c:pt>
                <c:pt idx="9">
                  <c:v>CineStar TV Action</c:v>
                </c:pt>
                <c:pt idx="10">
                  <c:v>FOX Crime</c:v>
                </c:pt>
                <c:pt idx="11">
                  <c:v>National Geographic</c:v>
                </c:pt>
                <c:pt idx="12">
                  <c:v>HRT3</c:v>
                </c:pt>
                <c:pt idx="13">
                  <c:v>FOX Movies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0.239593</c:v>
                </c:pt>
                <c:pt idx="1">
                  <c:v>0.16123999999999999</c:v>
                </c:pt>
                <c:pt idx="2">
                  <c:v>0.15425700000000001</c:v>
                </c:pt>
                <c:pt idx="3">
                  <c:v>7.4061000000000002E-2</c:v>
                </c:pt>
                <c:pt idx="4">
                  <c:v>5.9137000000000002E-2</c:v>
                </c:pt>
                <c:pt idx="5">
                  <c:v>3.6055000000000004E-2</c:v>
                </c:pt>
                <c:pt idx="6">
                  <c:v>1.485E-2</c:v>
                </c:pt>
                <c:pt idx="7">
                  <c:v>1.2272E-2</c:v>
                </c:pt>
                <c:pt idx="8">
                  <c:v>1.2081E-2</c:v>
                </c:pt>
                <c:pt idx="9">
                  <c:v>1.1854E-2</c:v>
                </c:pt>
                <c:pt idx="10">
                  <c:v>1.0671999999999999E-2</c:v>
                </c:pt>
                <c:pt idx="11">
                  <c:v>1.0605E-2</c:v>
                </c:pt>
                <c:pt idx="12">
                  <c:v>9.2960000000000004E-3</c:v>
                </c:pt>
                <c:pt idx="13">
                  <c:v>8.3990000000000002E-3</c:v>
                </c:pt>
                <c:pt idx="14">
                  <c:v>8.1530000000000005E-3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823-4B8D-8BC6-5D7B186A7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1.2272E-2</c:v>
                </c:pt>
                <c:pt idx="1">
                  <c:v>1.2081E-2</c:v>
                </c:pt>
                <c:pt idx="2">
                  <c:v>1.1854E-2</c:v>
                </c:pt>
                <c:pt idx="3">
                  <c:v>1.0671999999999999E-2</c:v>
                </c:pt>
                <c:pt idx="4">
                  <c:v>1.0605E-2</c:v>
                </c:pt>
                <c:pt idx="5">
                  <c:v>8.3990000000000002E-3</c:v>
                </c:pt>
                <c:pt idx="6">
                  <c:v>8.1530000000000005E-3</c:v>
                </c:pt>
                <c:pt idx="7">
                  <c:v>7.1879999999999999E-3</c:v>
                </c:pt>
                <c:pt idx="8">
                  <c:v>6.7930000000000004E-3</c:v>
                </c:pt>
                <c:pt idx="9">
                  <c:v>6.4739999999999997E-3</c:v>
                </c:pt>
                <c:pt idx="10">
                  <c:v>6.0160000000000005E-3</c:v>
                </c:pt>
                <c:pt idx="11">
                  <c:v>5.7269999999999995E-3</c:v>
                </c:pt>
                <c:pt idx="12">
                  <c:v>5.5169999999999993E-3</c:v>
                </c:pt>
                <c:pt idx="13">
                  <c:v>5.2329999999999998E-3</c:v>
                </c:pt>
                <c:pt idx="14">
                  <c:v>5.1029999999999999E-3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HRT1</c:v>
                </c:pt>
                <c:pt idx="1">
                  <c:v>Nova TV</c:v>
                </c:pt>
                <c:pt idx="2">
                  <c:v>RTL Televizija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HRT4</c:v>
                </c:pt>
                <c:pt idx="7">
                  <c:v>Nickelodeon</c:v>
                </c:pt>
                <c:pt idx="8">
                  <c:v>RTL Kockica</c:v>
                </c:pt>
                <c:pt idx="9">
                  <c:v>Arena Sport 3</c:v>
                </c:pt>
                <c:pt idx="10">
                  <c:v>HRT3</c:v>
                </c:pt>
                <c:pt idx="11">
                  <c:v>National Geographic</c:v>
                </c:pt>
                <c:pt idx="12">
                  <c:v>CineStar TV1</c:v>
                </c:pt>
                <c:pt idx="13">
                  <c:v>Pickbox TV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4.1712999999999993E-2</c:v>
                </c:pt>
                <c:pt idx="1">
                  <c:v>4.0929E-2</c:v>
                </c:pt>
                <c:pt idx="2">
                  <c:v>3.0703000000000001E-2</c:v>
                </c:pt>
                <c:pt idx="3">
                  <c:v>1.6695000000000002E-2</c:v>
                </c:pt>
                <c:pt idx="4">
                  <c:v>1.3616E-2</c:v>
                </c:pt>
                <c:pt idx="5">
                  <c:v>9.6469999999999993E-3</c:v>
                </c:pt>
                <c:pt idx="6">
                  <c:v>5.2490000000000002E-3</c:v>
                </c:pt>
                <c:pt idx="7">
                  <c:v>4.3559999999999996E-3</c:v>
                </c:pt>
                <c:pt idx="8">
                  <c:v>4.2370000000000003E-3</c:v>
                </c:pt>
                <c:pt idx="9">
                  <c:v>3.4760000000000004E-3</c:v>
                </c:pt>
                <c:pt idx="10">
                  <c:v>3.307E-3</c:v>
                </c:pt>
                <c:pt idx="11">
                  <c:v>2.8710000000000003E-3</c:v>
                </c:pt>
                <c:pt idx="12">
                  <c:v>2.846E-3</c:v>
                </c:pt>
                <c:pt idx="13">
                  <c:v>2.4970000000000001E-3</c:v>
                </c:pt>
                <c:pt idx="14">
                  <c:v>2.415E-3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5.2399999999999999E-3</c:v>
                </c:pt>
                <c:pt idx="1">
                  <c:v>5.1870000000000006E-3</c:v>
                </c:pt>
                <c:pt idx="2">
                  <c:v>4.9919999999999999E-3</c:v>
                </c:pt>
                <c:pt idx="3">
                  <c:v>4.5579999999999996E-3</c:v>
                </c:pt>
                <c:pt idx="4">
                  <c:v>4.5190000000000004E-3</c:v>
                </c:pt>
                <c:pt idx="5">
                  <c:v>3.5479999999999999E-3</c:v>
                </c:pt>
                <c:pt idx="6">
                  <c:v>3.4870000000000001E-3</c:v>
                </c:pt>
                <c:pt idx="7">
                  <c:v>3.0839999999999999E-3</c:v>
                </c:pt>
                <c:pt idx="8">
                  <c:v>2.8930000000000002E-3</c:v>
                </c:pt>
                <c:pt idx="9">
                  <c:v>2.7939999999999996E-3</c:v>
                </c:pt>
                <c:pt idx="10">
                  <c:v>2.6019999999999997E-3</c:v>
                </c:pt>
                <c:pt idx="11">
                  <c:v>2.441E-3</c:v>
                </c:pt>
                <c:pt idx="12">
                  <c:v>2.385E-3</c:v>
                </c:pt>
                <c:pt idx="13">
                  <c:v>2.2729999999999998E-3</c:v>
                </c:pt>
                <c:pt idx="14">
                  <c:v>2.183E-3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CineStar TV1</c:v>
                </c:pt>
                <c:pt idx="1">
                  <c:v>Nickelodeon</c:v>
                </c:pt>
                <c:pt idx="2">
                  <c:v>CineStar TV Action</c:v>
                </c:pt>
                <c:pt idx="3">
                  <c:v>FOX Crime</c:v>
                </c:pt>
                <c:pt idx="4">
                  <c:v>National Geographic</c:v>
                </c:pt>
                <c:pt idx="5">
                  <c:v>FOX Movies</c:v>
                </c:pt>
                <c:pt idx="6">
                  <c:v>Nick Jr (HR)</c:v>
                </c:pt>
                <c:pt idx="7">
                  <c:v>Pickbox TV</c:v>
                </c:pt>
                <c:pt idx="8">
                  <c:v>CineStar TV Premiere 1</c:v>
                </c:pt>
                <c:pt idx="9">
                  <c:v>Arena Sport 1</c:v>
                </c:pt>
                <c:pt idx="10">
                  <c:v>FOX</c:v>
                </c:pt>
                <c:pt idx="11">
                  <c:v>CineStar TV Premiere 2</c:v>
                </c:pt>
                <c:pt idx="12">
                  <c:v>FOX Life</c:v>
                </c:pt>
                <c:pt idx="13">
                  <c:v>Diva</c:v>
                </c:pt>
                <c:pt idx="14">
                  <c:v>BBC First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0.46380099999999996</c:v>
                </c:pt>
                <c:pt idx="1">
                  <c:v>0.16013000000000002</c:v>
                </c:pt>
                <c:pt idx="2">
                  <c:v>0.44286999999999999</c:v>
                </c:pt>
                <c:pt idx="3">
                  <c:v>0.34863900000000003</c:v>
                </c:pt>
                <c:pt idx="4">
                  <c:v>0.33070099999999997</c:v>
                </c:pt>
                <c:pt idx="5">
                  <c:v>0.39018599999999998</c:v>
                </c:pt>
                <c:pt idx="6">
                  <c:v>9.466200000000001E-2</c:v>
                </c:pt>
                <c:pt idx="7">
                  <c:v>0.30541299999999999</c:v>
                </c:pt>
                <c:pt idx="8">
                  <c:v>0.29652999999999996</c:v>
                </c:pt>
                <c:pt idx="9">
                  <c:v>0.31080999999999998</c:v>
                </c:pt>
                <c:pt idx="10">
                  <c:v>0.35449900000000001</c:v>
                </c:pt>
                <c:pt idx="11">
                  <c:v>0.288665</c:v>
                </c:pt>
                <c:pt idx="12">
                  <c:v>0.33386299999999997</c:v>
                </c:pt>
                <c:pt idx="13">
                  <c:v>0.3261</c:v>
                </c:pt>
                <c:pt idx="14">
                  <c:v>0.22830700000000001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842-4835-918D-7D6E82709EE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842-4835-918D-7D6E82709EE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842-4835-918D-7D6E82709EE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842-4835-918D-7D6E82709EEF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842-4835-918D-7D6E82709EEF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0842-4835-918D-7D6E82709EEF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0842-4835-918D-7D6E82709EEF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0842-4835-918D-7D6E82709EEF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0842-4835-918D-7D6E82709EEF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0842-4835-918D-7D6E82709EEF}"/>
              </c:ext>
            </c:extLst>
          </c:dPt>
          <c:dLbls>
            <c:dLbl>
              <c:idx val="0"/>
              <c:layout>
                <c:manualLayout>
                  <c:x val="6.7841880341880344E-3"/>
                  <c:y val="1.2480410213280497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842-4835-918D-7D6E82709EE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0.47099999999999997</c:v>
                </c:pt>
                <c:pt idx="1">
                  <c:v>0.41899999999999998</c:v>
                </c:pt>
                <c:pt idx="2">
                  <c:v>0.26200000000000001</c:v>
                </c:pt>
                <c:pt idx="3">
                  <c:v>0.23899999999999999</c:v>
                </c:pt>
                <c:pt idx="4">
                  <c:v>0.224</c:v>
                </c:pt>
                <c:pt idx="5">
                  <c:v>0.217</c:v>
                </c:pt>
                <c:pt idx="6">
                  <c:v>0.16600000000000001</c:v>
                </c:pt>
                <c:pt idx="7">
                  <c:v>0.129</c:v>
                </c:pt>
                <c:pt idx="8">
                  <c:v>0.125</c:v>
                </c:pt>
                <c:pt idx="9">
                  <c:v>0.11600000000000001</c:v>
                </c:pt>
                <c:pt idx="10">
                  <c:v>0.112</c:v>
                </c:pt>
                <c:pt idx="11">
                  <c:v>0.111</c:v>
                </c:pt>
                <c:pt idx="12">
                  <c:v>0.11</c:v>
                </c:pt>
                <c:pt idx="13">
                  <c:v>0.106</c:v>
                </c:pt>
                <c:pt idx="14">
                  <c:v>0.10299999999999999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0842-4835-918D-7D6E82709E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8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3546-4AF6-869E-699FD90EFA7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3546-4AF6-869E-699FD90EFA7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546-4AF6-869E-699FD90EFA7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3546-4AF6-869E-699FD90EFA7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546-4AF6-869E-699FD90EFA7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3546-4AF6-869E-699FD90EFA7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3546-4AF6-869E-699FD90EFA7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3546-4AF6-869E-699FD90EFA7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3546-4AF6-869E-699FD90EFA7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3546-4AF6-869E-699FD90EFA7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0.621</c:v>
                </c:pt>
                <c:pt idx="1">
                  <c:v>0.58299999999999996</c:v>
                </c:pt>
                <c:pt idx="2">
                  <c:v>0.443</c:v>
                </c:pt>
                <c:pt idx="3">
                  <c:v>0.47799999999999998</c:v>
                </c:pt>
                <c:pt idx="4">
                  <c:v>0.48899999999999999</c:v>
                </c:pt>
                <c:pt idx="5">
                  <c:v>0.35</c:v>
                </c:pt>
                <c:pt idx="6">
                  <c:v>0.38</c:v>
                </c:pt>
                <c:pt idx="7">
                  <c:v>0.17699999999999999</c:v>
                </c:pt>
                <c:pt idx="8">
                  <c:v>0.20599999999999999</c:v>
                </c:pt>
                <c:pt idx="9">
                  <c:v>0.21</c:v>
                </c:pt>
                <c:pt idx="10">
                  <c:v>0.23300000000000001</c:v>
                </c:pt>
                <c:pt idx="11">
                  <c:v>0.192</c:v>
                </c:pt>
                <c:pt idx="12">
                  <c:v>0.22</c:v>
                </c:pt>
                <c:pt idx="13">
                  <c:v>0.23300000000000001</c:v>
                </c:pt>
                <c:pt idx="14">
                  <c:v>0.215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46-4AF6-869E-699FD90EFA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5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0.81599999999999995</c:v>
                </c:pt>
                <c:pt idx="1">
                  <c:v>0.72499999999999998</c:v>
                </c:pt>
                <c:pt idx="2">
                  <c:v>0.502</c:v>
                </c:pt>
                <c:pt idx="3">
                  <c:v>0.50800000000000001</c:v>
                </c:pt>
                <c:pt idx="4">
                  <c:v>0.51600000000000001</c:v>
                </c:pt>
                <c:pt idx="5">
                  <c:v>0.438</c:v>
                </c:pt>
                <c:pt idx="6">
                  <c:v>0.35199999999999998</c:v>
                </c:pt>
                <c:pt idx="7">
                  <c:v>0.26700000000000002</c:v>
                </c:pt>
                <c:pt idx="8">
                  <c:v>0.30599999999999999</c:v>
                </c:pt>
                <c:pt idx="9">
                  <c:v>0.25900000000000001</c:v>
                </c:pt>
                <c:pt idx="10">
                  <c:v>0.23799999999999999</c:v>
                </c:pt>
                <c:pt idx="11">
                  <c:v>0.23400000000000001</c:v>
                </c:pt>
                <c:pt idx="12">
                  <c:v>0.221</c:v>
                </c:pt>
                <c:pt idx="13">
                  <c:v>0.21199999999999999</c:v>
                </c:pt>
                <c:pt idx="14">
                  <c:v>0.246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F10-4C81-BA9D-6A273C743E6C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F10-4C81-BA9D-6A273C743E6C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BF10-4C81-BA9D-6A273C743E6C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BF10-4C81-BA9D-6A273C743E6C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F10-4C81-BA9D-6A273C743E6C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F10-4C81-BA9D-6A273C743E6C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BF10-4C81-BA9D-6A273C743E6C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BF10-4C81-BA9D-6A273C743E6C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BF10-4C81-BA9D-6A273C743E6C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BF10-4C81-BA9D-6A273C743E6C}"/>
              </c:ext>
            </c:extLst>
          </c:dPt>
          <c:dLbls>
            <c:dLbl>
              <c:idx val="0"/>
              <c:layout>
                <c:manualLayout>
                  <c:x val="6.7841880341880344E-3"/>
                  <c:y val="8.951565763151509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F10-4C81-BA9D-6A273C743E6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3.8699999999999998E-2</c:v>
                </c:pt>
                <c:pt idx="1">
                  <c:v>1.83E-2</c:v>
                </c:pt>
                <c:pt idx="2">
                  <c:v>1.7600000000000001E-2</c:v>
                </c:pt>
                <c:pt idx="3">
                  <c:v>1.5599999999999999E-2</c:v>
                </c:pt>
                <c:pt idx="4">
                  <c:v>1.5599999999999999E-2</c:v>
                </c:pt>
                <c:pt idx="5">
                  <c:v>1.4E-2</c:v>
                </c:pt>
                <c:pt idx="6">
                  <c:v>1.4E-2</c:v>
                </c:pt>
                <c:pt idx="7">
                  <c:v>1.4E-2</c:v>
                </c:pt>
                <c:pt idx="8">
                  <c:v>1.35E-2</c:v>
                </c:pt>
                <c:pt idx="9">
                  <c:v>1.35E-2</c:v>
                </c:pt>
                <c:pt idx="10">
                  <c:v>1.3299999999999999E-2</c:v>
                </c:pt>
                <c:pt idx="11">
                  <c:v>1.32E-2</c:v>
                </c:pt>
                <c:pt idx="12">
                  <c:v>1.2800000000000001E-2</c:v>
                </c:pt>
                <c:pt idx="13">
                  <c:v>1.26E-2</c:v>
                </c:pt>
                <c:pt idx="14">
                  <c:v>1.24E-2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F10-4C81-BA9D-6A273C743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5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BEF-47E1-A72A-EE3894030E6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BEF-47E1-A72A-EE3894030E6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BEF-47E1-A72A-EE3894030E6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BEF-47E1-A72A-EE3894030E6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ABEF-47E1-A72A-EE3894030E6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BEF-47E1-A72A-EE3894030E6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ABEF-47E1-A72A-EE3894030E6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ABEF-47E1-A72A-EE3894030E6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ABEF-47E1-A72A-EE3894030E6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ABEF-47E1-A72A-EE3894030E6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8.1799999999999998E-2</c:v>
                </c:pt>
                <c:pt idx="1">
                  <c:v>5.8799999999999998E-2</c:v>
                </c:pt>
                <c:pt idx="2">
                  <c:v>5.79E-2</c:v>
                </c:pt>
                <c:pt idx="3">
                  <c:v>6.5699999999999995E-2</c:v>
                </c:pt>
                <c:pt idx="4">
                  <c:v>2.1000000000000001E-2</c:v>
                </c:pt>
                <c:pt idx="5">
                  <c:v>3.27E-2</c:v>
                </c:pt>
                <c:pt idx="6">
                  <c:v>5.91E-2</c:v>
                </c:pt>
                <c:pt idx="7">
                  <c:v>1.46E-2</c:v>
                </c:pt>
                <c:pt idx="8">
                  <c:v>5.4600000000000003E-2</c:v>
                </c:pt>
                <c:pt idx="9">
                  <c:v>2.8000000000000001E-2</c:v>
                </c:pt>
                <c:pt idx="10">
                  <c:v>2.3800000000000002E-2</c:v>
                </c:pt>
                <c:pt idx="11">
                  <c:v>1.5800000000000002E-2</c:v>
                </c:pt>
                <c:pt idx="12">
                  <c:v>3.2500000000000001E-2</c:v>
                </c:pt>
                <c:pt idx="13">
                  <c:v>2.2800000000000001E-2</c:v>
                </c:pt>
                <c:pt idx="14">
                  <c:v>5.1999999999999998E-2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BEF-47E1-A72A-EE3894030E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9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AC2-40F6-BECF-681B113C7C43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AC2-40F6-BECF-681B113C7C4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AC2-40F6-BECF-681B113C7C43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6AC2-40F6-BECF-681B113C7C43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6AC2-40F6-BECF-681B113C7C43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6AC2-40F6-BECF-681B113C7C43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6AC2-40F6-BECF-681B113C7C43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AC2-40F6-BECF-681B113C7C43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6AC2-40F6-BECF-681B113C7C43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6AC2-40F6-BECF-681B113C7C43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Tabelle1!$A$2:$A$16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Tabelle1!$B$2:$B$16</c:f>
              <c:numCache>
                <c:formatCode>0.0%</c:formatCode>
                <c:ptCount val="15"/>
                <c:pt idx="0">
                  <c:v>8.1299999999999997E-2</c:v>
                </c:pt>
                <c:pt idx="1">
                  <c:v>4.1399999999999999E-2</c:v>
                </c:pt>
                <c:pt idx="2">
                  <c:v>4.1300000000000003E-2</c:v>
                </c:pt>
                <c:pt idx="3">
                  <c:v>3.6200000000000003E-2</c:v>
                </c:pt>
                <c:pt idx="4">
                  <c:v>3.5999999999999997E-2</c:v>
                </c:pt>
                <c:pt idx="5">
                  <c:v>3.0499999999999999E-2</c:v>
                </c:pt>
                <c:pt idx="6">
                  <c:v>3.0099999999999998E-2</c:v>
                </c:pt>
                <c:pt idx="7">
                  <c:v>4.3400000000000001E-2</c:v>
                </c:pt>
                <c:pt idx="8">
                  <c:v>3.44E-2</c:v>
                </c:pt>
                <c:pt idx="9">
                  <c:v>2.7E-2</c:v>
                </c:pt>
                <c:pt idx="10">
                  <c:v>3.1600000000000003E-2</c:v>
                </c:pt>
                <c:pt idx="11">
                  <c:v>3.95E-2</c:v>
                </c:pt>
                <c:pt idx="12">
                  <c:v>2.9600000000000001E-2</c:v>
                </c:pt>
                <c:pt idx="13">
                  <c:v>3.1E-2</c:v>
                </c:pt>
                <c:pt idx="14">
                  <c:v>3.15E-2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C2-40F6-BECF-681B113C7C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100000000000000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List2!$G$5</c:f>
              <c:strCache>
                <c:ptCount val="1"/>
                <c:pt idx="0">
                  <c:v>AMR</c:v>
                </c:pt>
              </c:strCache>
            </c:strRef>
          </c:tx>
          <c:spPr>
            <a:solidFill>
              <a:srgbClr val="FF7C80"/>
            </a:solidFill>
            <a:ln>
              <a:solidFill>
                <a:srgbClr val="FF5050"/>
              </a:solidFill>
            </a:ln>
            <a:effectLst/>
          </c:spPr>
          <c:invertIfNegative val="0"/>
          <c:cat>
            <c:strRef>
              <c:f>List2!$F$24:$F$35</c:f>
              <c:strCache>
                <c:ptCount val="12"/>
                <c:pt idx="0">
                  <c:v>srpanj '22</c:v>
                </c:pt>
                <c:pt idx="1">
                  <c:v>kolovoz '22</c:v>
                </c:pt>
                <c:pt idx="2">
                  <c:v>rujan '22</c:v>
                </c:pt>
                <c:pt idx="3">
                  <c:v>listopad '22</c:v>
                </c:pt>
                <c:pt idx="4">
                  <c:v>studeni '22</c:v>
                </c:pt>
                <c:pt idx="5">
                  <c:v>prosinac '22</c:v>
                </c:pt>
                <c:pt idx="6">
                  <c:v>siječanj '23</c:v>
                </c:pt>
                <c:pt idx="7">
                  <c:v>veljača '23.</c:v>
                </c:pt>
                <c:pt idx="8">
                  <c:v>ožujak '23</c:v>
                </c:pt>
                <c:pt idx="9">
                  <c:v>travanj '23.</c:v>
                </c:pt>
                <c:pt idx="10">
                  <c:v>svibanj '23.</c:v>
                </c:pt>
                <c:pt idx="11">
                  <c:v>lipanj '23.</c:v>
                </c:pt>
              </c:strCache>
            </c:strRef>
          </c:cat>
          <c:val>
            <c:numRef>
              <c:f>List2!$G$24:$G$35</c:f>
              <c:numCache>
                <c:formatCode>0.00%</c:formatCode>
                <c:ptCount val="12"/>
                <c:pt idx="0">
                  <c:v>0.13769999999999999</c:v>
                </c:pt>
                <c:pt idx="1">
                  <c:v>0.176708</c:v>
                </c:pt>
                <c:pt idx="2">
                  <c:v>0.20319800000000002</c:v>
                </c:pt>
                <c:pt idx="3">
                  <c:v>0.21784100000000001</c:v>
                </c:pt>
                <c:pt idx="4">
                  <c:v>0.225295</c:v>
                </c:pt>
                <c:pt idx="5">
                  <c:v>0.28930600000000001</c:v>
                </c:pt>
                <c:pt idx="6">
                  <c:v>0.29249999999999998</c:v>
                </c:pt>
                <c:pt idx="7">
                  <c:v>0.29078499999999996</c:v>
                </c:pt>
                <c:pt idx="8">
                  <c:v>0.27614499999999997</c:v>
                </c:pt>
                <c:pt idx="9">
                  <c:v>0.27129999999999999</c:v>
                </c:pt>
                <c:pt idx="10">
                  <c:v>0.25769999999999998</c:v>
                </c:pt>
                <c:pt idx="11">
                  <c:v>0.237124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F3-487F-A522-DF5F6AEBC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31278224"/>
        <c:axId val="631285712"/>
      </c:barChart>
      <c:lineChart>
        <c:grouping val="standard"/>
        <c:varyColors val="0"/>
        <c:ser>
          <c:idx val="1"/>
          <c:order val="1"/>
          <c:tx>
            <c:strRef>
              <c:f>List2!$H$5</c:f>
              <c:strCache>
                <c:ptCount val="1"/>
                <c:pt idx="0">
                  <c:v>ATS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List2!$F$24:$F$35</c:f>
              <c:strCache>
                <c:ptCount val="12"/>
                <c:pt idx="0">
                  <c:v>srpanj '22</c:v>
                </c:pt>
                <c:pt idx="1">
                  <c:v>kolovoz '22</c:v>
                </c:pt>
                <c:pt idx="2">
                  <c:v>rujan '22</c:v>
                </c:pt>
                <c:pt idx="3">
                  <c:v>listopad '22</c:v>
                </c:pt>
                <c:pt idx="4">
                  <c:v>studeni '22</c:v>
                </c:pt>
                <c:pt idx="5">
                  <c:v>prosinac '22</c:v>
                </c:pt>
                <c:pt idx="6">
                  <c:v>siječanj '23</c:v>
                </c:pt>
                <c:pt idx="7">
                  <c:v>veljača '23.</c:v>
                </c:pt>
                <c:pt idx="8">
                  <c:v>ožujak '23</c:v>
                </c:pt>
                <c:pt idx="9">
                  <c:v>travanj '23.</c:v>
                </c:pt>
                <c:pt idx="10">
                  <c:v>svibanj '23.</c:v>
                </c:pt>
                <c:pt idx="11">
                  <c:v>lipanj '23.</c:v>
                </c:pt>
              </c:strCache>
            </c:strRef>
          </c:cat>
          <c:val>
            <c:numRef>
              <c:f>List2!$H$24:$H$35</c:f>
              <c:numCache>
                <c:formatCode>#,##0</c:formatCode>
                <c:ptCount val="12"/>
                <c:pt idx="0" formatCode="0">
                  <c:v>321</c:v>
                </c:pt>
                <c:pt idx="1">
                  <c:v>358.9</c:v>
                </c:pt>
                <c:pt idx="2" formatCode="0">
                  <c:v>375</c:v>
                </c:pt>
                <c:pt idx="3" formatCode="0">
                  <c:v>397</c:v>
                </c:pt>
                <c:pt idx="4" formatCode="0">
                  <c:v>407</c:v>
                </c:pt>
                <c:pt idx="5" formatCode="0">
                  <c:v>520</c:v>
                </c:pt>
                <c:pt idx="6" formatCode="0">
                  <c:v>539.75</c:v>
                </c:pt>
                <c:pt idx="7">
                  <c:v>533.38300000000004</c:v>
                </c:pt>
                <c:pt idx="8" formatCode="0">
                  <c:v>509</c:v>
                </c:pt>
                <c:pt idx="9" formatCode="General">
                  <c:v>517</c:v>
                </c:pt>
                <c:pt idx="10" formatCode="General">
                  <c:v>503</c:v>
                </c:pt>
                <c:pt idx="11" formatCode="General">
                  <c:v>492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F3-487F-A522-DF5F6AEBCD05}"/>
            </c:ext>
          </c:extLst>
        </c:ser>
        <c:ser>
          <c:idx val="2"/>
          <c:order val="2"/>
          <c:tx>
            <c:strRef>
              <c:f>List2!$I$5</c:f>
              <c:strCache>
                <c:ptCount val="1"/>
                <c:pt idx="0">
                  <c:v>ATV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List2!$F$24:$F$35</c:f>
              <c:strCache>
                <c:ptCount val="12"/>
                <c:pt idx="0">
                  <c:v>srpanj '22</c:v>
                </c:pt>
                <c:pt idx="1">
                  <c:v>kolovoz '22</c:v>
                </c:pt>
                <c:pt idx="2">
                  <c:v>rujan '22</c:v>
                </c:pt>
                <c:pt idx="3">
                  <c:v>listopad '22</c:v>
                </c:pt>
                <c:pt idx="4">
                  <c:v>studeni '22</c:v>
                </c:pt>
                <c:pt idx="5">
                  <c:v>prosinac '22</c:v>
                </c:pt>
                <c:pt idx="6">
                  <c:v>siječanj '23</c:v>
                </c:pt>
                <c:pt idx="7">
                  <c:v>veljača '23.</c:v>
                </c:pt>
                <c:pt idx="8">
                  <c:v>ožujak '23</c:v>
                </c:pt>
                <c:pt idx="9">
                  <c:v>travanj '23.</c:v>
                </c:pt>
                <c:pt idx="10">
                  <c:v>svibanj '23.</c:v>
                </c:pt>
                <c:pt idx="11">
                  <c:v>lipanj '23.</c:v>
                </c:pt>
              </c:strCache>
            </c:strRef>
          </c:cat>
          <c:val>
            <c:numRef>
              <c:f>List2!$I$24:$I$35</c:f>
              <c:numCache>
                <c:formatCode>General</c:formatCode>
                <c:ptCount val="12"/>
                <c:pt idx="0" formatCode="0">
                  <c:v>198</c:v>
                </c:pt>
                <c:pt idx="1">
                  <c:v>254</c:v>
                </c:pt>
                <c:pt idx="2" formatCode="0">
                  <c:v>293</c:v>
                </c:pt>
                <c:pt idx="3" formatCode="0">
                  <c:v>314</c:v>
                </c:pt>
                <c:pt idx="4" formatCode="0">
                  <c:v>324</c:v>
                </c:pt>
                <c:pt idx="5" formatCode="0">
                  <c:v>417</c:v>
                </c:pt>
                <c:pt idx="6" formatCode="0">
                  <c:v>421.22</c:v>
                </c:pt>
                <c:pt idx="7" formatCode="#,##0">
                  <c:v>418.71699999999998</c:v>
                </c:pt>
                <c:pt idx="8" formatCode="0">
                  <c:v>397</c:v>
                </c:pt>
                <c:pt idx="9">
                  <c:v>391</c:v>
                </c:pt>
                <c:pt idx="10">
                  <c:v>371</c:v>
                </c:pt>
                <c:pt idx="11">
                  <c:v>341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DC-4A20-A656-5AD349A483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31290704"/>
        <c:axId val="631291120"/>
      </c:lineChart>
      <c:catAx>
        <c:axId val="631290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31291120"/>
        <c:crosses val="autoZero"/>
        <c:auto val="1"/>
        <c:lblAlgn val="ctr"/>
        <c:lblOffset val="100"/>
        <c:noMultiLvlLbl val="0"/>
      </c:catAx>
      <c:valAx>
        <c:axId val="631291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75829A"/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31290704"/>
        <c:crosses val="autoZero"/>
        <c:crossBetween val="between"/>
      </c:valAx>
      <c:valAx>
        <c:axId val="631285712"/>
        <c:scaling>
          <c:orientation val="minMax"/>
        </c:scaling>
        <c:delete val="0"/>
        <c:axPos val="r"/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631278224"/>
        <c:crosses val="max"/>
        <c:crossBetween val="between"/>
      </c:valAx>
      <c:catAx>
        <c:axId val="631278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312857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52499017289578"/>
          <c:y val="0.91668902378048001"/>
          <c:w val="0.19148194450218772"/>
          <c:h val="5.07235554991671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515-402B-869C-9A22CCDC03F7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515-402B-869C-9A22CCDC03F7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515-402B-869C-9A22CCDC03F7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515-402B-869C-9A22CCDC03F7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9515-402B-869C-9A22CCDC03F7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9515-402B-869C-9A22CCDC03F7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9515-402B-869C-9A22CCDC03F7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9515-402B-869C-9A22CCDC03F7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9515-402B-869C-9A22CCDC03F7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9515-402B-869C-9A22CCDC03F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HRT1</c:v>
                </c:pt>
                <c:pt idx="1">
                  <c:v>Nova TV</c:v>
                </c:pt>
                <c:pt idx="2">
                  <c:v>RTL Televizija</c:v>
                </c:pt>
                <c:pt idx="3">
                  <c:v>HRT2</c:v>
                </c:pt>
                <c:pt idx="4">
                  <c:v>Doma TV</c:v>
                </c:pt>
                <c:pt idx="5">
                  <c:v>RTL2</c:v>
                </c:pt>
                <c:pt idx="6">
                  <c:v>HRT4</c:v>
                </c:pt>
                <c:pt idx="7">
                  <c:v>Nickelodeon</c:v>
                </c:pt>
                <c:pt idx="8">
                  <c:v>RTL Kockica</c:v>
                </c:pt>
                <c:pt idx="9">
                  <c:v>Arena Sport 3</c:v>
                </c:pt>
                <c:pt idx="10">
                  <c:v>HRT3</c:v>
                </c:pt>
                <c:pt idx="11">
                  <c:v>National Geographic</c:v>
                </c:pt>
                <c:pt idx="12">
                  <c:v>CineStar TV1</c:v>
                </c:pt>
                <c:pt idx="13">
                  <c:v>Pickbox TV</c:v>
                </c:pt>
                <c:pt idx="14">
                  <c:v>Nick Jr (HR)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0.82442099999999996</c:v>
                </c:pt>
                <c:pt idx="1">
                  <c:v>0.80092099999999999</c:v>
                </c:pt>
                <c:pt idx="2">
                  <c:v>0.80295799999999995</c:v>
                </c:pt>
                <c:pt idx="3">
                  <c:v>0.78203999999999996</c:v>
                </c:pt>
                <c:pt idx="4">
                  <c:v>0.71845399999999993</c:v>
                </c:pt>
                <c:pt idx="5">
                  <c:v>0.65851000000000004</c:v>
                </c:pt>
                <c:pt idx="6">
                  <c:v>0.64454899999999993</c:v>
                </c:pt>
                <c:pt idx="7">
                  <c:v>0.68837500000000007</c:v>
                </c:pt>
                <c:pt idx="8">
                  <c:v>0.26045099999999999</c:v>
                </c:pt>
                <c:pt idx="9">
                  <c:v>0.54697400000000007</c:v>
                </c:pt>
                <c:pt idx="10">
                  <c:v>0.44753100000000001</c:v>
                </c:pt>
                <c:pt idx="11">
                  <c:v>0.47099200000000002</c:v>
                </c:pt>
                <c:pt idx="12">
                  <c:v>0.58849200000000002</c:v>
                </c:pt>
                <c:pt idx="13">
                  <c:v>0.54125500000000004</c:v>
                </c:pt>
                <c:pt idx="14">
                  <c:v>0.46567700000000001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515-402B-869C-9A22CCD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F960-48FB-A82A-4FEACA6AA129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F960-48FB-A82A-4FEACA6AA129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960-48FB-A82A-4FEACA6AA129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960-48FB-A82A-4FEACA6AA129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F960-48FB-A82A-4FEACA6AA129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960-48FB-A82A-4FEACA6AA129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F960-48FB-A82A-4FEACA6AA129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F960-48FB-A82A-4FEACA6AA129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F960-48FB-A82A-4FEACA6AA129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F960-48FB-A82A-4FEACA6AA1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Nickelodeon</c:v>
                </c:pt>
                <c:pt idx="1">
                  <c:v>National Geographic</c:v>
                </c:pt>
                <c:pt idx="2">
                  <c:v>FOX Crime</c:v>
                </c:pt>
                <c:pt idx="3">
                  <c:v>CineStar TV1</c:v>
                </c:pt>
                <c:pt idx="4">
                  <c:v>CineStar TV Action</c:v>
                </c:pt>
                <c:pt idx="5">
                  <c:v>FOX</c:v>
                </c:pt>
                <c:pt idx="6">
                  <c:v>Nick Jr (HR)</c:v>
                </c:pt>
                <c:pt idx="7">
                  <c:v>Pickbox TV</c:v>
                </c:pt>
                <c:pt idx="8">
                  <c:v>FOX Movies</c:v>
                </c:pt>
                <c:pt idx="9">
                  <c:v>National Geographic Wild</c:v>
                </c:pt>
                <c:pt idx="10">
                  <c:v>FOX Life</c:v>
                </c:pt>
                <c:pt idx="11">
                  <c:v>Arena Sport 1</c:v>
                </c:pt>
                <c:pt idx="12">
                  <c:v>HBO 2</c:v>
                </c:pt>
                <c:pt idx="13">
                  <c:v>History</c:v>
                </c:pt>
                <c:pt idx="14">
                  <c:v>DOX TV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1.7999999999999999E-2</c:v>
                </c:pt>
                <c:pt idx="1">
                  <c:v>1.4E-2</c:v>
                </c:pt>
                <c:pt idx="2">
                  <c:v>1.2E-2</c:v>
                </c:pt>
                <c:pt idx="3">
                  <c:v>1.2E-2</c:v>
                </c:pt>
                <c:pt idx="4">
                  <c:v>1.0999999999999999E-2</c:v>
                </c:pt>
                <c:pt idx="5">
                  <c:v>0.01</c:v>
                </c:pt>
                <c:pt idx="6">
                  <c:v>0.01</c:v>
                </c:pt>
                <c:pt idx="7">
                  <c:v>8.9999999999999993E-3</c:v>
                </c:pt>
                <c:pt idx="8">
                  <c:v>8.0000000000000002E-3</c:v>
                </c:pt>
                <c:pt idx="9">
                  <c:v>7.0000000000000001E-3</c:v>
                </c:pt>
                <c:pt idx="10">
                  <c:v>7.0000000000000001E-3</c:v>
                </c:pt>
                <c:pt idx="11">
                  <c:v>6.0000000000000001E-3</c:v>
                </c:pt>
                <c:pt idx="12">
                  <c:v>6.0000000000000001E-3</c:v>
                </c:pt>
                <c:pt idx="13">
                  <c:v>6.0000000000000001E-3</c:v>
                </c:pt>
                <c:pt idx="14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960-48FB-A82A-4FEACA6AA1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2400000000000000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ECDF-4FD2-BBAE-D0BA3EC025A1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ECDF-4FD2-BBAE-D0BA3EC025A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CDF-4FD2-BBAE-D0BA3EC025A1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ECDF-4FD2-BBAE-D0BA3EC025A1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ECDF-4FD2-BBAE-D0BA3EC025A1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ECDF-4FD2-BBAE-D0BA3EC025A1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ECDF-4FD2-BBAE-D0BA3EC025A1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ECDF-4FD2-BBAE-D0BA3EC025A1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ECDF-4FD2-BBAE-D0BA3EC025A1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ECDF-4FD2-BBAE-D0BA3EC025A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Nickelodeon</c:v>
                </c:pt>
                <c:pt idx="1">
                  <c:v>National Geographic</c:v>
                </c:pt>
                <c:pt idx="2">
                  <c:v>FOX Crime</c:v>
                </c:pt>
                <c:pt idx="3">
                  <c:v>CineStar TV1</c:v>
                </c:pt>
                <c:pt idx="4">
                  <c:v>CineStar TV Action</c:v>
                </c:pt>
                <c:pt idx="5">
                  <c:v>FOX</c:v>
                </c:pt>
                <c:pt idx="6">
                  <c:v>Nick Jr (HR)</c:v>
                </c:pt>
                <c:pt idx="7">
                  <c:v>Pickbox TV</c:v>
                </c:pt>
                <c:pt idx="8">
                  <c:v>FOX Movies</c:v>
                </c:pt>
                <c:pt idx="9">
                  <c:v>National Geographic Wild</c:v>
                </c:pt>
                <c:pt idx="10">
                  <c:v>FOX Life</c:v>
                </c:pt>
                <c:pt idx="11">
                  <c:v>Arena Sport 1</c:v>
                </c:pt>
                <c:pt idx="12">
                  <c:v>HBO 2</c:v>
                </c:pt>
                <c:pt idx="13">
                  <c:v>History</c:v>
                </c:pt>
                <c:pt idx="14">
                  <c:v>DOX TV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4.0000000000000001E-3</c:v>
                </c:pt>
                <c:pt idx="1">
                  <c:v>3.0000000000000001E-3</c:v>
                </c:pt>
                <c:pt idx="2">
                  <c:v>3.0000000000000001E-3</c:v>
                </c:pt>
                <c:pt idx="3">
                  <c:v>3.0000000000000001E-3</c:v>
                </c:pt>
                <c:pt idx="4">
                  <c:v>2E-3</c:v>
                </c:pt>
                <c:pt idx="5">
                  <c:v>2E-3</c:v>
                </c:pt>
                <c:pt idx="6">
                  <c:v>2E-3</c:v>
                </c:pt>
                <c:pt idx="7">
                  <c:v>2E-3</c:v>
                </c:pt>
                <c:pt idx="8">
                  <c:v>2E-3</c:v>
                </c:pt>
                <c:pt idx="9">
                  <c:v>2E-3</c:v>
                </c:pt>
                <c:pt idx="10">
                  <c:v>2E-3</c:v>
                </c:pt>
                <c:pt idx="11">
                  <c:v>1E-3</c:v>
                </c:pt>
                <c:pt idx="12">
                  <c:v>1E-3</c:v>
                </c:pt>
                <c:pt idx="13">
                  <c:v>1E-3</c:v>
                </c:pt>
                <c:pt idx="14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CDF-4FD2-BBAE-D0BA3EC025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0.1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FCC-4D43-A4DB-EDD4E791AD8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AFCC-4D43-A4DB-EDD4E791AD8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AFCC-4D43-A4DB-EDD4E791AD85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AFCC-4D43-A4DB-EDD4E791AD85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AFCC-4D43-A4DB-EDD4E791AD85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AFCC-4D43-A4DB-EDD4E791AD85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AFCC-4D43-A4DB-EDD4E791AD85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AFCC-4D43-A4DB-EDD4E791AD85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AFCC-4D43-A4DB-EDD4E791AD85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AFCC-4D43-A4DB-EDD4E791AD8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Tabelle1!$A$2:$A$16</c:f>
              <c:strCache>
                <c:ptCount val="15"/>
                <c:pt idx="0">
                  <c:v>Nickelodeon</c:v>
                </c:pt>
                <c:pt idx="1">
                  <c:v>National Geographic</c:v>
                </c:pt>
                <c:pt idx="2">
                  <c:v>FOX Crime</c:v>
                </c:pt>
                <c:pt idx="3">
                  <c:v>CineStar TV1</c:v>
                </c:pt>
                <c:pt idx="4">
                  <c:v>CineStar TV Action</c:v>
                </c:pt>
                <c:pt idx="5">
                  <c:v>FOX</c:v>
                </c:pt>
                <c:pt idx="6">
                  <c:v>Nick Jr (HR)</c:v>
                </c:pt>
                <c:pt idx="7">
                  <c:v>Pickbox TV</c:v>
                </c:pt>
                <c:pt idx="8">
                  <c:v>FOX Movies</c:v>
                </c:pt>
                <c:pt idx="9">
                  <c:v>National Geographic Wild</c:v>
                </c:pt>
                <c:pt idx="10">
                  <c:v>FOX Life</c:v>
                </c:pt>
                <c:pt idx="11">
                  <c:v>Arena Sport 1</c:v>
                </c:pt>
                <c:pt idx="12">
                  <c:v>HBO 2</c:v>
                </c:pt>
                <c:pt idx="13">
                  <c:v>History</c:v>
                </c:pt>
                <c:pt idx="14">
                  <c:v>DOX TV</c:v>
                </c:pt>
              </c:strCache>
            </c:strRef>
          </c:cat>
          <c:val>
            <c:numRef>
              <c:f>Tabelle1!$B$2:$B$16</c:f>
              <c:numCache>
                <c:formatCode>0.0%</c:formatCode>
                <c:ptCount val="15"/>
                <c:pt idx="0">
                  <c:v>0.26045099999999999</c:v>
                </c:pt>
                <c:pt idx="1">
                  <c:v>0.44753100000000001</c:v>
                </c:pt>
                <c:pt idx="2">
                  <c:v>0.47099200000000002</c:v>
                </c:pt>
                <c:pt idx="3">
                  <c:v>0.58849200000000002</c:v>
                </c:pt>
                <c:pt idx="4">
                  <c:v>0.54125500000000004</c:v>
                </c:pt>
                <c:pt idx="5">
                  <c:v>0.46567700000000001</c:v>
                </c:pt>
                <c:pt idx="6">
                  <c:v>0.149927</c:v>
                </c:pt>
                <c:pt idx="7">
                  <c:v>0.42484699999999997</c:v>
                </c:pt>
                <c:pt idx="8">
                  <c:v>0.51729799999999992</c:v>
                </c:pt>
                <c:pt idx="9">
                  <c:v>0.37833500000000003</c:v>
                </c:pt>
                <c:pt idx="10">
                  <c:v>0.47515700000000005</c:v>
                </c:pt>
                <c:pt idx="11">
                  <c:v>0.43440600000000001</c:v>
                </c:pt>
                <c:pt idx="12">
                  <c:v>0.33768900000000002</c:v>
                </c:pt>
                <c:pt idx="13">
                  <c:v>0.159356</c:v>
                </c:pt>
                <c:pt idx="14">
                  <c:v>0.13339299999999998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FCC-4D43-A4DB-EDD4E791AD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375893504"/>
        <c:axId val="375891536"/>
      </c:barChart>
      <c:catAx>
        <c:axId val="375893504"/>
        <c:scaling>
          <c:orientation val="maxMin"/>
        </c:scaling>
        <c:delete val="1"/>
        <c:axPos val="l"/>
        <c:numFmt formatCode="General" sourceLinked="1"/>
        <c:majorTickMark val="out"/>
        <c:minorTickMark val="none"/>
        <c:tickLblPos val="nextTo"/>
        <c:crossAx val="375891536"/>
        <c:crosses val="autoZero"/>
        <c:auto val="1"/>
        <c:lblAlgn val="ctr"/>
        <c:lblOffset val="0"/>
        <c:noMultiLvlLbl val="0"/>
      </c:catAx>
      <c:valAx>
        <c:axId val="375891536"/>
        <c:scaling>
          <c:orientation val="minMax"/>
          <c:max val="1.2"/>
          <c:min val="0"/>
        </c:scaling>
        <c:delete val="1"/>
        <c:axPos val="t"/>
        <c:numFmt formatCode="0.0%" sourceLinked="1"/>
        <c:majorTickMark val="out"/>
        <c:minorTickMark val="none"/>
        <c:tickLblPos val="nextTo"/>
        <c:crossAx val="375893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solidFill>
            <a:schemeClr val="bg1"/>
          </a:solidFill>
        </a:defRPr>
      </a:pPr>
      <a:endParaRPr lang="sr-Latn-R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13BF5-BA33-4D87-8729-6B6071720883}" type="datetimeFigureOut">
              <a:rPr lang="en-US" smtClean="0"/>
              <a:t>7/7/2023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9926C-EB85-43BC-B4A9-DC340E8732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2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TTV-total tv kanali (svi zemaljski i nezemaljski) u </a:t>
            </a:r>
            <a:endParaRPr lang="hr-HR" dirty="0"/>
          </a:p>
          <a:p>
            <a:r>
              <a:rPr lang="hr-HR" dirty="0"/>
              <a:t>AMR</a:t>
            </a:r>
            <a:br>
              <a:rPr lang="hr-HR" dirty="0"/>
            </a:br>
            <a:r>
              <a:rPr lang="hr-HR" dirty="0"/>
              <a:t>ATS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79926C-EB85-43BC-B4A9-DC340E8732F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440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93271" y="693445"/>
            <a:ext cx="10515600" cy="106015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lnSpc>
                <a:spcPct val="80000"/>
              </a:lnSpc>
              <a:defRPr sz="2800" spc="-15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271" y="1898474"/>
            <a:ext cx="10515600" cy="417381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Rechteck 25"/>
          <p:cNvSpPr/>
          <p:nvPr userDrawn="1"/>
        </p:nvSpPr>
        <p:spPr>
          <a:xfrm>
            <a:off x="149134" y="6462023"/>
            <a:ext cx="444137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lvl="0" algn="ctr"/>
            <a:fld id="{E6723BED-33AB-4D74-A326-EFE42B737403}" type="slidenum">
              <a:rPr lang="de-DE" sz="900" b="0" noProof="0" smtClean="0">
                <a:solidFill>
                  <a:schemeClr val="bg1">
                    <a:lumMod val="65000"/>
                  </a:schemeClr>
                </a:solidFill>
                <a:latin typeface="+mn-lt"/>
                <a:cs typeface="Museo 300"/>
              </a:rPr>
              <a:pPr lvl="0" algn="ctr"/>
              <a:t>‹#›</a:t>
            </a:fld>
            <a:endParaRPr lang="de-DE" sz="900" b="0" noProof="0" dirty="0">
              <a:solidFill>
                <a:schemeClr val="bg1">
                  <a:lumMod val="65000"/>
                </a:schemeClr>
              </a:solidFill>
              <a:latin typeface="+mn-lt"/>
              <a:cs typeface="Museo 30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0"/>
          </p:nvPr>
        </p:nvSpPr>
        <p:spPr>
          <a:xfrm>
            <a:off x="593271" y="358782"/>
            <a:ext cx="10515600" cy="3346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0" y="0"/>
            <a:ext cx="12192000" cy="211015"/>
            <a:chOff x="0" y="6496594"/>
            <a:chExt cx="11530148" cy="361406"/>
          </a:xfrm>
        </p:grpSpPr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5074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034" y="6442978"/>
            <a:ext cx="1346200" cy="2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4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93271" y="693445"/>
            <a:ext cx="10515600" cy="106015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lnSpc>
                <a:spcPct val="80000"/>
              </a:lnSpc>
              <a:defRPr sz="2800" spc="-15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271" y="1898474"/>
            <a:ext cx="10515600" cy="417381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Rechteck 25"/>
          <p:cNvSpPr/>
          <p:nvPr userDrawn="1"/>
        </p:nvSpPr>
        <p:spPr>
          <a:xfrm>
            <a:off x="149134" y="6462023"/>
            <a:ext cx="444137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ctr"/>
            <a:fld id="{E6723BED-33AB-4D74-A326-EFE42B737403}" type="slidenum">
              <a:rPr lang="de-DE" sz="900" smtClean="0">
                <a:solidFill>
                  <a:prstClr val="white">
                    <a:lumMod val="65000"/>
                  </a:prstClr>
                </a:solidFill>
                <a:cs typeface="Museo 300"/>
              </a:rPr>
              <a:pPr algn="ctr"/>
              <a:t>‹#›</a:t>
            </a:fld>
            <a:endParaRPr lang="de-DE" sz="900" dirty="0">
              <a:solidFill>
                <a:prstClr val="white">
                  <a:lumMod val="65000"/>
                </a:prstClr>
              </a:solidFill>
              <a:cs typeface="Museo 30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0"/>
          </p:nvPr>
        </p:nvSpPr>
        <p:spPr>
          <a:xfrm>
            <a:off x="593271" y="358782"/>
            <a:ext cx="10515600" cy="3346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0" y="0"/>
            <a:ext cx="12192000" cy="211015"/>
            <a:chOff x="0" y="6496594"/>
            <a:chExt cx="11530148" cy="361406"/>
          </a:xfrm>
        </p:grpSpPr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5074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034" y="6442978"/>
            <a:ext cx="1346200" cy="2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88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93271" y="693445"/>
            <a:ext cx="10515600" cy="106015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>
              <a:lnSpc>
                <a:spcPct val="80000"/>
              </a:lnSpc>
              <a:defRPr sz="2800" spc="-150"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de-DE" dirty="0"/>
              <a:t>Titelmasterformat </a:t>
            </a:r>
            <a:br>
              <a:rPr lang="de-DE" dirty="0"/>
            </a:br>
            <a:r>
              <a:rPr lang="de-DE" dirty="0"/>
              <a:t>durch Klicken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93271" y="1898474"/>
            <a:ext cx="10515600" cy="417381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14" name="Rechteck 25"/>
          <p:cNvSpPr/>
          <p:nvPr userDrawn="1"/>
        </p:nvSpPr>
        <p:spPr>
          <a:xfrm>
            <a:off x="149134" y="6462023"/>
            <a:ext cx="444137" cy="2880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ctr"/>
            <a:fld id="{E6723BED-33AB-4D74-A326-EFE42B737403}" type="slidenum">
              <a:rPr lang="de-DE" sz="900" smtClean="0">
                <a:solidFill>
                  <a:prstClr val="white">
                    <a:lumMod val="65000"/>
                  </a:prstClr>
                </a:solidFill>
                <a:cs typeface="Museo 300"/>
              </a:rPr>
              <a:pPr algn="ctr"/>
              <a:t>‹#›</a:t>
            </a:fld>
            <a:endParaRPr lang="de-DE" sz="900" dirty="0">
              <a:solidFill>
                <a:prstClr val="white">
                  <a:lumMod val="65000"/>
                </a:prstClr>
              </a:solidFill>
              <a:cs typeface="Museo 300"/>
            </a:endParaRPr>
          </a:p>
        </p:txBody>
      </p:sp>
      <p:sp>
        <p:nvSpPr>
          <p:cNvPr id="17" name="Inhaltsplatzhalter 2"/>
          <p:cNvSpPr>
            <a:spLocks noGrp="1"/>
          </p:cNvSpPr>
          <p:nvPr>
            <p:ph idx="10"/>
          </p:nvPr>
        </p:nvSpPr>
        <p:spPr>
          <a:xfrm>
            <a:off x="593271" y="358782"/>
            <a:ext cx="10515600" cy="33466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  <a:lvl2pPr marL="4572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2pPr>
            <a:lvl3pPr marL="9144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3pPr>
            <a:lvl4pPr marL="13716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4pPr>
            <a:lvl5pPr marL="1828800" indent="0">
              <a:buNone/>
              <a:defRPr sz="2000">
                <a:latin typeface="+mn-lt"/>
                <a:ea typeface="Open Sans Light" panose="020B0306030504020204" pitchFamily="34" charset="0"/>
                <a:cs typeface="Open Sans Light" panose="020B0306030504020204" pitchFamily="34" charset="0"/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</p:txBody>
      </p:sp>
      <p:grpSp>
        <p:nvGrpSpPr>
          <p:cNvPr id="18" name="Gruppieren 17"/>
          <p:cNvGrpSpPr/>
          <p:nvPr userDrawn="1"/>
        </p:nvGrpSpPr>
        <p:grpSpPr>
          <a:xfrm>
            <a:off x="0" y="0"/>
            <a:ext cx="12192000" cy="211015"/>
            <a:chOff x="0" y="6496594"/>
            <a:chExt cx="11530148" cy="361406"/>
          </a:xfrm>
        </p:grpSpPr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rafik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765074" y="6496594"/>
              <a:ext cx="5765074" cy="36140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034" y="6442978"/>
            <a:ext cx="1346200" cy="23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684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665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" y="0"/>
            <a:ext cx="12192528" cy="6858000"/>
          </a:xfrm>
          <a:prstGeom prst="rect">
            <a:avLst/>
          </a:prstGeom>
          <a:gradFill flip="none" rotWithShape="1">
            <a:gsLst>
              <a:gs pos="0">
                <a:srgbClr val="20242C"/>
              </a:gs>
              <a:gs pos="38000">
                <a:srgbClr val="2F354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3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29603426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559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6" r:id="rId2"/>
    <p:sldLayoutId id="2147483690" r:id="rId3"/>
    <p:sldLayoutId id="2147483651" r:id="rId4"/>
    <p:sldLayoutId id="2147483691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chart" Target="../charts/chart2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18.xml"/><Relationship Id="rId4" Type="http://schemas.openxmlformats.org/officeDocument/2006/relationships/chart" Target="../charts/char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1.xml"/><Relationship Id="rId4" Type="http://schemas.openxmlformats.org/officeDocument/2006/relationships/chart" Target="../charts/char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27.xml"/><Relationship Id="rId4" Type="http://schemas.openxmlformats.org/officeDocument/2006/relationships/chart" Target="../charts/char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E94E9005-5D00-4519-B139-8A5A8638AB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041" y="1105481"/>
            <a:ext cx="2522118" cy="443341"/>
          </a:xfrm>
          <a:prstGeom prst="rect">
            <a:avLst/>
          </a:prstGeom>
        </p:spPr>
      </p:pic>
      <p:sp>
        <p:nvSpPr>
          <p:cNvPr id="3" name="Rectangle 14">
            <a:extLst>
              <a:ext uri="{FF2B5EF4-FFF2-40B4-BE49-F238E27FC236}">
                <a16:creationId xmlns:a16="http://schemas.microsoft.com/office/drawing/2014/main" id="{7B20ADE1-C66E-4679-9F31-35EB2AD5C90A}"/>
              </a:ext>
            </a:extLst>
          </p:cNvPr>
          <p:cNvSpPr/>
          <p:nvPr/>
        </p:nvSpPr>
        <p:spPr>
          <a:xfrm>
            <a:off x="1069041" y="1860968"/>
            <a:ext cx="7824588" cy="2994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19" rIns="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000" b="0" i="0" u="none" strike="noStrike" kern="1200" cap="none" normalizeH="0" baseline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Gledanost televizijskog programa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r-HR" dirty="0">
              <a:solidFill>
                <a:srgbClr val="FFFFFF"/>
              </a:solidFill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LIPANJ</a:t>
            </a:r>
            <a:r>
              <a:rPr lang="hr-HR" dirty="0">
                <a:solidFill>
                  <a:schemeClr val="tx1">
                    <a:lumMod val="60000"/>
                    <a:lumOff val="40000"/>
                  </a:schemeClr>
                </a:solidFill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kumimoji="0" lang="hr-HR" b="0" i="0" u="none" strike="noStrike" kern="1200" cap="none" normalizeH="0" baseline="0" dirty="0">
              <a:ln>
                <a:noFill/>
              </a:ln>
              <a:solidFill>
                <a:schemeClr val="tx1">
                  <a:lumMod val="60000"/>
                  <a:lumOff val="40000"/>
                </a:schemeClr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6CEB83A7-3EAC-4EED-B6E6-2CB59C7C56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90499" y="1105481"/>
            <a:ext cx="2522118" cy="440611"/>
          </a:xfrm>
          <a:prstGeom prst="rect">
            <a:avLst/>
          </a:prstGeom>
        </p:spPr>
      </p:pic>
      <p:sp>
        <p:nvSpPr>
          <p:cNvPr id="11" name="Rectangle 14">
            <a:extLst>
              <a:ext uri="{FF2B5EF4-FFF2-40B4-BE49-F238E27FC236}">
                <a16:creationId xmlns:a16="http://schemas.microsoft.com/office/drawing/2014/main" id="{AC9E90FC-A16B-4F2F-AB71-1A15AFC0F4DF}"/>
              </a:ext>
            </a:extLst>
          </p:cNvPr>
          <p:cNvSpPr/>
          <p:nvPr/>
        </p:nvSpPr>
        <p:spPr>
          <a:xfrm>
            <a:off x="1069041" y="5508391"/>
            <a:ext cx="4442207" cy="2994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19" rIns="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Istraživanje provodi tvrtka AdScanner d.o.o. na uzorku od </a:t>
            </a:r>
            <a:r>
              <a:rPr lang="hr-HR" sz="14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900 </a:t>
            </a: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kućanstava koja predstavljaju </a:t>
            </a:r>
            <a:r>
              <a:rPr lang="hr-HR" sz="14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720.000</a:t>
            </a:r>
            <a:r>
              <a:rPr lang="hr-HR" sz="1400" dirty="0">
                <a:solidFill>
                  <a:srgbClr val="75829A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Pay TV kućanstava u Republici Hrvatskoj.</a:t>
            </a:r>
          </a:p>
          <a:p>
            <a:pPr>
              <a:lnSpc>
                <a:spcPct val="90000"/>
              </a:lnSpc>
            </a:pPr>
            <a:endParaRPr lang="hr-HR" sz="1400" dirty="0">
              <a:solidFill>
                <a:srgbClr val="75829A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751C8F44-19FD-4506-B2CB-EF728F53C8BC}"/>
              </a:ext>
            </a:extLst>
          </p:cNvPr>
          <p:cNvGrpSpPr/>
          <p:nvPr/>
        </p:nvGrpSpPr>
        <p:grpSpPr>
          <a:xfrm>
            <a:off x="4111959" y="1105481"/>
            <a:ext cx="429985" cy="440611"/>
            <a:chOff x="5492964" y="838200"/>
            <a:chExt cx="429985" cy="751297"/>
          </a:xfrm>
        </p:grpSpPr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81E6EB18-B7DA-45A1-9553-632F98B1D2B2}"/>
                </a:ext>
              </a:extLst>
            </p:cNvPr>
            <p:cNvCxnSpPr/>
            <p:nvPr/>
          </p:nvCxnSpPr>
          <p:spPr>
            <a:xfrm>
              <a:off x="5492964" y="838200"/>
              <a:ext cx="429985" cy="75129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56F6E5A3-4246-42A5-8389-821C82EF124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492964" y="838200"/>
              <a:ext cx="429985" cy="751297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40105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-10367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Extrabold"/>
                <a:ea typeface="+mn-ea"/>
                <a:cs typeface="+mn-cs"/>
              </a:rPr>
              <a:t>KOMPARATIVNA ANALIZA PODATAKA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U analizu su uključeni svi zemaljski i nezemaljski kanali</a:t>
            </a: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srgbClr val="5EC0ED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sp>
        <p:nvSpPr>
          <p:cNvPr id="18" name="Rectangle 14">
            <a:extLst>
              <a:ext uri="{FF2B5EF4-FFF2-40B4-BE49-F238E27FC236}">
                <a16:creationId xmlns:a16="http://schemas.microsoft.com/office/drawing/2014/main" id="{0F99F297-BDA2-43C9-9B22-D6A587715DE1}"/>
              </a:ext>
            </a:extLst>
          </p:cNvPr>
          <p:cNvSpPr/>
          <p:nvPr/>
        </p:nvSpPr>
        <p:spPr>
          <a:xfrm>
            <a:off x="5868148" y="595169"/>
            <a:ext cx="2138576" cy="32247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75829A"/>
                </a:solidFill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SRPANJ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 2022. </a:t>
            </a: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LIPANJ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2023. 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75829A"/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8" name="Grafik 8">
            <a:extLst>
              <a:ext uri="{FF2B5EF4-FFF2-40B4-BE49-F238E27FC236}">
                <a16:creationId xmlns:a16="http://schemas.microsoft.com/office/drawing/2014/main" id="{6CE61FCD-B8FC-429B-8DA2-6F1CA5DFB3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4655" y="6389773"/>
            <a:ext cx="1280246" cy="225044"/>
          </a:xfrm>
          <a:prstGeom prst="rect">
            <a:avLst/>
          </a:prstGeom>
        </p:spPr>
      </p:pic>
      <p:sp>
        <p:nvSpPr>
          <p:cNvPr id="30" name="Rectangle 14">
            <a:extLst>
              <a:ext uri="{FF2B5EF4-FFF2-40B4-BE49-F238E27FC236}">
                <a16:creationId xmlns:a16="http://schemas.microsoft.com/office/drawing/2014/main" id="{795AB9BD-4BAB-48A5-863F-003434BAD122}"/>
              </a:ext>
            </a:extLst>
          </p:cNvPr>
          <p:cNvSpPr/>
          <p:nvPr/>
        </p:nvSpPr>
        <p:spPr>
          <a:xfrm>
            <a:off x="2751869" y="6214511"/>
            <a:ext cx="4138245" cy="299404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45719" rIns="0" bIns="4571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medium.com/</a:t>
            </a:r>
            <a:r>
              <a:rPr kumimoji="0" lang="en-US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adscanner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twitter.com/</a:t>
            </a:r>
            <a:r>
              <a:rPr kumimoji="0" lang="en-US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adscannerdata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2" name="Picture 2" descr="https://cdn-images-1.medium.com/max/1600/1*emiGsBgJu2KHWyjluhKXQw.png">
            <a:extLst>
              <a:ext uri="{FF2B5EF4-FFF2-40B4-BE49-F238E27FC236}">
                <a16:creationId xmlns:a16="http://schemas.microsoft.com/office/drawing/2014/main" id="{36D0AAB5-2040-4FFE-BAB9-5A98EEEDC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311" y="6256347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Image result for twitter icon">
            <a:extLst>
              <a:ext uri="{FF2B5EF4-FFF2-40B4-BE49-F238E27FC236}">
                <a16:creationId xmlns:a16="http://schemas.microsoft.com/office/drawing/2014/main" id="{3756E231-11B1-48A7-9648-F29DE3C84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311" y="6513915"/>
            <a:ext cx="252000" cy="2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">
            <a:extLst>
              <a:ext uri="{FF2B5EF4-FFF2-40B4-BE49-F238E27FC236}">
                <a16:creationId xmlns:a16="http://schemas.microsoft.com/office/drawing/2014/main" id="{63325490-1164-4089-8475-16331EB8F78F}"/>
              </a:ext>
            </a:extLst>
          </p:cNvPr>
          <p:cNvSpPr/>
          <p:nvPr/>
        </p:nvSpPr>
        <p:spPr>
          <a:xfrm>
            <a:off x="2372304" y="902871"/>
            <a:ext cx="574014" cy="2103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MIN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75829A"/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0" name="Grafikon 19">
            <a:extLst>
              <a:ext uri="{FF2B5EF4-FFF2-40B4-BE49-F238E27FC236}">
                <a16:creationId xmlns:a16="http://schemas.microsoft.com/office/drawing/2014/main" id="{8542C7B1-CAD2-4DFB-A413-E3E175AE3C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5051559"/>
              </p:ext>
            </p:extLst>
          </p:nvPr>
        </p:nvGraphicFramePr>
        <p:xfrm>
          <a:off x="2314988" y="1127481"/>
          <a:ext cx="9308439" cy="4539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" name="Rectangle 1">
            <a:extLst>
              <a:ext uri="{FF2B5EF4-FFF2-40B4-BE49-F238E27FC236}">
                <a16:creationId xmlns:a16="http://schemas.microsoft.com/office/drawing/2014/main" id="{6186077E-C373-42D5-B34E-554FABAE6D15}"/>
              </a:ext>
            </a:extLst>
          </p:cNvPr>
          <p:cNvSpPr/>
          <p:nvPr/>
        </p:nvSpPr>
        <p:spPr>
          <a:xfrm>
            <a:off x="11180036" y="917647"/>
            <a:ext cx="574014" cy="21037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900" b="0" i="0" u="none" strike="noStrike" kern="1200" cap="none" spc="0" normalizeH="0" baseline="0" noProof="0" dirty="0">
                <a:ln>
                  <a:noFill/>
                </a:ln>
                <a:solidFill>
                  <a:srgbClr val="75829A"/>
                </a:solidFill>
                <a:effectLst/>
                <a:uLnTx/>
                <a:uFillTx/>
                <a:latin typeface="Open Sans Extrabold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  <a:endParaRPr kumimoji="0" lang="de-DE" sz="900" b="0" i="0" u="none" strike="noStrike" kern="1200" cap="none" spc="0" normalizeH="0" baseline="0" noProof="0" dirty="0">
              <a:ln>
                <a:noFill/>
              </a:ln>
              <a:solidFill>
                <a:srgbClr val="75829A"/>
              </a:solidFill>
              <a:effectLst/>
              <a:uLnTx/>
              <a:uFillTx/>
              <a:latin typeface="Open Sans Extrabold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05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4719369"/>
              </p:ext>
            </p:extLst>
          </p:nvPr>
        </p:nvGraphicFramePr>
        <p:xfrm>
          <a:off x="2868194" y="1117953"/>
          <a:ext cx="8562057" cy="5290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1987806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6292194">
                  <a:extLst>
                    <a:ext uri="{9D8B030D-6E8A-4147-A177-3AD203B41FA5}">
                      <a16:colId xmlns:a16="http://schemas.microsoft.com/office/drawing/2014/main" val="3418007403"/>
                    </a:ext>
                  </a:extLst>
                </a:gridCol>
              </a:tblGrid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DOMA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HRT4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KOCKICA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LISTA TOP 15 NAJGLEDANIJIH TELEVIZIJSKIH 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</a:t>
            </a:r>
            <a:r>
              <a:rPr lang="hr-HR" sz="1100" dirty="0">
                <a:solidFill>
                  <a:srgbClr val="5EC0ED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69573342"/>
              </p:ext>
            </p:extLst>
          </p:nvPr>
        </p:nvGraphicFramePr>
        <p:xfrm>
          <a:off x="5552879" y="1117954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2879690"/>
              </p:ext>
            </p:extLst>
          </p:nvPr>
        </p:nvGraphicFramePr>
        <p:xfrm>
          <a:off x="7585273" y="1117950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0350401"/>
              </p:ext>
            </p:extLst>
          </p:nvPr>
        </p:nvGraphicFramePr>
        <p:xfrm>
          <a:off x="9617667" y="1117949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4">
            <a:extLst>
              <a:ext uri="{FF2B5EF4-FFF2-40B4-BE49-F238E27FC236}">
                <a16:creationId xmlns:a16="http://schemas.microsoft.com/office/drawing/2014/main" id="{ADC961B4-B59A-4836-812F-EF8E26AC2889}"/>
              </a:ext>
            </a:extLst>
          </p:cNvPr>
          <p:cNvSpPr/>
          <p:nvPr/>
        </p:nvSpPr>
        <p:spPr>
          <a:xfrm>
            <a:off x="3107748" y="886251"/>
            <a:ext cx="1583732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LIPANJ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1B7353B-9BA3-408D-A9D5-9D970B69D8E8}"/>
              </a:ext>
            </a:extLst>
          </p:cNvPr>
          <p:cNvSpPr/>
          <p:nvPr/>
        </p:nvSpPr>
        <p:spPr>
          <a:xfrm>
            <a:off x="5552879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97D00EDC-9529-40CD-B57A-333BDB211856}"/>
              </a:ext>
            </a:extLst>
          </p:cNvPr>
          <p:cNvSpPr/>
          <p:nvPr/>
        </p:nvSpPr>
        <p:spPr>
          <a:xfrm>
            <a:off x="7585273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9F9B83CD-360B-4E9E-ADBA-8F461E4C5C59}"/>
              </a:ext>
            </a:extLst>
          </p:cNvPr>
          <p:cNvSpPr/>
          <p:nvPr/>
        </p:nvSpPr>
        <p:spPr>
          <a:xfrm>
            <a:off x="9617667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</a:p>
        </p:txBody>
      </p:sp>
    </p:spTree>
    <p:extLst>
      <p:ext uri="{BB962C8B-B14F-4D97-AF65-F5344CB8AC3E}">
        <p14:creationId xmlns:p14="http://schemas.microsoft.com/office/powerpoint/2010/main" val="1242722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9045"/>
              </p:ext>
            </p:extLst>
          </p:nvPr>
        </p:nvGraphicFramePr>
        <p:xfrm>
          <a:off x="2868194" y="1117953"/>
          <a:ext cx="8562057" cy="53109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2094102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6185898">
                  <a:extLst>
                    <a:ext uri="{9D8B030D-6E8A-4147-A177-3AD203B41FA5}">
                      <a16:colId xmlns:a16="http://schemas.microsoft.com/office/drawing/2014/main" val="3418007403"/>
                    </a:ext>
                  </a:extLst>
                </a:gridCol>
              </a:tblGrid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 JR (HR)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PICKBOX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MOVIES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 WILD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LIFE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HBO 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HISTORY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DOX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TELEVIZIJSKIH 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</a:t>
            </a:r>
            <a:r>
              <a:rPr lang="hr-HR" sz="1100" dirty="0">
                <a:solidFill>
                  <a:srgbClr val="5EC0ED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r>
              <a:rPr lang="en-US" sz="1100" dirty="0">
                <a:solidFill>
                  <a:srgbClr val="FFFFFF"/>
                </a:solidFill>
              </a:rPr>
              <a:t>.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/>
        </p:nvGraphicFramePr>
        <p:xfrm>
          <a:off x="5552879" y="1117954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/>
        </p:nvGraphicFramePr>
        <p:xfrm>
          <a:off x="7585273" y="1117950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/>
        </p:nvGraphicFramePr>
        <p:xfrm>
          <a:off x="9617667" y="1117949"/>
          <a:ext cx="1944000" cy="5290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Rectangle 14">
            <a:extLst>
              <a:ext uri="{FF2B5EF4-FFF2-40B4-BE49-F238E27FC236}">
                <a16:creationId xmlns:a16="http://schemas.microsoft.com/office/drawing/2014/main" id="{ADC961B4-B59A-4836-812F-EF8E26AC2889}"/>
              </a:ext>
            </a:extLst>
          </p:cNvPr>
          <p:cNvSpPr/>
          <p:nvPr/>
        </p:nvSpPr>
        <p:spPr>
          <a:xfrm>
            <a:off x="3107748" y="886251"/>
            <a:ext cx="1583732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LIPANJ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1B7353B-9BA3-408D-A9D5-9D970B69D8E8}"/>
              </a:ext>
            </a:extLst>
          </p:cNvPr>
          <p:cNvSpPr/>
          <p:nvPr/>
        </p:nvSpPr>
        <p:spPr>
          <a:xfrm>
            <a:off x="5552879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97D00EDC-9529-40CD-B57A-333BDB211856}"/>
              </a:ext>
            </a:extLst>
          </p:cNvPr>
          <p:cNvSpPr/>
          <p:nvPr/>
        </p:nvSpPr>
        <p:spPr>
          <a:xfrm>
            <a:off x="7585273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9F9B83CD-360B-4E9E-ADBA-8F461E4C5C59}"/>
              </a:ext>
            </a:extLst>
          </p:cNvPr>
          <p:cNvSpPr/>
          <p:nvPr/>
        </p:nvSpPr>
        <p:spPr>
          <a:xfrm>
            <a:off x="9617667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</a:p>
        </p:txBody>
      </p:sp>
      <p:graphicFrame>
        <p:nvGraphicFramePr>
          <p:cNvPr id="7" name="Diagramm 5">
            <a:extLst>
              <a:ext uri="{FF2B5EF4-FFF2-40B4-BE49-F238E27FC236}">
                <a16:creationId xmlns:a16="http://schemas.microsoft.com/office/drawing/2014/main" id="{9CAFB9D1-A4D3-D026-9CF1-97053B2CFA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2796848"/>
              </p:ext>
            </p:extLst>
          </p:nvPr>
        </p:nvGraphicFramePr>
        <p:xfrm>
          <a:off x="5544490" y="1119406"/>
          <a:ext cx="1944000" cy="5288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Diagramm 8">
            <a:extLst>
              <a:ext uri="{FF2B5EF4-FFF2-40B4-BE49-F238E27FC236}">
                <a16:creationId xmlns:a16="http://schemas.microsoft.com/office/drawing/2014/main" id="{EACBFDC3-A332-4D64-8979-CAF4D766A5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3780711"/>
              </p:ext>
            </p:extLst>
          </p:nvPr>
        </p:nvGraphicFramePr>
        <p:xfrm>
          <a:off x="7576884" y="1126035"/>
          <a:ext cx="1944000" cy="5282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Diagramm 11">
            <a:extLst>
              <a:ext uri="{FF2B5EF4-FFF2-40B4-BE49-F238E27FC236}">
                <a16:creationId xmlns:a16="http://schemas.microsoft.com/office/drawing/2014/main" id="{184DDBD7-53B9-2E21-E158-61A040E612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01643309"/>
              </p:ext>
            </p:extLst>
          </p:nvPr>
        </p:nvGraphicFramePr>
        <p:xfrm>
          <a:off x="9609277" y="1126035"/>
          <a:ext cx="2336645" cy="5282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769221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724264"/>
              </p:ext>
            </p:extLst>
          </p:nvPr>
        </p:nvGraphicFramePr>
        <p:xfrm>
          <a:off x="2627652" y="806138"/>
          <a:ext cx="9287210" cy="5592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709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90368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115824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1926700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5039609">
                  <a:extLst>
                    <a:ext uri="{9D8B030D-6E8A-4147-A177-3AD203B41FA5}">
                      <a16:colId xmlns:a16="http://schemas.microsoft.com/office/drawing/2014/main" val="1868117407"/>
                    </a:ext>
                  </a:extLst>
                </a:gridCol>
              </a:tblGrid>
              <a:tr h="3114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20:33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Hrvatska –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(finale)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20:33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Nizozemska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– Hrvatska (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polufinale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20:34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Ita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ja (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polufinale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19:55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Nizozemska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– Hrvatska (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emisija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8655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19:56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Hrvatska –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emisija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20:52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Prvaka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Man. City – Inter (finale)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00:17 Večernje vijesti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8217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20:00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Španjolska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Ita</a:t>
                      </a:r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ja (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emisija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14:49 Liga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Nacija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Nizozemska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Italija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nl-NL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05.6.2023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22:45 RTL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Direkt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23:10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Provjereno</a:t>
                      </a:r>
                      <a:endParaRPr lang="sv-SE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Dnevnik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Nove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TV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04.6.2023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</a:t>
                      </a:r>
                      <a:r>
                        <a:rPr kumimoji="0" lang="hr-H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13:24 Split: More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</a:t>
                      </a:r>
                      <a:r>
                        <a:rPr kumimoji="0" lang="hr-H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Dnevnik 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92602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20:20 Na granici</a:t>
                      </a:r>
                      <a:endParaRPr lang="sv-SE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5446311"/>
              </p:ext>
            </p:extLst>
          </p:nvPr>
        </p:nvGraphicFramePr>
        <p:xfrm>
          <a:off x="6887474" y="806137"/>
          <a:ext cx="1911086" cy="5575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sadržaj.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0476760"/>
              </p:ext>
            </p:extLst>
          </p:nvPr>
        </p:nvGraphicFramePr>
        <p:xfrm>
          <a:off x="8472916" y="806137"/>
          <a:ext cx="1685491" cy="5575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0511524"/>
              </p:ext>
            </p:extLst>
          </p:nvPr>
        </p:nvGraphicFramePr>
        <p:xfrm>
          <a:off x="10158407" y="806136"/>
          <a:ext cx="1685491" cy="5575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ctangle 14">
            <a:extLst>
              <a:ext uri="{FF2B5EF4-FFF2-40B4-BE49-F238E27FC236}">
                <a16:creationId xmlns:a16="http://schemas.microsoft.com/office/drawing/2014/main" id="{24936684-17F7-4C62-80D8-0A88E9D7E7DA}"/>
              </a:ext>
            </a:extLst>
          </p:cNvPr>
          <p:cNvSpPr/>
          <p:nvPr/>
        </p:nvSpPr>
        <p:spPr>
          <a:xfrm>
            <a:off x="688747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D9A87FB-1AD6-476C-8D67-7FED47BA9E62}"/>
              </a:ext>
            </a:extLst>
          </p:cNvPr>
          <p:cNvSpPr/>
          <p:nvPr/>
        </p:nvSpPr>
        <p:spPr>
          <a:xfrm>
            <a:off x="8464039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C8A7D-3955-495D-92F7-585800716475}"/>
              </a:ext>
            </a:extLst>
          </p:cNvPr>
          <p:cNvSpPr/>
          <p:nvPr/>
        </p:nvSpPr>
        <p:spPr>
          <a:xfrm>
            <a:off x="10158407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904421AD-8B5D-4D9F-B057-84ABB1548B71}"/>
              </a:ext>
            </a:extLst>
          </p:cNvPr>
          <p:cNvSpPr/>
          <p:nvPr/>
        </p:nvSpPr>
        <p:spPr>
          <a:xfrm>
            <a:off x="305172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C8FFAE03-7BE3-4D9E-AEE3-113D2750FA5D}"/>
              </a:ext>
            </a:extLst>
          </p:cNvPr>
          <p:cNvSpPr/>
          <p:nvPr/>
        </p:nvSpPr>
        <p:spPr>
          <a:xfrm>
            <a:off x="4197860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82A3847-38B9-4890-A70A-FF408520DA12}"/>
              </a:ext>
            </a:extLst>
          </p:cNvPr>
          <p:cNvSpPr/>
          <p:nvPr/>
        </p:nvSpPr>
        <p:spPr>
          <a:xfrm>
            <a:off x="551199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</p:spTree>
    <p:extLst>
      <p:ext uri="{BB962C8B-B14F-4D97-AF65-F5344CB8AC3E}">
        <p14:creationId xmlns:p14="http://schemas.microsoft.com/office/powerpoint/2010/main" val="3828325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777026"/>
              </p:ext>
            </p:extLst>
          </p:nvPr>
        </p:nvGraphicFramePr>
        <p:xfrm>
          <a:off x="2619026" y="793734"/>
          <a:ext cx="9287210" cy="56083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709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90368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115824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1921975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5044334">
                  <a:extLst>
                    <a:ext uri="{9D8B030D-6E8A-4147-A177-3AD203B41FA5}">
                      <a16:colId xmlns:a16="http://schemas.microsoft.com/office/drawing/2014/main" val="1868117407"/>
                    </a:ext>
                  </a:extLst>
                </a:gridCol>
              </a:tblGrid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01.6.2023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00:00 </a:t>
                      </a:r>
                      <a:r>
                        <a:rPr lang="it-IT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Nogomet</a:t>
                      </a:r>
                      <a:r>
                        <a:rPr lang="it-IT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Coppa Italia: Playoff – Finale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6118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07.6.2023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Konferencijska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- Finale: Fiorentina - West Ham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07.6.2023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23:00 Studio -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Konferencijska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liga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03.6.2023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Ledeni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ubojica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Povratak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81072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22:20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Velika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bijela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psina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12:40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Thundermani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20:00 John Wick 3: Parabellum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76751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21:05 Navy CIS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17:05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Kuća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obitelji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Glasnić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DIVA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23:00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Prilika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za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ljubav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GEOGR. WILD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15:30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Prirodna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blaga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13:10 Henry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Opasan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Europa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iz</a:t>
                      </a:r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zraka</a:t>
                      </a:r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6996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20:00 John Wick 2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87036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20.6.2023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Tyler Perry's Young Dylan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CIJELOM DANU: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sadržaj.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4365811"/>
              </p:ext>
            </p:extLst>
          </p:nvPr>
        </p:nvGraphicFramePr>
        <p:xfrm>
          <a:off x="6887474" y="780259"/>
          <a:ext cx="1870446" cy="5634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7229186"/>
              </p:ext>
            </p:extLst>
          </p:nvPr>
        </p:nvGraphicFramePr>
        <p:xfrm>
          <a:off x="8472916" y="780259"/>
          <a:ext cx="1685491" cy="5634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71591261"/>
              </p:ext>
            </p:extLst>
          </p:nvPr>
        </p:nvGraphicFramePr>
        <p:xfrm>
          <a:off x="10158407" y="780259"/>
          <a:ext cx="1685491" cy="5634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ctangle 14">
            <a:extLst>
              <a:ext uri="{FF2B5EF4-FFF2-40B4-BE49-F238E27FC236}">
                <a16:creationId xmlns:a16="http://schemas.microsoft.com/office/drawing/2014/main" id="{24936684-17F7-4C62-80D8-0A88E9D7E7DA}"/>
              </a:ext>
            </a:extLst>
          </p:cNvPr>
          <p:cNvSpPr/>
          <p:nvPr/>
        </p:nvSpPr>
        <p:spPr>
          <a:xfrm>
            <a:off x="688747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D9A87FB-1AD6-476C-8D67-7FED47BA9E62}"/>
              </a:ext>
            </a:extLst>
          </p:cNvPr>
          <p:cNvSpPr/>
          <p:nvPr/>
        </p:nvSpPr>
        <p:spPr>
          <a:xfrm>
            <a:off x="8464039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C8A7D-3955-495D-92F7-585800716475}"/>
              </a:ext>
            </a:extLst>
          </p:cNvPr>
          <p:cNvSpPr/>
          <p:nvPr/>
        </p:nvSpPr>
        <p:spPr>
          <a:xfrm>
            <a:off x="10158407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904421AD-8B5D-4D9F-B057-84ABB1548B71}"/>
              </a:ext>
            </a:extLst>
          </p:cNvPr>
          <p:cNvSpPr/>
          <p:nvPr/>
        </p:nvSpPr>
        <p:spPr>
          <a:xfrm>
            <a:off x="305172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C8FFAE03-7BE3-4D9E-AEE3-113D2750FA5D}"/>
              </a:ext>
            </a:extLst>
          </p:cNvPr>
          <p:cNvSpPr/>
          <p:nvPr/>
        </p:nvSpPr>
        <p:spPr>
          <a:xfrm>
            <a:off x="4197860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82A3847-38B9-4890-A70A-FF408520DA12}"/>
              </a:ext>
            </a:extLst>
          </p:cNvPr>
          <p:cNvSpPr/>
          <p:nvPr/>
        </p:nvSpPr>
        <p:spPr>
          <a:xfrm>
            <a:off x="551199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</p:spTree>
    <p:extLst>
      <p:ext uri="{BB962C8B-B14F-4D97-AF65-F5344CB8AC3E}">
        <p14:creationId xmlns:p14="http://schemas.microsoft.com/office/powerpoint/2010/main" val="187800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436929"/>
              </p:ext>
            </p:extLst>
          </p:nvPr>
        </p:nvGraphicFramePr>
        <p:xfrm>
          <a:off x="2851416" y="1117953"/>
          <a:ext cx="8562057" cy="5290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280000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</a:tblGrid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DOMA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KOCKICA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MOVIES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2686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 JR (HR)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TELEVIZIJSKIH 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U PERIODU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19-23H</a:t>
            </a:r>
            <a:r>
              <a:rPr lang="hr-HR" sz="1100" dirty="0">
                <a:solidFill>
                  <a:srgbClr val="5EC0ED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2748204"/>
              </p:ext>
            </p:extLst>
          </p:nvPr>
        </p:nvGraphicFramePr>
        <p:xfrm>
          <a:off x="7568495" y="1117946"/>
          <a:ext cx="1944000" cy="529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7274993"/>
              </p:ext>
            </p:extLst>
          </p:nvPr>
        </p:nvGraphicFramePr>
        <p:xfrm>
          <a:off x="9600889" y="1117945"/>
          <a:ext cx="1944000" cy="529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Rectangle 14">
            <a:extLst>
              <a:ext uri="{FF2B5EF4-FFF2-40B4-BE49-F238E27FC236}">
                <a16:creationId xmlns:a16="http://schemas.microsoft.com/office/drawing/2014/main" id="{ADC961B4-B59A-4836-812F-EF8E26AC2889}"/>
              </a:ext>
            </a:extLst>
          </p:cNvPr>
          <p:cNvSpPr/>
          <p:nvPr/>
        </p:nvSpPr>
        <p:spPr>
          <a:xfrm>
            <a:off x="3107748" y="886251"/>
            <a:ext cx="1583732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LIPANJ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91B7353B-9BA3-408D-A9D5-9D970B69D8E8}"/>
              </a:ext>
            </a:extLst>
          </p:cNvPr>
          <p:cNvSpPr/>
          <p:nvPr/>
        </p:nvSpPr>
        <p:spPr>
          <a:xfrm>
            <a:off x="5552879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9" name="Rectangle 14">
            <a:extLst>
              <a:ext uri="{FF2B5EF4-FFF2-40B4-BE49-F238E27FC236}">
                <a16:creationId xmlns:a16="http://schemas.microsoft.com/office/drawing/2014/main" id="{97D00EDC-9529-40CD-B57A-333BDB211856}"/>
              </a:ext>
            </a:extLst>
          </p:cNvPr>
          <p:cNvSpPr/>
          <p:nvPr/>
        </p:nvSpPr>
        <p:spPr>
          <a:xfrm>
            <a:off x="7585273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9F9B83CD-360B-4E9E-ADBA-8F461E4C5C59}"/>
              </a:ext>
            </a:extLst>
          </p:cNvPr>
          <p:cNvSpPr/>
          <p:nvPr/>
        </p:nvSpPr>
        <p:spPr>
          <a:xfrm>
            <a:off x="9617667" y="886251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</a:p>
        </p:txBody>
      </p:sp>
      <p:graphicFrame>
        <p:nvGraphicFramePr>
          <p:cNvPr id="4" name="Diagramm 5">
            <a:extLst>
              <a:ext uri="{FF2B5EF4-FFF2-40B4-BE49-F238E27FC236}">
                <a16:creationId xmlns:a16="http://schemas.microsoft.com/office/drawing/2014/main" id="{B7CB1606-850C-8204-34E0-01348370B6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2444785"/>
              </p:ext>
            </p:extLst>
          </p:nvPr>
        </p:nvGraphicFramePr>
        <p:xfrm>
          <a:off x="5552879" y="1117950"/>
          <a:ext cx="1944000" cy="5290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64823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354179"/>
              </p:ext>
            </p:extLst>
          </p:nvPr>
        </p:nvGraphicFramePr>
        <p:xfrm>
          <a:off x="2851416" y="1114890"/>
          <a:ext cx="8562057" cy="5279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2057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280000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</a:tblGrid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MOVIES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 JR (HR)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PICKBOX TV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PREMIERE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en-US" sz="900" b="0" i="0" u="none" strike="noStrike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PREMIERE 2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LIFE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DIVA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5195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457200" lvl="1" algn="l" defTabSz="914400" rtl="0" eaLnBrk="1" fontAlgn="b" latinLnBrk="0" hangingPunct="1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BBC FIRST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LISTA TOP 15 </a:t>
            </a: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NAJGLEDANIJIH TELEVIZIJSKIH 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KANALA 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U </a:t>
            </a: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PERIODU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19-23H</a:t>
            </a: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r>
              <a:rPr lang="en-US" sz="1100" dirty="0">
                <a:solidFill>
                  <a:srgbClr val="FFFFFF"/>
                </a:solidFill>
              </a:rPr>
              <a:t>.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1484048"/>
              </p:ext>
            </p:extLst>
          </p:nvPr>
        </p:nvGraphicFramePr>
        <p:xfrm>
          <a:off x="5536101" y="1112008"/>
          <a:ext cx="1944000" cy="527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258556"/>
              </p:ext>
            </p:extLst>
          </p:nvPr>
        </p:nvGraphicFramePr>
        <p:xfrm>
          <a:off x="7568495" y="1114890"/>
          <a:ext cx="1944000" cy="5281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275732"/>
              </p:ext>
            </p:extLst>
          </p:nvPr>
        </p:nvGraphicFramePr>
        <p:xfrm>
          <a:off x="9600889" y="1112008"/>
          <a:ext cx="1944000" cy="527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3" name="Rectangle 14">
            <a:extLst>
              <a:ext uri="{FF2B5EF4-FFF2-40B4-BE49-F238E27FC236}">
                <a16:creationId xmlns:a16="http://schemas.microsoft.com/office/drawing/2014/main" id="{A33F9945-5401-451A-8279-56C9261A85D5}"/>
              </a:ext>
            </a:extLst>
          </p:cNvPr>
          <p:cNvSpPr/>
          <p:nvPr/>
        </p:nvSpPr>
        <p:spPr>
          <a:xfrm>
            <a:off x="5536101" y="87219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(R)SHARE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E3A0728E-4D9A-468D-8867-1ACD748C4B75}"/>
              </a:ext>
            </a:extLst>
          </p:cNvPr>
          <p:cNvSpPr/>
          <p:nvPr/>
        </p:nvSpPr>
        <p:spPr>
          <a:xfrm>
            <a:off x="7587413" y="87219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AMR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F18D2B-8E66-4096-8FD4-52096F8B0DF1}"/>
              </a:ext>
            </a:extLst>
          </p:cNvPr>
          <p:cNvSpPr/>
          <p:nvPr/>
        </p:nvSpPr>
        <p:spPr>
          <a:xfrm>
            <a:off x="9600889" y="872195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hr-HR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COVERAGE</a:t>
            </a:r>
            <a:endParaRPr lang="de-DE" sz="900" dirty="0">
              <a:solidFill>
                <a:schemeClr val="accent3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0F99F297-BDA2-43C9-9B22-D6A587715DE1}"/>
              </a:ext>
            </a:extLst>
          </p:cNvPr>
          <p:cNvSpPr/>
          <p:nvPr/>
        </p:nvSpPr>
        <p:spPr>
          <a:xfrm>
            <a:off x="3109888" y="891989"/>
            <a:ext cx="1569665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LIPANJ</a:t>
            </a:r>
            <a:r>
              <a:rPr lang="hr-HR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2023.</a:t>
            </a:r>
            <a:endParaRPr lang="de-DE" sz="900" dirty="0">
              <a:solidFill>
                <a:srgbClr val="75829A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379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14084"/>
              </p:ext>
            </p:extLst>
          </p:nvPr>
        </p:nvGraphicFramePr>
        <p:xfrm>
          <a:off x="2556688" y="802679"/>
          <a:ext cx="9287210" cy="5630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709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90368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019241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2018558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5044334">
                  <a:extLst>
                    <a:ext uri="{9D8B030D-6E8A-4147-A177-3AD203B41FA5}">
                      <a16:colId xmlns:a16="http://schemas.microsoft.com/office/drawing/2014/main" val="1868117407"/>
                    </a:ext>
                  </a:extLst>
                </a:gridCol>
              </a:tblGrid>
              <a:tr h="356958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22:37 Liga Nacija: Hrvatska - Španjolska (finale)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7676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22:42 Liga Nacija: Nizozemska - Hrvatska (polufinale)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7676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21:45 Liga Nacija: Španjolska - Italija (polufinale)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14.6.2023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19:55 Liga Nacija: Nizozemska - Hrvatska (emisija)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9138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19:56 Liga Nacija: Hrvatska - Španjolska (emisija)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656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22:01 Liga prvaka: Man City - Inter - finale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22:43 Liga Nacija: Španjolska - Italija (emisija)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41754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22:45 RTL Direkt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68442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18.6.2023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Dnevnik Nove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8733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HRT1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Dnevnik 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20:20 Na granici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21:27 Stanje nacije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7676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20:15 Večera za 5 na selu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70957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RTL TELEVIZIJA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21:24 Superpar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97510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29.6.2023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NOVA TV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20:20 Zlatni kavez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19-23:</a:t>
            </a: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SVI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zemaljski 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sadržaj.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FA4AA757-2245-4D7E-9967-CB23D8865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5104304"/>
              </p:ext>
            </p:extLst>
          </p:nvPr>
        </p:nvGraphicFramePr>
        <p:xfrm>
          <a:off x="6887474" y="800316"/>
          <a:ext cx="1685491" cy="5589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m 8">
            <a:extLst>
              <a:ext uri="{FF2B5EF4-FFF2-40B4-BE49-F238E27FC236}">
                <a16:creationId xmlns:a16="http://schemas.microsoft.com/office/drawing/2014/main" id="{3781C6FF-03C0-4664-8D70-76A31B0B28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5189510"/>
              </p:ext>
            </p:extLst>
          </p:nvPr>
        </p:nvGraphicFramePr>
        <p:xfrm>
          <a:off x="8472916" y="793101"/>
          <a:ext cx="1685491" cy="5597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Diagramm 11">
            <a:extLst>
              <a:ext uri="{FF2B5EF4-FFF2-40B4-BE49-F238E27FC236}">
                <a16:creationId xmlns:a16="http://schemas.microsoft.com/office/drawing/2014/main" id="{F85A016E-91E4-4FA9-AC6E-4FF7382064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0661202"/>
              </p:ext>
            </p:extLst>
          </p:nvPr>
        </p:nvGraphicFramePr>
        <p:xfrm>
          <a:off x="10158407" y="800317"/>
          <a:ext cx="1685491" cy="5589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" name="Rectangle 14">
            <a:extLst>
              <a:ext uri="{FF2B5EF4-FFF2-40B4-BE49-F238E27FC236}">
                <a16:creationId xmlns:a16="http://schemas.microsoft.com/office/drawing/2014/main" id="{24936684-17F7-4C62-80D8-0A88E9D7E7DA}"/>
              </a:ext>
            </a:extLst>
          </p:cNvPr>
          <p:cNvSpPr/>
          <p:nvPr/>
        </p:nvSpPr>
        <p:spPr>
          <a:xfrm>
            <a:off x="688747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D9A87FB-1AD6-476C-8D67-7FED47BA9E62}"/>
              </a:ext>
            </a:extLst>
          </p:cNvPr>
          <p:cNvSpPr/>
          <p:nvPr/>
        </p:nvSpPr>
        <p:spPr>
          <a:xfrm>
            <a:off x="8464039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C8A7D-3955-495D-92F7-585800716475}"/>
              </a:ext>
            </a:extLst>
          </p:cNvPr>
          <p:cNvSpPr/>
          <p:nvPr/>
        </p:nvSpPr>
        <p:spPr>
          <a:xfrm>
            <a:off x="10158407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904421AD-8B5D-4D9F-B057-84ABB1548B71}"/>
              </a:ext>
            </a:extLst>
          </p:cNvPr>
          <p:cNvSpPr/>
          <p:nvPr/>
        </p:nvSpPr>
        <p:spPr>
          <a:xfrm>
            <a:off x="305172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C8FFAE03-7BE3-4D9E-AEE3-113D2750FA5D}"/>
              </a:ext>
            </a:extLst>
          </p:cNvPr>
          <p:cNvSpPr/>
          <p:nvPr/>
        </p:nvSpPr>
        <p:spPr>
          <a:xfrm>
            <a:off x="4072354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82A3847-38B9-4890-A70A-FF408520DA12}"/>
              </a:ext>
            </a:extLst>
          </p:cNvPr>
          <p:cNvSpPr/>
          <p:nvPr/>
        </p:nvSpPr>
        <p:spPr>
          <a:xfrm>
            <a:off x="551199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</p:spTree>
    <p:extLst>
      <p:ext uri="{BB962C8B-B14F-4D97-AF65-F5344CB8AC3E}">
        <p14:creationId xmlns:p14="http://schemas.microsoft.com/office/powerpoint/2010/main" val="2220406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975761D5-DFA6-4DCC-966B-BD7E3A573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346872"/>
              </p:ext>
            </p:extLst>
          </p:nvPr>
        </p:nvGraphicFramePr>
        <p:xfrm>
          <a:off x="2627652" y="806138"/>
          <a:ext cx="9287210" cy="56611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709">
                  <a:extLst>
                    <a:ext uri="{9D8B030D-6E8A-4147-A177-3AD203B41FA5}">
                      <a16:colId xmlns:a16="http://schemas.microsoft.com/office/drawing/2014/main" val="834878363"/>
                    </a:ext>
                  </a:extLst>
                </a:gridCol>
                <a:gridCol w="845868">
                  <a:extLst>
                    <a:ext uri="{9D8B030D-6E8A-4147-A177-3AD203B41FA5}">
                      <a16:colId xmlns:a16="http://schemas.microsoft.com/office/drawing/2014/main" val="3315234576"/>
                    </a:ext>
                  </a:extLst>
                </a:gridCol>
                <a:gridCol w="1163333">
                  <a:extLst>
                    <a:ext uri="{9D8B030D-6E8A-4147-A177-3AD203B41FA5}">
                      <a16:colId xmlns:a16="http://schemas.microsoft.com/office/drawing/2014/main" val="1066211400"/>
                    </a:ext>
                  </a:extLst>
                </a:gridCol>
                <a:gridCol w="1918966">
                  <a:extLst>
                    <a:ext uri="{9D8B030D-6E8A-4147-A177-3AD203B41FA5}">
                      <a16:colId xmlns:a16="http://schemas.microsoft.com/office/drawing/2014/main" val="2266377699"/>
                    </a:ext>
                  </a:extLst>
                </a:gridCol>
                <a:gridCol w="5044334">
                  <a:extLst>
                    <a:ext uri="{9D8B030D-6E8A-4147-A177-3AD203B41FA5}">
                      <a16:colId xmlns:a16="http://schemas.microsoft.com/office/drawing/2014/main" val="1868117407"/>
                    </a:ext>
                  </a:extLst>
                </a:gridCol>
              </a:tblGrid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Konferencijska liga: Fiorentina - West Ham (finale)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871224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22:00 Ledeni ubojica: Povratak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6685366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22:20 Velika bijela psina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64802509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4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20:00 John Wick 3: Parabellum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25486137"/>
                  </a:ext>
                </a:extLst>
              </a:tr>
              <a:tr h="38755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5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21:05 Navy CIS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06208142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6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Europa iz zraka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7617159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7</a:t>
                      </a:r>
                      <a:endParaRPr lang="hr-HR" sz="900" b="0" i="0" u="none" strike="noStrike" noProof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27.6.2023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20:00 John Wick 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73427743"/>
                  </a:ext>
                </a:extLst>
              </a:tr>
              <a:tr h="383159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8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19:00 Tyler Perry's Young Dylan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6765869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22:10 Anna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6342283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10</a:t>
                      </a:r>
                      <a:endParaRPr lang="hr-HR" sz="900" b="0" i="0" u="none" strike="noStrike" noProof="0" dirty="0">
                        <a:solidFill>
                          <a:srgbClr val="75829A"/>
                        </a:solidFill>
                        <a:effectLst/>
                        <a:latin typeface="+mj-lt"/>
                      </a:endParaRP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ARENA SPORT 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21:00 Liga prvaka: Man City – Inter (finale)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380775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11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NATIONAL GEOGRAPHIC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19:55 Automobili iz snova - Unutar tvornice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6093980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12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NICKELODEON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19:20 Henry Opasan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884498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22:30 Parker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52615"/>
                  </a:ext>
                </a:extLst>
              </a:tr>
              <a:tr h="373073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14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FOX CRIME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20:05 Djevojke na zadatku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33860801"/>
                  </a:ext>
                </a:extLst>
              </a:tr>
              <a:tr h="393618">
                <a:tc>
                  <a:txBody>
                    <a:bodyPr/>
                    <a:lstStyle/>
                    <a:p>
                      <a:pPr algn="r" fontAlgn="b"/>
                      <a:r>
                        <a:rPr lang="hr-HR" sz="900" b="0" i="0" u="none" strike="noStrike" noProof="0" dirty="0">
                          <a:solidFill>
                            <a:srgbClr val="75829A"/>
                          </a:solidFill>
                          <a:effectLst/>
                          <a:latin typeface="+mj-lt"/>
                        </a:rPr>
                        <a:t>15</a:t>
                      </a:r>
                    </a:p>
                  </a:txBody>
                  <a:tcPr marL="72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2.6.2023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CINESTAR TV1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2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22:15 Bratstvo lopova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>
                          <a:alpha val="14902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64736"/>
                  </a:ext>
                </a:extLst>
              </a:tr>
            </a:tbl>
          </a:graphicData>
        </a:graphic>
      </p:graphicFrame>
      <p:sp>
        <p:nvSpPr>
          <p:cNvPr id="2" name="Rechteck 1">
            <a:extLst>
              <a:ext uri="{FF2B5EF4-FFF2-40B4-BE49-F238E27FC236}">
                <a16:creationId xmlns:a16="http://schemas.microsoft.com/office/drawing/2014/main" id="{690F0BC9-FFC5-4432-870F-DB42D0546F33}"/>
              </a:ext>
            </a:extLst>
          </p:cNvPr>
          <p:cNvSpPr/>
          <p:nvPr/>
        </p:nvSpPr>
        <p:spPr>
          <a:xfrm>
            <a:off x="0" y="0"/>
            <a:ext cx="2138576" cy="6858000"/>
          </a:xfrm>
          <a:prstGeom prst="rect">
            <a:avLst/>
          </a:prstGeom>
          <a:solidFill>
            <a:srgbClr val="1E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rtlCol="0" anchor="t"/>
          <a:lstStyle/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  <a:latin typeface="Open Sans Extrabold"/>
              </a:rPr>
              <a:t>LISTA TOP 15 NAJGLEDANIJIH </a:t>
            </a:r>
            <a:r>
              <a:rPr lang="en-US" sz="1100" dirty="0">
                <a:solidFill>
                  <a:schemeClr val="accent4"/>
                </a:solidFill>
                <a:latin typeface="Open Sans Extrabold"/>
              </a:rPr>
              <a:t>EMISIJA</a:t>
            </a:r>
            <a:endParaRPr lang="hr-HR" sz="1100" dirty="0">
              <a:solidFill>
                <a:schemeClr val="accent4"/>
              </a:solidFill>
              <a:latin typeface="Open Sans Extrabold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  <a:latin typeface="Open Sans Extrabold"/>
              </a:rPr>
              <a:t>NA 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19-23:</a:t>
            </a:r>
          </a:p>
          <a:p>
            <a:pPr lvl="0">
              <a:lnSpc>
                <a:spcPct val="90000"/>
              </a:lnSpc>
              <a:defRPr/>
            </a:pPr>
            <a:r>
              <a:rPr lang="en-US" sz="1100" dirty="0">
                <a:solidFill>
                  <a:schemeClr val="accent2"/>
                </a:solidFill>
                <a:latin typeface="Open Sans Extrabold"/>
              </a:rPr>
              <a:t>NEZEMALJSKI</a:t>
            </a:r>
            <a:r>
              <a:rPr lang="hr-HR" sz="1100" dirty="0">
                <a:solidFill>
                  <a:schemeClr val="accent2"/>
                </a:solidFill>
                <a:latin typeface="Open Sans Extrabold"/>
              </a:rPr>
              <a:t> TELEVIZIJSKI KANALI</a:t>
            </a:r>
          </a:p>
          <a:p>
            <a:pPr lvl="0">
              <a:lnSpc>
                <a:spcPct val="90000"/>
              </a:lnSpc>
              <a:defRPr/>
            </a:pPr>
            <a:endParaRPr lang="hr-HR" sz="1100" dirty="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rgbClr val="FFFFFF"/>
                </a:solidFill>
              </a:rPr>
              <a:t>U analizu su uključeni svi nezemaljski kanali</a:t>
            </a:r>
            <a:endParaRPr lang="hr-HR" sz="1100" dirty="0">
              <a:solidFill>
                <a:schemeClr val="accent2"/>
              </a:solidFill>
            </a:endParaRPr>
          </a:p>
          <a:p>
            <a:pPr lvl="0">
              <a:lnSpc>
                <a:spcPct val="90000"/>
              </a:lnSpc>
              <a:defRPr/>
            </a:pPr>
            <a:endParaRPr kumimoji="0" lang="en-US" sz="1100" b="0" i="0" u="none" strike="noStrike" kern="1200" cap="none" spc="0" normalizeH="0" baseline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Open Sans Light"/>
            </a:endParaRPr>
          </a:p>
          <a:p>
            <a:pPr lvl="0">
              <a:lnSpc>
                <a:spcPct val="90000"/>
              </a:lnSpc>
              <a:defRPr/>
            </a:pPr>
            <a:r>
              <a:rPr lang="hr-HR" sz="1100" dirty="0">
                <a:solidFill>
                  <a:schemeClr val="bg1"/>
                </a:solidFill>
              </a:rPr>
              <a:t>U listu najgledanijih emisija ne ulaze duplicirani programi i programi kraći od 15 min. Ako program ima više od jednog emitiranja</a:t>
            </a:r>
            <a:r>
              <a:rPr lang="en-US" sz="1100" dirty="0">
                <a:solidFill>
                  <a:schemeClr val="bg1"/>
                </a:solidFill>
              </a:rPr>
              <a:t>,</a:t>
            </a:r>
            <a:r>
              <a:rPr lang="hr-HR" sz="1100" dirty="0">
                <a:solidFill>
                  <a:schemeClr val="bg1"/>
                </a:solidFill>
              </a:rPr>
              <a:t> u izvještaju je naveden najgledaniji sadržaj </a:t>
            </a:r>
            <a:endParaRPr kumimoji="0" lang="hr-HR" sz="11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Open Sans Light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35CCB8A-9852-4618-9150-B37FD5519E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12" y="6495781"/>
            <a:ext cx="1035530" cy="182027"/>
          </a:xfrm>
          <a:prstGeom prst="rect">
            <a:avLst/>
          </a:prstGeom>
        </p:spPr>
      </p:pic>
      <p:sp>
        <p:nvSpPr>
          <p:cNvPr id="19" name="Rectangle 14">
            <a:extLst>
              <a:ext uri="{FF2B5EF4-FFF2-40B4-BE49-F238E27FC236}">
                <a16:creationId xmlns:a16="http://schemas.microsoft.com/office/drawing/2014/main" id="{24936684-17F7-4C62-80D8-0A88E9D7E7DA}"/>
              </a:ext>
            </a:extLst>
          </p:cNvPr>
          <p:cNvSpPr/>
          <p:nvPr/>
        </p:nvSpPr>
        <p:spPr>
          <a:xfrm>
            <a:off x="688747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5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(R)AMR</a:t>
            </a: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D9A87FB-1AD6-476C-8D67-7FED47BA9E62}"/>
              </a:ext>
            </a:extLst>
          </p:cNvPr>
          <p:cNvSpPr/>
          <p:nvPr/>
        </p:nvSpPr>
        <p:spPr>
          <a:xfrm>
            <a:off x="8401895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3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REACH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39C8A7D-3955-495D-92F7-585800716475}"/>
              </a:ext>
            </a:extLst>
          </p:cNvPr>
          <p:cNvSpPr/>
          <p:nvPr/>
        </p:nvSpPr>
        <p:spPr>
          <a:xfrm>
            <a:off x="10158407" y="573092"/>
            <a:ext cx="1080000" cy="1656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chemeClr val="accent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SHARE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904421AD-8B5D-4D9F-B057-84ABB1548B71}"/>
              </a:ext>
            </a:extLst>
          </p:cNvPr>
          <p:cNvSpPr/>
          <p:nvPr/>
        </p:nvSpPr>
        <p:spPr>
          <a:xfrm>
            <a:off x="305172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DATUM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C8FFAE03-7BE3-4D9E-AEE3-113D2750FA5D}"/>
              </a:ext>
            </a:extLst>
          </p:cNvPr>
          <p:cNvSpPr/>
          <p:nvPr/>
        </p:nvSpPr>
        <p:spPr>
          <a:xfrm>
            <a:off x="4075934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KANAL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782A3847-38B9-4890-A70A-FF408520DA12}"/>
              </a:ext>
            </a:extLst>
          </p:cNvPr>
          <p:cNvSpPr/>
          <p:nvPr/>
        </p:nvSpPr>
        <p:spPr>
          <a:xfrm>
            <a:off x="5511992" y="592264"/>
            <a:ext cx="468000" cy="14648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900" dirty="0">
                <a:solidFill>
                  <a:srgbClr val="75829A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EMISIJA</a:t>
            </a:r>
          </a:p>
        </p:txBody>
      </p:sp>
      <p:graphicFrame>
        <p:nvGraphicFramePr>
          <p:cNvPr id="5" name="Diagramm 5">
            <a:extLst>
              <a:ext uri="{FF2B5EF4-FFF2-40B4-BE49-F238E27FC236}">
                <a16:creationId xmlns:a16="http://schemas.microsoft.com/office/drawing/2014/main" id="{66AFE09E-77CC-AD9A-5355-59B25F4AC6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2086031"/>
              </p:ext>
            </p:extLst>
          </p:nvPr>
        </p:nvGraphicFramePr>
        <p:xfrm>
          <a:off x="6887475" y="806138"/>
          <a:ext cx="1872000" cy="5624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m 8">
            <a:extLst>
              <a:ext uri="{FF2B5EF4-FFF2-40B4-BE49-F238E27FC236}">
                <a16:creationId xmlns:a16="http://schemas.microsoft.com/office/drawing/2014/main" id="{17DCC2E4-D1B1-0F68-7FA0-D659D79053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56454296"/>
              </p:ext>
            </p:extLst>
          </p:nvPr>
        </p:nvGraphicFramePr>
        <p:xfrm>
          <a:off x="8401895" y="806138"/>
          <a:ext cx="1872000" cy="5624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Diagramm 11">
            <a:extLst>
              <a:ext uri="{FF2B5EF4-FFF2-40B4-BE49-F238E27FC236}">
                <a16:creationId xmlns:a16="http://schemas.microsoft.com/office/drawing/2014/main" id="{D339819E-051C-EDD0-D49E-AA14580B1E3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8089691"/>
              </p:ext>
            </p:extLst>
          </p:nvPr>
        </p:nvGraphicFramePr>
        <p:xfrm>
          <a:off x="10158407" y="806138"/>
          <a:ext cx="1872000" cy="56248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880174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adscanner">
      <a:dk1>
        <a:srgbClr val="2F3540"/>
      </a:dk1>
      <a:lt1>
        <a:srgbClr val="FFFFFF"/>
      </a:lt1>
      <a:dk2>
        <a:srgbClr val="2F3540"/>
      </a:dk2>
      <a:lt2>
        <a:srgbClr val="FFFFFF"/>
      </a:lt2>
      <a:accent1>
        <a:srgbClr val="007787"/>
      </a:accent1>
      <a:accent2>
        <a:srgbClr val="5EC0ED"/>
      </a:accent2>
      <a:accent3>
        <a:srgbClr val="2EC4B6"/>
      </a:accent3>
      <a:accent4>
        <a:srgbClr val="FFC000"/>
      </a:accent4>
      <a:accent5>
        <a:srgbClr val="FF5050"/>
      </a:accent5>
      <a:accent6>
        <a:srgbClr val="D65495"/>
      </a:accent6>
      <a:hlink>
        <a:srgbClr val="2F3540"/>
      </a:hlink>
      <a:folHlink>
        <a:srgbClr val="2F3540"/>
      </a:folHlink>
    </a:clrScheme>
    <a:fontScheme name="Benutzerdefiniert 6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>
            <a:lumMod val="75000"/>
          </a:schemeClr>
        </a:solidFill>
        <a:ln>
          <a:noFill/>
          <a:prstDash val="solid"/>
          <a:headEnd type="none" w="med" len="med"/>
          <a:tailEnd type="triangl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86878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31851</TotalTime>
  <Words>1209</Words>
  <Application>Microsoft Office PowerPoint</Application>
  <PresentationFormat>Widescreen</PresentationFormat>
  <Paragraphs>468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Open Sans Extrabold</vt:lpstr>
      <vt:lpstr>Open Sans Light</vt:lpstr>
      <vt:lpstr>Office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ABenzon</dc:creator>
  <cp:keywords/>
  <dc:description/>
  <cp:lastModifiedBy>Nika Orsanic</cp:lastModifiedBy>
  <cp:revision>1200</cp:revision>
  <cp:lastPrinted>2016-03-30T09:24:25Z</cp:lastPrinted>
  <dcterms:created xsi:type="dcterms:W3CDTF">2015-04-13T19:03:49Z</dcterms:created>
  <dcterms:modified xsi:type="dcterms:W3CDTF">2023-07-07T11:38:15Z</dcterms:modified>
  <cp:category/>
  <cp:contentStatus/>
</cp:coreProperties>
</file>