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notesSlides/notesSlide1.xml" ContentType="application/vnd.openxmlformats-officedocument.presentationml.notesSlide+xml"/>
  <Override PartName="/ppt/charts/chart28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1069" r:id="rId2"/>
    <p:sldId id="1089" r:id="rId3"/>
    <p:sldId id="1110" r:id="rId4"/>
    <p:sldId id="1104" r:id="rId5"/>
    <p:sldId id="1109" r:id="rId6"/>
    <p:sldId id="1084" r:id="rId7"/>
    <p:sldId id="1085" r:id="rId8"/>
    <p:sldId id="1107" r:id="rId9"/>
    <p:sldId id="1108" r:id="rId10"/>
    <p:sldId id="1112" r:id="rId11"/>
  </p:sldIdLst>
  <p:sldSz cx="12192000" cy="6858000"/>
  <p:notesSz cx="6797675" cy="9926638"/>
  <p:custDataLst>
    <p:tags r:id="rId13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4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n Curkovic" initials="MC" lastIdx="2" clrIdx="0">
    <p:extLst>
      <p:ext uri="{19B8F6BF-5375-455C-9EA6-DF929625EA0E}">
        <p15:presenceInfo xmlns:p15="http://schemas.microsoft.com/office/powerpoint/2012/main" userId="b3cc2e52765cba1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C0ED"/>
    <a:srgbClr val="FF7C80"/>
    <a:srgbClr val="75829A"/>
    <a:srgbClr val="0070C0"/>
    <a:srgbClr val="00B0F0"/>
    <a:srgbClr val="FF5050"/>
    <a:srgbClr val="007787"/>
    <a:srgbClr val="2EC4B6"/>
    <a:srgbClr val="C7990B"/>
    <a:srgbClr val="2F35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260" autoAdjust="0"/>
    <p:restoredTop sz="97579" autoAdjust="0"/>
  </p:normalViewPr>
  <p:slideViewPr>
    <p:cSldViewPr snapToGrid="0">
      <p:cViewPr>
        <p:scale>
          <a:sx n="100" d="100"/>
          <a:sy n="100" d="100"/>
        </p:scale>
        <p:origin x="1494" y="318"/>
      </p:cViewPr>
      <p:guideLst>
        <p:guide orient="horz" pos="404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1973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7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Tabelle1!$A$1:$B$1</c:f>
              <c:strCache>
                <c:ptCount val="1"/>
                <c:pt idx="0">
                  <c:v>  Spalte1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842-4835-918D-7D6E82709EE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842-4835-918D-7D6E82709EE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842-4835-918D-7D6E82709EEF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842-4835-918D-7D6E82709EE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842-4835-918D-7D6E82709EEF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842-4835-918D-7D6E82709EEF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842-4835-918D-7D6E82709EEF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0842-4835-918D-7D6E82709EEF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0842-4835-918D-7D6E82709EEF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0842-4835-918D-7D6E82709EE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HRT1</c:v>
                </c:pt>
                <c:pt idx="1">
                  <c:v>Nova TV</c:v>
                </c:pt>
                <c:pt idx="2">
                  <c:v>RTL Televizija</c:v>
                </c:pt>
                <c:pt idx="3">
                  <c:v>HRT2</c:v>
                </c:pt>
                <c:pt idx="4">
                  <c:v>Doma TV</c:v>
                </c:pt>
                <c:pt idx="5">
                  <c:v>RTL2</c:v>
                </c:pt>
                <c:pt idx="6">
                  <c:v>HRT4</c:v>
                </c:pt>
                <c:pt idx="7">
                  <c:v>Nickelodeon</c:v>
                </c:pt>
                <c:pt idx="8">
                  <c:v>RTL Kockica</c:v>
                </c:pt>
                <c:pt idx="9">
                  <c:v>Arena Sport 3</c:v>
                </c:pt>
                <c:pt idx="10">
                  <c:v>HRT3</c:v>
                </c:pt>
                <c:pt idx="11">
                  <c:v>National Geographic</c:v>
                </c:pt>
                <c:pt idx="12">
                  <c:v>CineStar TV1</c:v>
                </c:pt>
                <c:pt idx="13">
                  <c:v>Pickbox TV</c:v>
                </c:pt>
                <c:pt idx="14">
                  <c:v>Nick Jr (HR)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0.18991</c:v>
                </c:pt>
                <c:pt idx="1">
                  <c:v>0.15659800000000001</c:v>
                </c:pt>
                <c:pt idx="2">
                  <c:v>0.13180800000000001</c:v>
                </c:pt>
                <c:pt idx="3">
                  <c:v>6.8489999999999995E-2</c:v>
                </c:pt>
                <c:pt idx="4">
                  <c:v>5.8760000000000007E-2</c:v>
                </c:pt>
                <c:pt idx="5">
                  <c:v>3.5476000000000001E-2</c:v>
                </c:pt>
                <c:pt idx="6">
                  <c:v>2.1004000000000002E-2</c:v>
                </c:pt>
                <c:pt idx="7">
                  <c:v>1.8162000000000001E-2</c:v>
                </c:pt>
                <c:pt idx="8">
                  <c:v>1.5601E-2</c:v>
                </c:pt>
                <c:pt idx="9">
                  <c:v>1.5295000000000001E-2</c:v>
                </c:pt>
                <c:pt idx="10">
                  <c:v>1.4197E-2</c:v>
                </c:pt>
                <c:pt idx="11">
                  <c:v>1.2297000000000001E-2</c:v>
                </c:pt>
                <c:pt idx="12">
                  <c:v>1.1255999999999999E-2</c:v>
                </c:pt>
                <c:pt idx="13">
                  <c:v>1.125E-2</c:v>
                </c:pt>
                <c:pt idx="14">
                  <c:v>1.1233999999999999E-2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842-4835-918D-7D6E82709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2400000000000000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842-4835-918D-7D6E82709EE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842-4835-918D-7D6E82709EE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842-4835-918D-7D6E82709EEF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842-4835-918D-7D6E82709EE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842-4835-918D-7D6E82709EEF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842-4835-918D-7D6E82709EEF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842-4835-918D-7D6E82709EEF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0842-4835-918D-7D6E82709EEF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0842-4835-918D-7D6E82709EEF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0842-4835-918D-7D6E82709EEF}"/>
              </c:ext>
            </c:extLst>
          </c:dPt>
          <c:dLbls>
            <c:dLbl>
              <c:idx val="0"/>
              <c:layout>
                <c:manualLayout>
                  <c:x val="6.7841880341880344E-3"/>
                  <c:y val="1.2480410213280497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42-4835-918D-7D6E82709EE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5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0.37240000000000001</c:v>
                </c:pt>
                <c:pt idx="1">
                  <c:v>0.25459999999999999</c:v>
                </c:pt>
                <c:pt idx="2">
                  <c:v>0.217</c:v>
                </c:pt>
                <c:pt idx="3">
                  <c:v>0.21379999999999999</c:v>
                </c:pt>
                <c:pt idx="4">
                  <c:v>0.21279999999999999</c:v>
                </c:pt>
                <c:pt idx="5">
                  <c:v>0.1787</c:v>
                </c:pt>
                <c:pt idx="6">
                  <c:v>0.17510000000000001</c:v>
                </c:pt>
                <c:pt idx="7">
                  <c:v>0.15490000000000001</c:v>
                </c:pt>
                <c:pt idx="8">
                  <c:v>0.15329999999999999</c:v>
                </c:pt>
                <c:pt idx="9">
                  <c:v>0.1517</c:v>
                </c:pt>
                <c:pt idx="10">
                  <c:v>0.15090000000000001</c:v>
                </c:pt>
                <c:pt idx="11">
                  <c:v>0.15010000000000001</c:v>
                </c:pt>
                <c:pt idx="12">
                  <c:v>0.14860000000000001</c:v>
                </c:pt>
                <c:pt idx="13">
                  <c:v>0.14749999999999999</c:v>
                </c:pt>
                <c:pt idx="14">
                  <c:v>0.1452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842-4835-918D-7D6E82709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8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46-4AF6-869E-699FD90EFA7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546-4AF6-869E-699FD90EFA7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546-4AF6-869E-699FD90EFA7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546-4AF6-869E-699FD90EFA7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546-4AF6-869E-699FD90EFA7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546-4AF6-869E-699FD90EFA7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546-4AF6-869E-699FD90EFA75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546-4AF6-869E-699FD90EFA7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546-4AF6-869E-699FD90EFA7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546-4AF6-869E-699FD90EFA75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5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0.6169</c:v>
                </c:pt>
                <c:pt idx="1">
                  <c:v>0.52959999999999996</c:v>
                </c:pt>
                <c:pt idx="2">
                  <c:v>0.33279999999999998</c:v>
                </c:pt>
                <c:pt idx="3">
                  <c:v>0.25769999999999998</c:v>
                </c:pt>
                <c:pt idx="4">
                  <c:v>0.36109999999999998</c:v>
                </c:pt>
                <c:pt idx="5">
                  <c:v>0.27600000000000002</c:v>
                </c:pt>
                <c:pt idx="6">
                  <c:v>0.2591</c:v>
                </c:pt>
                <c:pt idx="7">
                  <c:v>0.21490000000000001</c:v>
                </c:pt>
                <c:pt idx="8">
                  <c:v>0.30659999999999998</c:v>
                </c:pt>
                <c:pt idx="9">
                  <c:v>0.35499999999999998</c:v>
                </c:pt>
                <c:pt idx="10">
                  <c:v>0.17050000000000001</c:v>
                </c:pt>
                <c:pt idx="11">
                  <c:v>0.20830000000000001</c:v>
                </c:pt>
                <c:pt idx="12">
                  <c:v>0.25919999999999999</c:v>
                </c:pt>
                <c:pt idx="13">
                  <c:v>0.19439999999999999</c:v>
                </c:pt>
                <c:pt idx="14">
                  <c:v>0.36620000000000003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46-4AF6-869E-699FD90EF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9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515-402B-869C-9A22CCDC03F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515-402B-869C-9A22CCDC03F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515-402B-869C-9A22CCDC03F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515-402B-869C-9A22CCDC03F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15-402B-869C-9A22CCDC03F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15-402B-869C-9A22CCDC03F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15-402B-869C-9A22CCDC03F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515-402B-869C-9A22CCDC03F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515-402B-869C-9A22CCDC03F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515-402B-869C-9A22CCDC03F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5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0.68969999999999998</c:v>
                </c:pt>
                <c:pt idx="1">
                  <c:v>0.38440000000000002</c:v>
                </c:pt>
                <c:pt idx="2">
                  <c:v>0.40760000000000002</c:v>
                </c:pt>
                <c:pt idx="3">
                  <c:v>0.38350000000000001</c:v>
                </c:pt>
                <c:pt idx="4">
                  <c:v>0.35399999999999998</c:v>
                </c:pt>
                <c:pt idx="5">
                  <c:v>0.26889999999999997</c:v>
                </c:pt>
                <c:pt idx="6">
                  <c:v>0.31369999999999998</c:v>
                </c:pt>
                <c:pt idx="7">
                  <c:v>0.33189999999999997</c:v>
                </c:pt>
                <c:pt idx="8">
                  <c:v>0.25509999999999999</c:v>
                </c:pt>
                <c:pt idx="9">
                  <c:v>0.27489999999999998</c:v>
                </c:pt>
                <c:pt idx="10">
                  <c:v>0.32169999999999999</c:v>
                </c:pt>
                <c:pt idx="11">
                  <c:v>0.27</c:v>
                </c:pt>
                <c:pt idx="12">
                  <c:v>0.3155</c:v>
                </c:pt>
                <c:pt idx="13">
                  <c:v>0.31130000000000002</c:v>
                </c:pt>
                <c:pt idx="14">
                  <c:v>0.25530000000000003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15-402B-869C-9A22CCDC0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100000000000000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842-4835-918D-7D6E82709EE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842-4835-918D-7D6E82709EE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842-4835-918D-7D6E82709EEF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842-4835-918D-7D6E82709EE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842-4835-918D-7D6E82709EEF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842-4835-918D-7D6E82709EEF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842-4835-918D-7D6E82709EEF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0842-4835-918D-7D6E82709EEF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0842-4835-918D-7D6E82709EEF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0842-4835-918D-7D6E82709EEF}"/>
              </c:ext>
            </c:extLst>
          </c:dPt>
          <c:dLbls>
            <c:dLbl>
              <c:idx val="0"/>
              <c:layout>
                <c:manualLayout>
                  <c:x val="6.7841880341880344E-3"/>
                  <c:y val="1.2480410213280497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42-4835-918D-7D6E82709EE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5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0.17899999999999999</c:v>
                </c:pt>
                <c:pt idx="1">
                  <c:v>0.151</c:v>
                </c:pt>
                <c:pt idx="2">
                  <c:v>0.13900000000000001</c:v>
                </c:pt>
                <c:pt idx="3">
                  <c:v>0.11799999999999999</c:v>
                </c:pt>
                <c:pt idx="4">
                  <c:v>7.1999999999999995E-2</c:v>
                </c:pt>
                <c:pt idx="5">
                  <c:v>0.04</c:v>
                </c:pt>
                <c:pt idx="6">
                  <c:v>3.9E-2</c:v>
                </c:pt>
                <c:pt idx="7">
                  <c:v>3.7999999999999999E-2</c:v>
                </c:pt>
                <c:pt idx="8">
                  <c:v>3.5999999999999997E-2</c:v>
                </c:pt>
                <c:pt idx="9">
                  <c:v>3.5000000000000003E-2</c:v>
                </c:pt>
                <c:pt idx="10">
                  <c:v>3.5000000000000003E-2</c:v>
                </c:pt>
                <c:pt idx="11">
                  <c:v>3.3000000000000002E-2</c:v>
                </c:pt>
                <c:pt idx="12">
                  <c:v>3.3000000000000002E-2</c:v>
                </c:pt>
                <c:pt idx="13">
                  <c:v>3.1E-2</c:v>
                </c:pt>
                <c:pt idx="14">
                  <c:v>2.9000000000000001E-2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842-4835-918D-7D6E82709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8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46-4AF6-869E-699FD90EFA7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546-4AF6-869E-699FD90EFA7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546-4AF6-869E-699FD90EFA7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546-4AF6-869E-699FD90EFA7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546-4AF6-869E-699FD90EFA7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546-4AF6-869E-699FD90EFA7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546-4AF6-869E-699FD90EFA75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546-4AF6-869E-699FD90EFA7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546-4AF6-869E-699FD90EFA7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546-4AF6-869E-699FD90EFA75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5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0.27600000000000002</c:v>
                </c:pt>
                <c:pt idx="1">
                  <c:v>0.17</c:v>
                </c:pt>
                <c:pt idx="2">
                  <c:v>0.221</c:v>
                </c:pt>
                <c:pt idx="3">
                  <c:v>0.19400000000000001</c:v>
                </c:pt>
                <c:pt idx="4">
                  <c:v>0.111</c:v>
                </c:pt>
                <c:pt idx="5">
                  <c:v>9.2999999999999999E-2</c:v>
                </c:pt>
                <c:pt idx="6">
                  <c:v>0.104</c:v>
                </c:pt>
                <c:pt idx="7">
                  <c:v>0.10199999999999999</c:v>
                </c:pt>
                <c:pt idx="8">
                  <c:v>9.5000000000000001E-2</c:v>
                </c:pt>
                <c:pt idx="9">
                  <c:v>7.0000000000000007E-2</c:v>
                </c:pt>
                <c:pt idx="10">
                  <c:v>0.06</c:v>
                </c:pt>
                <c:pt idx="11">
                  <c:v>9.4E-2</c:v>
                </c:pt>
                <c:pt idx="12">
                  <c:v>7.8E-2</c:v>
                </c:pt>
                <c:pt idx="13">
                  <c:v>7.6999999999999999E-2</c:v>
                </c:pt>
                <c:pt idx="14">
                  <c:v>4.3999999999999997E-2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46-4AF6-869E-699FD90EF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9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515-402B-869C-9A22CCDC03F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515-402B-869C-9A22CCDC03F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515-402B-869C-9A22CCDC03F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515-402B-869C-9A22CCDC03F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15-402B-869C-9A22CCDC03F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15-402B-869C-9A22CCDC03F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15-402B-869C-9A22CCDC03F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515-402B-869C-9A22CCDC03F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515-402B-869C-9A22CCDC03F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515-402B-869C-9A22CCDC03F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5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0.26900000000000002</c:v>
                </c:pt>
                <c:pt idx="1">
                  <c:v>0.32200000000000001</c:v>
                </c:pt>
                <c:pt idx="2">
                  <c:v>0.23799999999999999</c:v>
                </c:pt>
                <c:pt idx="3">
                  <c:v>0.23599999999999999</c:v>
                </c:pt>
                <c:pt idx="4">
                  <c:v>0.14299999999999999</c:v>
                </c:pt>
                <c:pt idx="5">
                  <c:v>9.7000000000000003E-2</c:v>
                </c:pt>
                <c:pt idx="6">
                  <c:v>8.2000000000000003E-2</c:v>
                </c:pt>
                <c:pt idx="7">
                  <c:v>6.7000000000000004E-2</c:v>
                </c:pt>
                <c:pt idx="8">
                  <c:v>0.10299999999999999</c:v>
                </c:pt>
                <c:pt idx="9">
                  <c:v>0.09</c:v>
                </c:pt>
                <c:pt idx="10">
                  <c:v>0.11700000000000001</c:v>
                </c:pt>
                <c:pt idx="11">
                  <c:v>6.9000000000000006E-2</c:v>
                </c:pt>
                <c:pt idx="12">
                  <c:v>5.8999999999999997E-2</c:v>
                </c:pt>
                <c:pt idx="13">
                  <c:v>6.7000000000000004E-2</c:v>
                </c:pt>
                <c:pt idx="14">
                  <c:v>9.0999999999999998E-2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15-402B-869C-9A22CCDC0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100000000000000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46-4AF6-869E-699FD90EFA7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546-4AF6-869E-699FD90EFA7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546-4AF6-869E-699FD90EFA7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546-4AF6-869E-699FD90EFA7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546-4AF6-869E-699FD90EFA7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546-4AF6-869E-699FD90EFA7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546-4AF6-869E-699FD90EFA75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546-4AF6-869E-699FD90EFA7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546-4AF6-869E-699FD90EFA7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546-4AF6-869E-699FD90EFA7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RTL Televizija</c:v>
                </c:pt>
                <c:pt idx="1">
                  <c:v>Nova TV</c:v>
                </c:pt>
                <c:pt idx="2">
                  <c:v>HRT1</c:v>
                </c:pt>
                <c:pt idx="3">
                  <c:v>HRT2</c:v>
                </c:pt>
                <c:pt idx="4">
                  <c:v>Doma TV</c:v>
                </c:pt>
                <c:pt idx="5">
                  <c:v>RTL2</c:v>
                </c:pt>
                <c:pt idx="6">
                  <c:v>RTL Kockica</c:v>
                </c:pt>
                <c:pt idx="7">
                  <c:v>Arena Sport 3</c:v>
                </c:pt>
                <c:pt idx="8">
                  <c:v>CineStar TV1</c:v>
                </c:pt>
                <c:pt idx="9">
                  <c:v>Arena Sport 7</c:v>
                </c:pt>
                <c:pt idx="10">
                  <c:v>CineStar TV Action</c:v>
                </c:pt>
                <c:pt idx="11">
                  <c:v>Nickelodeon</c:v>
                </c:pt>
                <c:pt idx="12">
                  <c:v>Arena Sport 1</c:v>
                </c:pt>
                <c:pt idx="13">
                  <c:v>Pickbox TV</c:v>
                </c:pt>
                <c:pt idx="14">
                  <c:v>National Geographic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0.10013</c:v>
                </c:pt>
                <c:pt idx="1">
                  <c:v>8.7924000000000002E-2</c:v>
                </c:pt>
                <c:pt idx="2">
                  <c:v>8.1773999999999999E-2</c:v>
                </c:pt>
                <c:pt idx="3">
                  <c:v>3.4880000000000001E-2</c:v>
                </c:pt>
                <c:pt idx="4">
                  <c:v>2.8721999999999998E-2</c:v>
                </c:pt>
                <c:pt idx="5">
                  <c:v>1.644E-2</c:v>
                </c:pt>
                <c:pt idx="6">
                  <c:v>1.3327E-2</c:v>
                </c:pt>
                <c:pt idx="7">
                  <c:v>8.0979999999999993E-3</c:v>
                </c:pt>
                <c:pt idx="8">
                  <c:v>6.7579999999999993E-3</c:v>
                </c:pt>
                <c:pt idx="9">
                  <c:v>5.6369999999999996E-3</c:v>
                </c:pt>
                <c:pt idx="10">
                  <c:v>5.6910000000000007E-3</c:v>
                </c:pt>
                <c:pt idx="11">
                  <c:v>5.5320000000000005E-3</c:v>
                </c:pt>
                <c:pt idx="12">
                  <c:v>5.2119999999999996E-3</c:v>
                </c:pt>
                <c:pt idx="13">
                  <c:v>4.13E-3</c:v>
                </c:pt>
                <c:pt idx="14">
                  <c:v>4.0539999999999994E-3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46-4AF6-869E-699FD90EF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515-402B-869C-9A22CCDC03F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515-402B-869C-9A22CCDC03F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515-402B-869C-9A22CCDC03F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515-402B-869C-9A22CCDC03F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15-402B-869C-9A22CCDC03F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15-402B-869C-9A22CCDC03F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15-402B-869C-9A22CCDC03F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515-402B-869C-9A22CCDC03F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515-402B-869C-9A22CCDC03F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515-402B-869C-9A22CCDC03F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RTL Televizija</c:v>
                </c:pt>
                <c:pt idx="1">
                  <c:v>Nova TV</c:v>
                </c:pt>
                <c:pt idx="2">
                  <c:v>HRT1</c:v>
                </c:pt>
                <c:pt idx="3">
                  <c:v>HRT2</c:v>
                </c:pt>
                <c:pt idx="4">
                  <c:v>Doma TV</c:v>
                </c:pt>
                <c:pt idx="5">
                  <c:v>RTL2</c:v>
                </c:pt>
                <c:pt idx="6">
                  <c:v>RTL Kockica</c:v>
                </c:pt>
                <c:pt idx="7">
                  <c:v>Arena Sport 3</c:v>
                </c:pt>
                <c:pt idx="8">
                  <c:v>CineStar TV1</c:v>
                </c:pt>
                <c:pt idx="9">
                  <c:v>Arena Sport 7</c:v>
                </c:pt>
                <c:pt idx="10">
                  <c:v>CineStar TV Action</c:v>
                </c:pt>
                <c:pt idx="11">
                  <c:v>Nickelodeon</c:v>
                </c:pt>
                <c:pt idx="12">
                  <c:v>Arena Sport 1</c:v>
                </c:pt>
                <c:pt idx="13">
                  <c:v>Pickbox TV</c:v>
                </c:pt>
                <c:pt idx="14">
                  <c:v>National Geographic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0.79254999999999998</c:v>
                </c:pt>
                <c:pt idx="1">
                  <c:v>0.810168</c:v>
                </c:pt>
                <c:pt idx="2">
                  <c:v>0.78487899999999999</c:v>
                </c:pt>
                <c:pt idx="3">
                  <c:v>0.77676500000000004</c:v>
                </c:pt>
                <c:pt idx="4">
                  <c:v>0.66721999999999992</c:v>
                </c:pt>
                <c:pt idx="5">
                  <c:v>0.61043400000000003</c:v>
                </c:pt>
                <c:pt idx="6">
                  <c:v>0.45325400000000005</c:v>
                </c:pt>
                <c:pt idx="7">
                  <c:v>0.44238100000000002</c:v>
                </c:pt>
                <c:pt idx="8">
                  <c:v>0.36199300000000001</c:v>
                </c:pt>
                <c:pt idx="9">
                  <c:v>0.14769699999999999</c:v>
                </c:pt>
                <c:pt idx="10">
                  <c:v>0.45226900000000003</c:v>
                </c:pt>
                <c:pt idx="11">
                  <c:v>0.49692900000000001</c:v>
                </c:pt>
                <c:pt idx="12">
                  <c:v>0.31671500000000002</c:v>
                </c:pt>
                <c:pt idx="13">
                  <c:v>0.305759</c:v>
                </c:pt>
                <c:pt idx="14">
                  <c:v>0.33180599999999999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15-402B-869C-9A22CCDC0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Tabelle1!$A$1:$B$1</c:f>
              <c:strCache>
                <c:ptCount val="1"/>
                <c:pt idx="0">
                  <c:v>  Spalte1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823-4B8D-8BC6-5D7B186A7413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823-4B8D-8BC6-5D7B186A7413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4823-4B8D-8BC6-5D7B186A7413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4823-4B8D-8BC6-5D7B186A7413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4823-4B8D-8BC6-5D7B186A7413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4823-4B8D-8BC6-5D7B186A7413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4823-4B8D-8BC6-5D7B186A7413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4823-4B8D-8BC6-5D7B186A7413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4823-4B8D-8BC6-5D7B186A7413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4823-4B8D-8BC6-5D7B186A741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RTL Televizija</c:v>
                </c:pt>
                <c:pt idx="1">
                  <c:v>Nova TV</c:v>
                </c:pt>
                <c:pt idx="2">
                  <c:v>HRT1</c:v>
                </c:pt>
                <c:pt idx="3">
                  <c:v>HRT2</c:v>
                </c:pt>
                <c:pt idx="4">
                  <c:v>Doma TV</c:v>
                </c:pt>
                <c:pt idx="5">
                  <c:v>RTL2</c:v>
                </c:pt>
                <c:pt idx="6">
                  <c:v>RTL Kockica</c:v>
                </c:pt>
                <c:pt idx="7">
                  <c:v>Arena Sport 3</c:v>
                </c:pt>
                <c:pt idx="8">
                  <c:v>CineStar TV1</c:v>
                </c:pt>
                <c:pt idx="9">
                  <c:v>Arena Sport 7</c:v>
                </c:pt>
                <c:pt idx="10">
                  <c:v>CineStar TV Action</c:v>
                </c:pt>
                <c:pt idx="11">
                  <c:v>Nickelodeon</c:v>
                </c:pt>
                <c:pt idx="12">
                  <c:v>Arena Sport 1</c:v>
                </c:pt>
                <c:pt idx="13">
                  <c:v>Pickbox TV</c:v>
                </c:pt>
                <c:pt idx="14">
                  <c:v>National Geographic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0.20348400000000003</c:v>
                </c:pt>
                <c:pt idx="1">
                  <c:v>0.176875</c:v>
                </c:pt>
                <c:pt idx="2">
                  <c:v>0.16685800000000001</c:v>
                </c:pt>
                <c:pt idx="3">
                  <c:v>7.0378999999999997E-2</c:v>
                </c:pt>
                <c:pt idx="4">
                  <c:v>5.8963999999999996E-2</c:v>
                </c:pt>
                <c:pt idx="5">
                  <c:v>3.3835000000000004E-2</c:v>
                </c:pt>
                <c:pt idx="6">
                  <c:v>2.6048000000000002E-2</c:v>
                </c:pt>
                <c:pt idx="7">
                  <c:v>1.6718E-2</c:v>
                </c:pt>
                <c:pt idx="8">
                  <c:v>1.3865000000000001E-2</c:v>
                </c:pt>
                <c:pt idx="9">
                  <c:v>1.1581999999999999E-2</c:v>
                </c:pt>
                <c:pt idx="10">
                  <c:v>1.155E-2</c:v>
                </c:pt>
                <c:pt idx="11">
                  <c:v>1.1271E-2</c:v>
                </c:pt>
                <c:pt idx="12">
                  <c:v>1.0626999999999999E-2</c:v>
                </c:pt>
                <c:pt idx="13">
                  <c:v>8.4659999999999996E-3</c:v>
                </c:pt>
                <c:pt idx="14">
                  <c:v>8.3930000000000012E-3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823-4B8D-8BC6-5D7B186A74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2400000000000000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842-4835-918D-7D6E82709EE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842-4835-918D-7D6E82709EE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842-4835-918D-7D6E82709EEF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842-4835-918D-7D6E82709EE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842-4835-918D-7D6E82709EEF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842-4835-918D-7D6E82709EEF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842-4835-918D-7D6E82709EEF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0842-4835-918D-7D6E82709EEF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0842-4835-918D-7D6E82709EEF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0842-4835-918D-7D6E82709EE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Arena Sport 3</c:v>
                </c:pt>
                <c:pt idx="1">
                  <c:v>CineStar TV1</c:v>
                </c:pt>
                <c:pt idx="2">
                  <c:v>Arena Sport 7</c:v>
                </c:pt>
                <c:pt idx="3">
                  <c:v>CineStar TV Action</c:v>
                </c:pt>
                <c:pt idx="4">
                  <c:v>Nickelodeon</c:v>
                </c:pt>
                <c:pt idx="5">
                  <c:v>Arena Sport 1</c:v>
                </c:pt>
                <c:pt idx="6">
                  <c:v>Pickbox TV</c:v>
                </c:pt>
                <c:pt idx="7">
                  <c:v>National Geographic</c:v>
                </c:pt>
                <c:pt idx="8">
                  <c:v>HBO</c:v>
                </c:pt>
                <c:pt idx="9">
                  <c:v>FOX Crime</c:v>
                </c:pt>
                <c:pt idx="10">
                  <c:v>Nick Jr (HR)</c:v>
                </c:pt>
                <c:pt idx="11">
                  <c:v>AMC</c:v>
                </c:pt>
                <c:pt idx="12">
                  <c:v>FOX Life</c:v>
                </c:pt>
                <c:pt idx="13">
                  <c:v>CineStar TV Premiere 1</c:v>
                </c:pt>
                <c:pt idx="14">
                  <c:v>FOX Movies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2.6048000000000002E-2</c:v>
                </c:pt>
                <c:pt idx="1">
                  <c:v>1.3865000000000001E-2</c:v>
                </c:pt>
                <c:pt idx="2">
                  <c:v>1.1581999999999999E-2</c:v>
                </c:pt>
                <c:pt idx="3">
                  <c:v>1.155E-2</c:v>
                </c:pt>
                <c:pt idx="4">
                  <c:v>1.1271E-2</c:v>
                </c:pt>
                <c:pt idx="5">
                  <c:v>1.0626999999999999E-2</c:v>
                </c:pt>
                <c:pt idx="6">
                  <c:v>8.4659999999999996E-3</c:v>
                </c:pt>
                <c:pt idx="7">
                  <c:v>8.3930000000000012E-3</c:v>
                </c:pt>
                <c:pt idx="8">
                  <c:v>6.5959999999999994E-3</c:v>
                </c:pt>
                <c:pt idx="9">
                  <c:v>5.9979999999999999E-3</c:v>
                </c:pt>
                <c:pt idx="10">
                  <c:v>5.5900000000000004E-3</c:v>
                </c:pt>
                <c:pt idx="11">
                  <c:v>5.5059999999999996E-3</c:v>
                </c:pt>
                <c:pt idx="12">
                  <c:v>5.4279999999999997E-3</c:v>
                </c:pt>
                <c:pt idx="13">
                  <c:v>5.0370000000000007E-3</c:v>
                </c:pt>
                <c:pt idx="14">
                  <c:v>4.5830000000000003E-3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842-4835-918D-7D6E82709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2400000000000000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46-4AF6-869E-699FD90EFA7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546-4AF6-869E-699FD90EFA7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546-4AF6-869E-699FD90EFA7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546-4AF6-869E-699FD90EFA7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546-4AF6-869E-699FD90EFA7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546-4AF6-869E-699FD90EFA7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546-4AF6-869E-699FD90EFA75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546-4AF6-869E-699FD90EFA7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546-4AF6-869E-699FD90EFA7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546-4AF6-869E-699FD90EFA7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HRT1</c:v>
                </c:pt>
                <c:pt idx="1">
                  <c:v>Nova TV</c:v>
                </c:pt>
                <c:pt idx="2">
                  <c:v>RTL Televizija</c:v>
                </c:pt>
                <c:pt idx="3">
                  <c:v>HRT2</c:v>
                </c:pt>
                <c:pt idx="4">
                  <c:v>Doma TV</c:v>
                </c:pt>
                <c:pt idx="5">
                  <c:v>RTL2</c:v>
                </c:pt>
                <c:pt idx="6">
                  <c:v>HRT4</c:v>
                </c:pt>
                <c:pt idx="7">
                  <c:v>Nickelodeon</c:v>
                </c:pt>
                <c:pt idx="8">
                  <c:v>RTL Kockica</c:v>
                </c:pt>
                <c:pt idx="9">
                  <c:v>Arena Sport 3</c:v>
                </c:pt>
                <c:pt idx="10">
                  <c:v>HRT3</c:v>
                </c:pt>
                <c:pt idx="11">
                  <c:v>National Geographic</c:v>
                </c:pt>
                <c:pt idx="12">
                  <c:v>CineStar TV1</c:v>
                </c:pt>
                <c:pt idx="13">
                  <c:v>Pickbox TV</c:v>
                </c:pt>
                <c:pt idx="14">
                  <c:v>Nick Jr (HR)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4.9240000000000006E-2</c:v>
                </c:pt>
                <c:pt idx="1">
                  <c:v>4.0335999999999997E-2</c:v>
                </c:pt>
                <c:pt idx="2">
                  <c:v>3.3862000000000003E-2</c:v>
                </c:pt>
                <c:pt idx="3">
                  <c:v>1.7784000000000001E-2</c:v>
                </c:pt>
                <c:pt idx="4">
                  <c:v>1.5049999999999999E-2</c:v>
                </c:pt>
                <c:pt idx="5">
                  <c:v>9.0280000000000013E-3</c:v>
                </c:pt>
                <c:pt idx="6">
                  <c:v>5.3990000000000002E-3</c:v>
                </c:pt>
                <c:pt idx="7">
                  <c:v>4.744E-3</c:v>
                </c:pt>
                <c:pt idx="8">
                  <c:v>3.9909999999999998E-3</c:v>
                </c:pt>
                <c:pt idx="9">
                  <c:v>3.9199999999999999E-3</c:v>
                </c:pt>
                <c:pt idx="10">
                  <c:v>3.6329999999999999E-3</c:v>
                </c:pt>
                <c:pt idx="11">
                  <c:v>3.1590000000000003E-3</c:v>
                </c:pt>
                <c:pt idx="12">
                  <c:v>2.9139999999999999E-3</c:v>
                </c:pt>
                <c:pt idx="13">
                  <c:v>2.8910000000000003E-3</c:v>
                </c:pt>
                <c:pt idx="14">
                  <c:v>2.954E-3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46-4AF6-869E-699FD90EF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46-4AF6-869E-699FD90EFA7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546-4AF6-869E-699FD90EFA7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546-4AF6-869E-699FD90EFA7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546-4AF6-869E-699FD90EFA7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546-4AF6-869E-699FD90EFA7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546-4AF6-869E-699FD90EFA7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546-4AF6-869E-699FD90EFA75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546-4AF6-869E-699FD90EFA7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546-4AF6-869E-699FD90EFA7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546-4AF6-869E-699FD90EFA7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Arena Sport 3</c:v>
                </c:pt>
                <c:pt idx="1">
                  <c:v>CineStar TV1</c:v>
                </c:pt>
                <c:pt idx="2">
                  <c:v>Arena Sport 7</c:v>
                </c:pt>
                <c:pt idx="3">
                  <c:v>CineStar TV Action</c:v>
                </c:pt>
                <c:pt idx="4">
                  <c:v>Nickelodeon</c:v>
                </c:pt>
                <c:pt idx="5">
                  <c:v>Arena Sport 1</c:v>
                </c:pt>
                <c:pt idx="6">
                  <c:v>Pickbox TV</c:v>
                </c:pt>
                <c:pt idx="7">
                  <c:v>National Geographic</c:v>
                </c:pt>
                <c:pt idx="8">
                  <c:v>HBO</c:v>
                </c:pt>
                <c:pt idx="9">
                  <c:v>FOX Crime</c:v>
                </c:pt>
                <c:pt idx="10">
                  <c:v>Nick Jr (HR)</c:v>
                </c:pt>
                <c:pt idx="11">
                  <c:v>AMC</c:v>
                </c:pt>
                <c:pt idx="12">
                  <c:v>FOX Life</c:v>
                </c:pt>
                <c:pt idx="13">
                  <c:v>CineStar TV Premiere 1</c:v>
                </c:pt>
                <c:pt idx="14">
                  <c:v>FOX Movies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1.3327E-2</c:v>
                </c:pt>
                <c:pt idx="1">
                  <c:v>6.7579999999999993E-3</c:v>
                </c:pt>
                <c:pt idx="2">
                  <c:v>5.6369999999999996E-3</c:v>
                </c:pt>
                <c:pt idx="3">
                  <c:v>5.6910000000000007E-3</c:v>
                </c:pt>
                <c:pt idx="4">
                  <c:v>5.5320000000000005E-3</c:v>
                </c:pt>
                <c:pt idx="5">
                  <c:v>5.2119999999999996E-3</c:v>
                </c:pt>
                <c:pt idx="6">
                  <c:v>4.13E-3</c:v>
                </c:pt>
                <c:pt idx="7">
                  <c:v>4.0539999999999994E-3</c:v>
                </c:pt>
                <c:pt idx="8">
                  <c:v>3.192E-3</c:v>
                </c:pt>
                <c:pt idx="9">
                  <c:v>2.908E-3</c:v>
                </c:pt>
                <c:pt idx="10">
                  <c:v>2.7439999999999999E-3</c:v>
                </c:pt>
                <c:pt idx="11">
                  <c:v>2.617E-3</c:v>
                </c:pt>
                <c:pt idx="12">
                  <c:v>2.617E-3</c:v>
                </c:pt>
                <c:pt idx="13">
                  <c:v>2.542E-3</c:v>
                </c:pt>
                <c:pt idx="14">
                  <c:v>2.2550000000000001E-3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46-4AF6-869E-699FD90EF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515-402B-869C-9A22CCDC03F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515-402B-869C-9A22CCDC03F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515-402B-869C-9A22CCDC03F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515-402B-869C-9A22CCDC03F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15-402B-869C-9A22CCDC03F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15-402B-869C-9A22CCDC03F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15-402B-869C-9A22CCDC03F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515-402B-869C-9A22CCDC03F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515-402B-869C-9A22CCDC03F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515-402B-869C-9A22CCDC03F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Arena Sport 3</c:v>
                </c:pt>
                <c:pt idx="1">
                  <c:v>CineStar TV1</c:v>
                </c:pt>
                <c:pt idx="2">
                  <c:v>Arena Sport 7</c:v>
                </c:pt>
                <c:pt idx="3">
                  <c:v>CineStar TV Action</c:v>
                </c:pt>
                <c:pt idx="4">
                  <c:v>Nickelodeon</c:v>
                </c:pt>
                <c:pt idx="5">
                  <c:v>Arena Sport 1</c:v>
                </c:pt>
                <c:pt idx="6">
                  <c:v>Pickbox TV</c:v>
                </c:pt>
                <c:pt idx="7">
                  <c:v>National Geographic</c:v>
                </c:pt>
                <c:pt idx="8">
                  <c:v>HBO</c:v>
                </c:pt>
                <c:pt idx="9">
                  <c:v>FOX Crime</c:v>
                </c:pt>
                <c:pt idx="10">
                  <c:v>Nick Jr (HR)</c:v>
                </c:pt>
                <c:pt idx="11">
                  <c:v>AMC</c:v>
                </c:pt>
                <c:pt idx="12">
                  <c:v>FOX Life</c:v>
                </c:pt>
                <c:pt idx="13">
                  <c:v>CineStar TV Premiere 1</c:v>
                </c:pt>
                <c:pt idx="14">
                  <c:v>FOX Movies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0.45325400000000005</c:v>
                </c:pt>
                <c:pt idx="1">
                  <c:v>0.36199300000000001</c:v>
                </c:pt>
                <c:pt idx="2">
                  <c:v>0.14769699999999999</c:v>
                </c:pt>
                <c:pt idx="3">
                  <c:v>0.45226900000000003</c:v>
                </c:pt>
                <c:pt idx="4">
                  <c:v>0.49692900000000001</c:v>
                </c:pt>
                <c:pt idx="5">
                  <c:v>0.31671500000000002</c:v>
                </c:pt>
                <c:pt idx="6">
                  <c:v>0.305759</c:v>
                </c:pt>
                <c:pt idx="7">
                  <c:v>0.33180599999999999</c:v>
                </c:pt>
                <c:pt idx="8">
                  <c:v>0.108683</c:v>
                </c:pt>
                <c:pt idx="9">
                  <c:v>0.41259700000000005</c:v>
                </c:pt>
                <c:pt idx="10">
                  <c:v>0.36552200000000001</c:v>
                </c:pt>
                <c:pt idx="11">
                  <c:v>0.30923</c:v>
                </c:pt>
                <c:pt idx="12">
                  <c:v>0.37878400000000001</c:v>
                </c:pt>
                <c:pt idx="13">
                  <c:v>0.16523099999999999</c:v>
                </c:pt>
                <c:pt idx="14">
                  <c:v>0.279225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15-402B-869C-9A22CCDC0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842-4835-918D-7D6E82709EE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842-4835-918D-7D6E82709EE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842-4835-918D-7D6E82709EEF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842-4835-918D-7D6E82709EE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842-4835-918D-7D6E82709EEF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842-4835-918D-7D6E82709EEF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842-4835-918D-7D6E82709EEF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0842-4835-918D-7D6E82709EEF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0842-4835-918D-7D6E82709EEF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0842-4835-918D-7D6E82709EEF}"/>
              </c:ext>
            </c:extLst>
          </c:dPt>
          <c:dLbls>
            <c:dLbl>
              <c:idx val="0"/>
              <c:layout>
                <c:manualLayout>
                  <c:x val="6.7841880341880344E-3"/>
                  <c:y val="1.2480410213280497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42-4835-918D-7D6E82709EE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5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0.37240000000000001</c:v>
                </c:pt>
                <c:pt idx="1">
                  <c:v>0.25459999999999999</c:v>
                </c:pt>
                <c:pt idx="2">
                  <c:v>0.217</c:v>
                </c:pt>
                <c:pt idx="3">
                  <c:v>0.21279999999999999</c:v>
                </c:pt>
                <c:pt idx="4">
                  <c:v>0.1787</c:v>
                </c:pt>
                <c:pt idx="5">
                  <c:v>0.17510000000000001</c:v>
                </c:pt>
                <c:pt idx="6">
                  <c:v>0.15329999999999999</c:v>
                </c:pt>
                <c:pt idx="7">
                  <c:v>0.1517</c:v>
                </c:pt>
                <c:pt idx="8">
                  <c:v>0.15010000000000001</c:v>
                </c:pt>
                <c:pt idx="9">
                  <c:v>0.14860000000000001</c:v>
                </c:pt>
                <c:pt idx="10">
                  <c:v>0.1452</c:v>
                </c:pt>
                <c:pt idx="11">
                  <c:v>0.14050000000000001</c:v>
                </c:pt>
                <c:pt idx="12">
                  <c:v>0.1391</c:v>
                </c:pt>
                <c:pt idx="13">
                  <c:v>0.1308</c:v>
                </c:pt>
                <c:pt idx="14">
                  <c:v>0.12920000000000001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842-4835-918D-7D6E82709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8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46-4AF6-869E-699FD90EFA7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546-4AF6-869E-699FD90EFA7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546-4AF6-869E-699FD90EFA7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546-4AF6-869E-699FD90EFA7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546-4AF6-869E-699FD90EFA7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546-4AF6-869E-699FD90EFA7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546-4AF6-869E-699FD90EFA75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546-4AF6-869E-699FD90EFA7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546-4AF6-869E-699FD90EFA7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546-4AF6-869E-699FD90EFA75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5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0.6169</c:v>
                </c:pt>
                <c:pt idx="1">
                  <c:v>0.52959999999999996</c:v>
                </c:pt>
                <c:pt idx="2">
                  <c:v>0.33279999999999998</c:v>
                </c:pt>
                <c:pt idx="3">
                  <c:v>0.36109999999999998</c:v>
                </c:pt>
                <c:pt idx="4">
                  <c:v>0.27600000000000002</c:v>
                </c:pt>
                <c:pt idx="5">
                  <c:v>0.2591</c:v>
                </c:pt>
                <c:pt idx="6">
                  <c:v>0.30659999999999998</c:v>
                </c:pt>
                <c:pt idx="7">
                  <c:v>0.35499999999999998</c:v>
                </c:pt>
                <c:pt idx="8">
                  <c:v>0.20830000000000001</c:v>
                </c:pt>
                <c:pt idx="9">
                  <c:v>0.25919999999999999</c:v>
                </c:pt>
                <c:pt idx="10">
                  <c:v>0.36620000000000003</c:v>
                </c:pt>
                <c:pt idx="11">
                  <c:v>0.21759999999999999</c:v>
                </c:pt>
                <c:pt idx="12">
                  <c:v>0.2215</c:v>
                </c:pt>
                <c:pt idx="13">
                  <c:v>0.21160000000000001</c:v>
                </c:pt>
                <c:pt idx="14">
                  <c:v>0.15759999999999999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46-4AF6-869E-699FD90EF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9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515-402B-869C-9A22CCDC03F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515-402B-869C-9A22CCDC03F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515-402B-869C-9A22CCDC03F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515-402B-869C-9A22CCDC03F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15-402B-869C-9A22CCDC03F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15-402B-869C-9A22CCDC03F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15-402B-869C-9A22CCDC03F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515-402B-869C-9A22CCDC03F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515-402B-869C-9A22CCDC03F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515-402B-869C-9A22CCDC03F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5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0.68969999999999998</c:v>
                </c:pt>
                <c:pt idx="1">
                  <c:v>0.38440000000000002</c:v>
                </c:pt>
                <c:pt idx="2">
                  <c:v>0.40760000000000002</c:v>
                </c:pt>
                <c:pt idx="3">
                  <c:v>0.35399999999999998</c:v>
                </c:pt>
                <c:pt idx="4">
                  <c:v>0.26889999999999997</c:v>
                </c:pt>
                <c:pt idx="5">
                  <c:v>0.31369999999999998</c:v>
                </c:pt>
                <c:pt idx="6">
                  <c:v>0.25509999999999999</c:v>
                </c:pt>
                <c:pt idx="7">
                  <c:v>0.27489999999999998</c:v>
                </c:pt>
                <c:pt idx="8">
                  <c:v>0.27</c:v>
                </c:pt>
                <c:pt idx="9">
                  <c:v>0.3155</c:v>
                </c:pt>
                <c:pt idx="10">
                  <c:v>0.25530000000000003</c:v>
                </c:pt>
                <c:pt idx="11">
                  <c:v>0.24629999999999999</c:v>
                </c:pt>
                <c:pt idx="12">
                  <c:v>0.2384</c:v>
                </c:pt>
                <c:pt idx="13">
                  <c:v>0.2467</c:v>
                </c:pt>
                <c:pt idx="14">
                  <c:v>0.24210000000000001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15-402B-869C-9A22CCDC0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100000000000000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BF10-4C81-BA9D-6A273C743E6C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BF10-4C81-BA9D-6A273C743E6C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BF10-4C81-BA9D-6A273C743E6C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BF10-4C81-BA9D-6A273C743E6C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BF10-4C81-BA9D-6A273C743E6C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BF10-4C81-BA9D-6A273C743E6C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BF10-4C81-BA9D-6A273C743E6C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BF10-4C81-BA9D-6A273C743E6C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BF10-4C81-BA9D-6A273C743E6C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BF10-4C81-BA9D-6A273C743E6C}"/>
              </c:ext>
            </c:extLst>
          </c:dPt>
          <c:dLbls>
            <c:dLbl>
              <c:idx val="0"/>
              <c:layout>
                <c:manualLayout>
                  <c:x val="6.7841880341880344E-3"/>
                  <c:y val="8.9515657631515094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F10-4C81-BA9D-6A273C743E6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0.1787</c:v>
                </c:pt>
                <c:pt idx="1">
                  <c:v>0.1391</c:v>
                </c:pt>
                <c:pt idx="2">
                  <c:v>0.1183</c:v>
                </c:pt>
                <c:pt idx="3">
                  <c:v>5.2299999999999999E-2</c:v>
                </c:pt>
                <c:pt idx="4">
                  <c:v>3.7900000000000003E-2</c:v>
                </c:pt>
                <c:pt idx="5">
                  <c:v>3.3000000000000002E-2</c:v>
                </c:pt>
                <c:pt idx="6">
                  <c:v>3.2599999999999997E-2</c:v>
                </c:pt>
                <c:pt idx="7">
                  <c:v>3.1E-2</c:v>
                </c:pt>
                <c:pt idx="8">
                  <c:v>2.87E-2</c:v>
                </c:pt>
                <c:pt idx="9">
                  <c:v>2.8299999999999999E-2</c:v>
                </c:pt>
                <c:pt idx="10">
                  <c:v>2.7900000000000001E-2</c:v>
                </c:pt>
                <c:pt idx="11">
                  <c:v>2.5999999999999999E-2</c:v>
                </c:pt>
                <c:pt idx="12">
                  <c:v>2.5700000000000001E-2</c:v>
                </c:pt>
                <c:pt idx="13">
                  <c:v>2.5000000000000001E-2</c:v>
                </c:pt>
                <c:pt idx="14">
                  <c:v>2.41E-2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F10-4C81-BA9D-6A273C743E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5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ABEF-47E1-A72A-EE3894030E6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ABEF-47E1-A72A-EE3894030E6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ABEF-47E1-A72A-EE3894030E6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ABEF-47E1-A72A-EE3894030E6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ABEF-47E1-A72A-EE3894030E6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ABEF-47E1-A72A-EE3894030E6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ABEF-47E1-A72A-EE3894030E6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ABEF-47E1-A72A-EE3894030E6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ABEF-47E1-A72A-EE3894030E6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ABEF-47E1-A72A-EE3894030E6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0.27600000000000002</c:v>
                </c:pt>
                <c:pt idx="1">
                  <c:v>0.2215</c:v>
                </c:pt>
                <c:pt idx="2">
                  <c:v>0.1938</c:v>
                </c:pt>
                <c:pt idx="3">
                  <c:v>0.17979999999999999</c:v>
                </c:pt>
                <c:pt idx="4">
                  <c:v>0.1017</c:v>
                </c:pt>
                <c:pt idx="5">
                  <c:v>9.3799999999999994E-2</c:v>
                </c:pt>
                <c:pt idx="6">
                  <c:v>7.7700000000000005E-2</c:v>
                </c:pt>
                <c:pt idx="7">
                  <c:v>7.7299999999999994E-2</c:v>
                </c:pt>
                <c:pt idx="8">
                  <c:v>6.0999999999999999E-2</c:v>
                </c:pt>
                <c:pt idx="9">
                  <c:v>6.3299999999999995E-2</c:v>
                </c:pt>
                <c:pt idx="10">
                  <c:v>0.1118</c:v>
                </c:pt>
                <c:pt idx="11">
                  <c:v>6.9400000000000003E-2</c:v>
                </c:pt>
                <c:pt idx="12">
                  <c:v>6.2100000000000002E-2</c:v>
                </c:pt>
                <c:pt idx="13">
                  <c:v>3.78E-2</c:v>
                </c:pt>
                <c:pt idx="14">
                  <c:v>7.3300000000000004E-2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BEF-47E1-A72A-EE3894030E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9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AC2-40F6-BECF-681B113C7C43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AC2-40F6-BECF-681B113C7C43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6AC2-40F6-BECF-681B113C7C43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6AC2-40F6-BECF-681B113C7C43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6AC2-40F6-BECF-681B113C7C43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6AC2-40F6-BECF-681B113C7C43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6AC2-40F6-BECF-681B113C7C43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6AC2-40F6-BECF-681B113C7C43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6AC2-40F6-BECF-681B113C7C43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6AC2-40F6-BECF-681B113C7C43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0.26889999999999997</c:v>
                </c:pt>
                <c:pt idx="1">
                  <c:v>0.2384</c:v>
                </c:pt>
                <c:pt idx="2">
                  <c:v>0.23599999999999999</c:v>
                </c:pt>
                <c:pt idx="3">
                  <c:v>9.6299999999999997E-2</c:v>
                </c:pt>
                <c:pt idx="4">
                  <c:v>6.6799999999999998E-2</c:v>
                </c:pt>
                <c:pt idx="5">
                  <c:v>6.9400000000000003E-2</c:v>
                </c:pt>
                <c:pt idx="6">
                  <c:v>5.9200000000000003E-2</c:v>
                </c:pt>
                <c:pt idx="7">
                  <c:v>6.7100000000000007E-2</c:v>
                </c:pt>
                <c:pt idx="8">
                  <c:v>5.0099999999999999E-2</c:v>
                </c:pt>
                <c:pt idx="9">
                  <c:v>4.7E-2</c:v>
                </c:pt>
                <c:pt idx="10">
                  <c:v>5.0700000000000002E-2</c:v>
                </c:pt>
                <c:pt idx="11">
                  <c:v>4.8300000000000003E-2</c:v>
                </c:pt>
                <c:pt idx="12">
                  <c:v>7.0800000000000002E-2</c:v>
                </c:pt>
                <c:pt idx="13">
                  <c:v>5.5899999999999998E-2</c:v>
                </c:pt>
                <c:pt idx="14">
                  <c:v>4.4699999999999997E-2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AC2-40F6-BECF-681B113C7C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100000000000000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List2!$G$5</c:f>
              <c:strCache>
                <c:ptCount val="1"/>
                <c:pt idx="0">
                  <c:v>AMR</c:v>
                </c:pt>
              </c:strCache>
            </c:strRef>
          </c:tx>
          <c:spPr>
            <a:solidFill>
              <a:srgbClr val="FF7C80"/>
            </a:solidFill>
            <a:ln>
              <a:solidFill>
                <a:srgbClr val="FF5050"/>
              </a:solidFill>
            </a:ln>
            <a:effectLst/>
          </c:spPr>
          <c:invertIfNegative val="0"/>
          <c:cat>
            <c:strRef>
              <c:f>List2!$F$23:$F$34</c:f>
              <c:strCache>
                <c:ptCount val="12"/>
                <c:pt idx="0">
                  <c:v>lipanj '22</c:v>
                </c:pt>
                <c:pt idx="1">
                  <c:v>srpanj '22</c:v>
                </c:pt>
                <c:pt idx="2">
                  <c:v>kolovoz '22</c:v>
                </c:pt>
                <c:pt idx="3">
                  <c:v>rujan '22</c:v>
                </c:pt>
                <c:pt idx="4">
                  <c:v>listopad '22</c:v>
                </c:pt>
                <c:pt idx="5">
                  <c:v>studeni '22</c:v>
                </c:pt>
                <c:pt idx="6">
                  <c:v>prosinac '22</c:v>
                </c:pt>
                <c:pt idx="7">
                  <c:v>siječanj '23</c:v>
                </c:pt>
                <c:pt idx="8">
                  <c:v>veljača '23.</c:v>
                </c:pt>
                <c:pt idx="9">
                  <c:v>ožujak '23</c:v>
                </c:pt>
                <c:pt idx="10">
                  <c:v>travanj '23.</c:v>
                </c:pt>
                <c:pt idx="11">
                  <c:v>svibanj '23.</c:v>
                </c:pt>
              </c:strCache>
            </c:strRef>
          </c:cat>
          <c:val>
            <c:numRef>
              <c:f>List2!$G$23:$G$34</c:f>
              <c:numCache>
                <c:formatCode>0.00%</c:formatCode>
                <c:ptCount val="12"/>
                <c:pt idx="0">
                  <c:v>0.14447499999999999</c:v>
                </c:pt>
                <c:pt idx="1">
                  <c:v>0.13769999999999999</c:v>
                </c:pt>
                <c:pt idx="2">
                  <c:v>0.176708</c:v>
                </c:pt>
                <c:pt idx="3">
                  <c:v>0.20319800000000002</c:v>
                </c:pt>
                <c:pt idx="4">
                  <c:v>0.21784100000000001</c:v>
                </c:pt>
                <c:pt idx="5">
                  <c:v>0.225295</c:v>
                </c:pt>
                <c:pt idx="6">
                  <c:v>0.28930600000000001</c:v>
                </c:pt>
                <c:pt idx="7">
                  <c:v>0.29249999999999998</c:v>
                </c:pt>
                <c:pt idx="8">
                  <c:v>0.29078499999999996</c:v>
                </c:pt>
                <c:pt idx="9">
                  <c:v>0.27614499999999997</c:v>
                </c:pt>
                <c:pt idx="10">
                  <c:v>0.27129999999999999</c:v>
                </c:pt>
                <c:pt idx="11">
                  <c:v>0.25769999999999998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F3-487F-A522-DF5F6AEBCD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1278224"/>
        <c:axId val="631285712"/>
      </c:barChart>
      <c:lineChart>
        <c:grouping val="standard"/>
        <c:varyColors val="0"/>
        <c:ser>
          <c:idx val="1"/>
          <c:order val="1"/>
          <c:tx>
            <c:strRef>
              <c:f>List2!$H$5</c:f>
              <c:strCache>
                <c:ptCount val="1"/>
                <c:pt idx="0">
                  <c:v>ATS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List2!$F$23:$F$34</c:f>
              <c:strCache>
                <c:ptCount val="12"/>
                <c:pt idx="0">
                  <c:v>lipanj '22</c:v>
                </c:pt>
                <c:pt idx="1">
                  <c:v>srpanj '22</c:v>
                </c:pt>
                <c:pt idx="2">
                  <c:v>kolovoz '22</c:v>
                </c:pt>
                <c:pt idx="3">
                  <c:v>rujan '22</c:v>
                </c:pt>
                <c:pt idx="4">
                  <c:v>listopad '22</c:v>
                </c:pt>
                <c:pt idx="5">
                  <c:v>studeni '22</c:v>
                </c:pt>
                <c:pt idx="6">
                  <c:v>prosinac '22</c:v>
                </c:pt>
                <c:pt idx="7">
                  <c:v>siječanj '23</c:v>
                </c:pt>
                <c:pt idx="8">
                  <c:v>veljača '23.</c:v>
                </c:pt>
                <c:pt idx="9">
                  <c:v>ožujak '23</c:v>
                </c:pt>
                <c:pt idx="10">
                  <c:v>travanj '23.</c:v>
                </c:pt>
                <c:pt idx="11">
                  <c:v>svibanj '23.</c:v>
                </c:pt>
              </c:strCache>
            </c:strRef>
          </c:cat>
          <c:val>
            <c:numRef>
              <c:f>List2!$H$23:$H$34</c:f>
              <c:numCache>
                <c:formatCode>0</c:formatCode>
                <c:ptCount val="12"/>
                <c:pt idx="0">
                  <c:v>326.2167</c:v>
                </c:pt>
                <c:pt idx="1">
                  <c:v>321</c:v>
                </c:pt>
                <c:pt idx="2" formatCode="#,##0">
                  <c:v>358.9</c:v>
                </c:pt>
                <c:pt idx="3">
                  <c:v>375</c:v>
                </c:pt>
                <c:pt idx="4">
                  <c:v>397</c:v>
                </c:pt>
                <c:pt idx="5">
                  <c:v>407</c:v>
                </c:pt>
                <c:pt idx="6">
                  <c:v>520</c:v>
                </c:pt>
                <c:pt idx="7">
                  <c:v>539.75</c:v>
                </c:pt>
                <c:pt idx="8" formatCode="#,##0">
                  <c:v>533.38300000000004</c:v>
                </c:pt>
                <c:pt idx="9">
                  <c:v>509</c:v>
                </c:pt>
                <c:pt idx="10" formatCode="General">
                  <c:v>517</c:v>
                </c:pt>
                <c:pt idx="11" formatCode="General">
                  <c:v>503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F3-487F-A522-DF5F6AEBCD05}"/>
            </c:ext>
          </c:extLst>
        </c:ser>
        <c:ser>
          <c:idx val="2"/>
          <c:order val="2"/>
          <c:tx>
            <c:strRef>
              <c:f>List2!$I$5</c:f>
              <c:strCache>
                <c:ptCount val="1"/>
                <c:pt idx="0">
                  <c:v>ATV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List2!$F$23:$F$34</c:f>
              <c:strCache>
                <c:ptCount val="12"/>
                <c:pt idx="0">
                  <c:v>lipanj '22</c:v>
                </c:pt>
                <c:pt idx="1">
                  <c:v>srpanj '22</c:v>
                </c:pt>
                <c:pt idx="2">
                  <c:v>kolovoz '22</c:v>
                </c:pt>
                <c:pt idx="3">
                  <c:v>rujan '22</c:v>
                </c:pt>
                <c:pt idx="4">
                  <c:v>listopad '22</c:v>
                </c:pt>
                <c:pt idx="5">
                  <c:v>studeni '22</c:v>
                </c:pt>
                <c:pt idx="6">
                  <c:v>prosinac '22</c:v>
                </c:pt>
                <c:pt idx="7">
                  <c:v>siječanj '23</c:v>
                </c:pt>
                <c:pt idx="8">
                  <c:v>veljača '23.</c:v>
                </c:pt>
                <c:pt idx="9">
                  <c:v>ožujak '23</c:v>
                </c:pt>
                <c:pt idx="10">
                  <c:v>travanj '23.</c:v>
                </c:pt>
                <c:pt idx="11">
                  <c:v>svibanj '23.</c:v>
                </c:pt>
              </c:strCache>
            </c:strRef>
          </c:cat>
          <c:val>
            <c:numRef>
              <c:f>List2!$I$23:$I$34</c:f>
              <c:numCache>
                <c:formatCode>0</c:formatCode>
                <c:ptCount val="12"/>
                <c:pt idx="0">
                  <c:v>208.03333333333333</c:v>
                </c:pt>
                <c:pt idx="1">
                  <c:v>198</c:v>
                </c:pt>
                <c:pt idx="2" formatCode="General">
                  <c:v>254</c:v>
                </c:pt>
                <c:pt idx="3">
                  <c:v>293</c:v>
                </c:pt>
                <c:pt idx="4">
                  <c:v>314</c:v>
                </c:pt>
                <c:pt idx="5">
                  <c:v>324</c:v>
                </c:pt>
                <c:pt idx="6">
                  <c:v>417</c:v>
                </c:pt>
                <c:pt idx="7">
                  <c:v>421.22</c:v>
                </c:pt>
                <c:pt idx="8" formatCode="#,##0">
                  <c:v>418.71699999999998</c:v>
                </c:pt>
                <c:pt idx="9">
                  <c:v>397</c:v>
                </c:pt>
                <c:pt idx="10" formatCode="General">
                  <c:v>391</c:v>
                </c:pt>
                <c:pt idx="11" formatCode="General">
                  <c:v>371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DC-4A20-A656-5AD349A483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1290704"/>
        <c:axId val="631291120"/>
      </c:lineChart>
      <c:catAx>
        <c:axId val="631290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1291120"/>
        <c:crosses val="autoZero"/>
        <c:auto val="1"/>
        <c:lblAlgn val="ctr"/>
        <c:lblOffset val="100"/>
        <c:noMultiLvlLbl val="0"/>
      </c:catAx>
      <c:valAx>
        <c:axId val="631291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75829A"/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1290704"/>
        <c:crosses val="autoZero"/>
        <c:crossBetween val="between"/>
      </c:valAx>
      <c:valAx>
        <c:axId val="631285712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1278224"/>
        <c:crosses val="max"/>
        <c:crossBetween val="between"/>
      </c:valAx>
      <c:catAx>
        <c:axId val="6312782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312857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952499017289578"/>
          <c:y val="0.91668902378048001"/>
          <c:w val="0.19148194450218772"/>
          <c:h val="5.07235554991671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515-402B-869C-9A22CCDC03F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515-402B-869C-9A22CCDC03F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515-402B-869C-9A22CCDC03F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515-402B-869C-9A22CCDC03F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15-402B-869C-9A22CCDC03F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15-402B-869C-9A22CCDC03F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15-402B-869C-9A22CCDC03F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515-402B-869C-9A22CCDC03F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515-402B-869C-9A22CCDC03F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515-402B-869C-9A22CCDC03F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HRT1</c:v>
                </c:pt>
                <c:pt idx="1">
                  <c:v>Nova TV</c:v>
                </c:pt>
                <c:pt idx="2">
                  <c:v>RTL Televizija</c:v>
                </c:pt>
                <c:pt idx="3">
                  <c:v>HRT2</c:v>
                </c:pt>
                <c:pt idx="4">
                  <c:v>Doma TV</c:v>
                </c:pt>
                <c:pt idx="5">
                  <c:v>RTL2</c:v>
                </c:pt>
                <c:pt idx="6">
                  <c:v>HRT4</c:v>
                </c:pt>
                <c:pt idx="7">
                  <c:v>Nickelodeon</c:v>
                </c:pt>
                <c:pt idx="8">
                  <c:v>RTL Kockica</c:v>
                </c:pt>
                <c:pt idx="9">
                  <c:v>Arena Sport 3</c:v>
                </c:pt>
                <c:pt idx="10">
                  <c:v>HRT3</c:v>
                </c:pt>
                <c:pt idx="11">
                  <c:v>National Geographic</c:v>
                </c:pt>
                <c:pt idx="12">
                  <c:v>CineStar TV1</c:v>
                </c:pt>
                <c:pt idx="13">
                  <c:v>Pickbox TV</c:v>
                </c:pt>
                <c:pt idx="14">
                  <c:v>Nick Jr (HR)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0.82904600000000006</c:v>
                </c:pt>
                <c:pt idx="1">
                  <c:v>0.82564499999999996</c:v>
                </c:pt>
                <c:pt idx="2">
                  <c:v>0.82119299999999995</c:v>
                </c:pt>
                <c:pt idx="3">
                  <c:v>0.80736300000000005</c:v>
                </c:pt>
                <c:pt idx="4">
                  <c:v>0.74047799999999997</c:v>
                </c:pt>
                <c:pt idx="5">
                  <c:v>0.687419</c:v>
                </c:pt>
                <c:pt idx="6">
                  <c:v>0.66876900000000006</c:v>
                </c:pt>
                <c:pt idx="7">
                  <c:v>0.51667099999999999</c:v>
                </c:pt>
                <c:pt idx="8">
                  <c:v>0.24912299999999998</c:v>
                </c:pt>
                <c:pt idx="9">
                  <c:v>0.57333400000000001</c:v>
                </c:pt>
                <c:pt idx="10">
                  <c:v>0.69094899999999992</c:v>
                </c:pt>
                <c:pt idx="11">
                  <c:v>0.44916899999999998</c:v>
                </c:pt>
                <c:pt idx="12">
                  <c:v>0.60768500000000003</c:v>
                </c:pt>
                <c:pt idx="13">
                  <c:v>0.44067200000000001</c:v>
                </c:pt>
                <c:pt idx="14">
                  <c:v>0.44484400000000002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15-402B-869C-9A22CCDC0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2400000000000000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F960-48FB-A82A-4FEACA6AA129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F960-48FB-A82A-4FEACA6AA129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F960-48FB-A82A-4FEACA6AA129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F960-48FB-A82A-4FEACA6AA129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F960-48FB-A82A-4FEACA6AA129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F960-48FB-A82A-4FEACA6AA129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F960-48FB-A82A-4FEACA6AA129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F960-48FB-A82A-4FEACA6AA129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F960-48FB-A82A-4FEACA6AA129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F960-48FB-A82A-4FEACA6AA12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Nickelodeon</c:v>
                </c:pt>
                <c:pt idx="1">
                  <c:v>Arena Sport 3</c:v>
                </c:pt>
                <c:pt idx="2">
                  <c:v>National Geographic</c:v>
                </c:pt>
                <c:pt idx="3">
                  <c:v>CineStar TV1</c:v>
                </c:pt>
                <c:pt idx="4">
                  <c:v>Pickbox TV</c:v>
                </c:pt>
                <c:pt idx="5">
                  <c:v>Nick Jr (HR)</c:v>
                </c:pt>
                <c:pt idx="6">
                  <c:v>FOX Crime</c:v>
                </c:pt>
                <c:pt idx="7">
                  <c:v>CineStar TV Action</c:v>
                </c:pt>
                <c:pt idx="8">
                  <c:v>Arena Sport 1</c:v>
                </c:pt>
                <c:pt idx="9">
                  <c:v>FOX</c:v>
                </c:pt>
                <c:pt idx="10">
                  <c:v>HBO</c:v>
                </c:pt>
                <c:pt idx="11">
                  <c:v>FOX Life</c:v>
                </c:pt>
                <c:pt idx="12">
                  <c:v>FOX Movies</c:v>
                </c:pt>
                <c:pt idx="13">
                  <c:v>AMC</c:v>
                </c:pt>
                <c:pt idx="14">
                  <c:v>Arena Sport 7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1.8162000000000001E-2</c:v>
                </c:pt>
                <c:pt idx="1">
                  <c:v>1.5601E-2</c:v>
                </c:pt>
                <c:pt idx="2">
                  <c:v>1.2297000000000001E-2</c:v>
                </c:pt>
                <c:pt idx="3">
                  <c:v>1.1255999999999999E-2</c:v>
                </c:pt>
                <c:pt idx="4">
                  <c:v>1.125E-2</c:v>
                </c:pt>
                <c:pt idx="5">
                  <c:v>1.1233999999999999E-2</c:v>
                </c:pt>
                <c:pt idx="6">
                  <c:v>1.111E-2</c:v>
                </c:pt>
                <c:pt idx="7">
                  <c:v>1.1017999999999998E-2</c:v>
                </c:pt>
                <c:pt idx="8">
                  <c:v>9.6850000000000009E-3</c:v>
                </c:pt>
                <c:pt idx="9">
                  <c:v>9.6189999999999991E-3</c:v>
                </c:pt>
                <c:pt idx="10">
                  <c:v>7.6339999999999993E-3</c:v>
                </c:pt>
                <c:pt idx="11">
                  <c:v>6.7920000000000003E-3</c:v>
                </c:pt>
                <c:pt idx="12">
                  <c:v>6.7510000000000001E-3</c:v>
                </c:pt>
                <c:pt idx="13">
                  <c:v>5.888E-3</c:v>
                </c:pt>
                <c:pt idx="14">
                  <c:v>5.8530000000000006E-3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960-48FB-A82A-4FEACA6AA1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2400000000000000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ECDF-4FD2-BBAE-D0BA3EC025A1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ECDF-4FD2-BBAE-D0BA3EC025A1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ECDF-4FD2-BBAE-D0BA3EC025A1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ECDF-4FD2-BBAE-D0BA3EC025A1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ECDF-4FD2-BBAE-D0BA3EC025A1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ECDF-4FD2-BBAE-D0BA3EC025A1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ECDF-4FD2-BBAE-D0BA3EC025A1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ECDF-4FD2-BBAE-D0BA3EC025A1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ECDF-4FD2-BBAE-D0BA3EC025A1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ECDF-4FD2-BBAE-D0BA3EC025A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Nickelodeon</c:v>
                </c:pt>
                <c:pt idx="1">
                  <c:v>Arena Sport 3</c:v>
                </c:pt>
                <c:pt idx="2">
                  <c:v>National Geographic</c:v>
                </c:pt>
                <c:pt idx="3">
                  <c:v>CineStar TV1</c:v>
                </c:pt>
                <c:pt idx="4">
                  <c:v>Pickbox TV</c:v>
                </c:pt>
                <c:pt idx="5">
                  <c:v>Nick Jr (HR)</c:v>
                </c:pt>
                <c:pt idx="6">
                  <c:v>FOX Crime</c:v>
                </c:pt>
                <c:pt idx="7">
                  <c:v>CineStar TV Action</c:v>
                </c:pt>
                <c:pt idx="8">
                  <c:v>Arena Sport 1</c:v>
                </c:pt>
                <c:pt idx="9">
                  <c:v>FOX</c:v>
                </c:pt>
                <c:pt idx="10">
                  <c:v>HBO</c:v>
                </c:pt>
                <c:pt idx="11">
                  <c:v>FOX Life</c:v>
                </c:pt>
                <c:pt idx="12">
                  <c:v>FOX Movies</c:v>
                </c:pt>
                <c:pt idx="13">
                  <c:v>AMC</c:v>
                </c:pt>
                <c:pt idx="14">
                  <c:v>Arena Sport 7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4.744E-3</c:v>
                </c:pt>
                <c:pt idx="1">
                  <c:v>3.9909999999999998E-3</c:v>
                </c:pt>
                <c:pt idx="2">
                  <c:v>3.1590000000000003E-3</c:v>
                </c:pt>
                <c:pt idx="3">
                  <c:v>2.9139999999999999E-3</c:v>
                </c:pt>
                <c:pt idx="4">
                  <c:v>2.8910000000000003E-3</c:v>
                </c:pt>
                <c:pt idx="5">
                  <c:v>2.954E-3</c:v>
                </c:pt>
                <c:pt idx="6">
                  <c:v>2.8660000000000001E-3</c:v>
                </c:pt>
                <c:pt idx="7">
                  <c:v>2.8679999999999999E-3</c:v>
                </c:pt>
                <c:pt idx="8">
                  <c:v>2.4909999999999997E-3</c:v>
                </c:pt>
                <c:pt idx="9">
                  <c:v>2.4529999999999999E-3</c:v>
                </c:pt>
                <c:pt idx="10">
                  <c:v>1.97E-3</c:v>
                </c:pt>
                <c:pt idx="11">
                  <c:v>1.7419999999999998E-3</c:v>
                </c:pt>
                <c:pt idx="12">
                  <c:v>1.7380000000000002E-3</c:v>
                </c:pt>
                <c:pt idx="13">
                  <c:v>1.5020000000000001E-3</c:v>
                </c:pt>
                <c:pt idx="14">
                  <c:v>1.5110000000000002E-3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CDF-4FD2-BBAE-D0BA3EC025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AFCC-4D43-A4DB-EDD4E791AD8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AFCC-4D43-A4DB-EDD4E791AD8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AFCC-4D43-A4DB-EDD4E791AD8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AFCC-4D43-A4DB-EDD4E791AD8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AFCC-4D43-A4DB-EDD4E791AD8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AFCC-4D43-A4DB-EDD4E791AD8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AFCC-4D43-A4DB-EDD4E791AD85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AFCC-4D43-A4DB-EDD4E791AD8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AFCC-4D43-A4DB-EDD4E791AD8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AFCC-4D43-A4DB-EDD4E791AD8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Nickelodeon</c:v>
                </c:pt>
                <c:pt idx="1">
                  <c:v>Arena Sport 3</c:v>
                </c:pt>
                <c:pt idx="2">
                  <c:v>National Geographic</c:v>
                </c:pt>
                <c:pt idx="3">
                  <c:v>CineStar TV1</c:v>
                </c:pt>
                <c:pt idx="4">
                  <c:v>Pickbox TV</c:v>
                </c:pt>
                <c:pt idx="5">
                  <c:v>Nick Jr (HR)</c:v>
                </c:pt>
                <c:pt idx="6">
                  <c:v>FOX Crime</c:v>
                </c:pt>
                <c:pt idx="7">
                  <c:v>CineStar TV Action</c:v>
                </c:pt>
                <c:pt idx="8">
                  <c:v>Arena Sport 1</c:v>
                </c:pt>
                <c:pt idx="9">
                  <c:v>FOX</c:v>
                </c:pt>
                <c:pt idx="10">
                  <c:v>HBO</c:v>
                </c:pt>
                <c:pt idx="11">
                  <c:v>FOX Life</c:v>
                </c:pt>
                <c:pt idx="12">
                  <c:v>FOX Movies</c:v>
                </c:pt>
                <c:pt idx="13">
                  <c:v>AMC</c:v>
                </c:pt>
                <c:pt idx="14">
                  <c:v>Arena Sport 7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0.51667099999999999</c:v>
                </c:pt>
                <c:pt idx="1">
                  <c:v>0.24912299999999998</c:v>
                </c:pt>
                <c:pt idx="2">
                  <c:v>0.44916899999999998</c:v>
                </c:pt>
                <c:pt idx="3">
                  <c:v>0.60768500000000003</c:v>
                </c:pt>
                <c:pt idx="4">
                  <c:v>0.44067200000000001</c:v>
                </c:pt>
                <c:pt idx="5">
                  <c:v>0.44484400000000002</c:v>
                </c:pt>
                <c:pt idx="6">
                  <c:v>0.462613</c:v>
                </c:pt>
                <c:pt idx="7">
                  <c:v>0.56510800000000005</c:v>
                </c:pt>
                <c:pt idx="8">
                  <c:v>0.16697399999999998</c:v>
                </c:pt>
                <c:pt idx="9">
                  <c:v>0.48206699999999997</c:v>
                </c:pt>
                <c:pt idx="10">
                  <c:v>0.40144199999999997</c:v>
                </c:pt>
                <c:pt idx="11">
                  <c:v>0.492369</c:v>
                </c:pt>
                <c:pt idx="12">
                  <c:v>0.51534599999999997</c:v>
                </c:pt>
                <c:pt idx="13">
                  <c:v>0.12539700000000001</c:v>
                </c:pt>
                <c:pt idx="14">
                  <c:v>0.29082799999999998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FCC-4D43-A4DB-EDD4E791AD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13BF5-BA33-4D87-8729-6B6071720883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79926C-EB85-43BC-B4A9-DC340E873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20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/>
              <a:t>TTV-total tv kanali (svi zemaljski i nezemaljski) u </a:t>
            </a:r>
            <a:endParaRPr lang="hr-HR" dirty="0"/>
          </a:p>
          <a:p>
            <a:r>
              <a:rPr lang="hr-HR" dirty="0"/>
              <a:t>AMR</a:t>
            </a:r>
            <a:br>
              <a:rPr lang="hr-HR" dirty="0"/>
            </a:br>
            <a:r>
              <a:rPr lang="hr-HR" dirty="0"/>
              <a:t>ATS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79926C-EB85-43BC-B4A9-DC340E8732F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4405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93271" y="693445"/>
            <a:ext cx="10515600" cy="106015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>
              <a:lnSpc>
                <a:spcPct val="80000"/>
              </a:lnSpc>
              <a:defRPr sz="2800" spc="-150"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de-DE" dirty="0"/>
              <a:t>Titelmasterformat </a:t>
            </a:r>
            <a:br>
              <a:rPr lang="de-DE" dirty="0"/>
            </a:br>
            <a:r>
              <a:rPr lang="de-DE" dirty="0"/>
              <a:t>durch Klicken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93271" y="1898474"/>
            <a:ext cx="10515600" cy="417381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3716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8288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4" name="Rechteck 25"/>
          <p:cNvSpPr/>
          <p:nvPr userDrawn="1"/>
        </p:nvSpPr>
        <p:spPr>
          <a:xfrm>
            <a:off x="149134" y="6462023"/>
            <a:ext cx="444137" cy="28803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 algn="ctr"/>
            <a:fld id="{E6723BED-33AB-4D74-A326-EFE42B737403}" type="slidenum">
              <a:rPr lang="de-DE" sz="900" b="0" noProof="0" smtClean="0">
                <a:solidFill>
                  <a:schemeClr val="bg1">
                    <a:lumMod val="65000"/>
                  </a:schemeClr>
                </a:solidFill>
                <a:latin typeface="+mn-lt"/>
                <a:cs typeface="Museo 300"/>
              </a:rPr>
              <a:pPr lvl="0" algn="ctr"/>
              <a:t>‹#›</a:t>
            </a:fld>
            <a:endParaRPr lang="de-DE" sz="900" b="0" noProof="0" dirty="0">
              <a:solidFill>
                <a:schemeClr val="bg1">
                  <a:lumMod val="65000"/>
                </a:schemeClr>
              </a:solidFill>
              <a:latin typeface="+mn-lt"/>
              <a:cs typeface="Museo 300"/>
            </a:endParaRPr>
          </a:p>
        </p:txBody>
      </p:sp>
      <p:sp>
        <p:nvSpPr>
          <p:cNvPr id="17" name="Inhaltsplatzhalter 2"/>
          <p:cNvSpPr>
            <a:spLocks noGrp="1"/>
          </p:cNvSpPr>
          <p:nvPr>
            <p:ph idx="10"/>
          </p:nvPr>
        </p:nvSpPr>
        <p:spPr>
          <a:xfrm>
            <a:off x="593271" y="358782"/>
            <a:ext cx="10515600" cy="33466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3716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8288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grpSp>
        <p:nvGrpSpPr>
          <p:cNvPr id="18" name="Gruppieren 17"/>
          <p:cNvGrpSpPr/>
          <p:nvPr userDrawn="1"/>
        </p:nvGrpSpPr>
        <p:grpSpPr>
          <a:xfrm>
            <a:off x="0" y="0"/>
            <a:ext cx="12192000" cy="211015"/>
            <a:chOff x="0" y="6496594"/>
            <a:chExt cx="11530148" cy="361406"/>
          </a:xfrm>
        </p:grpSpPr>
        <p:pic>
          <p:nvPicPr>
            <p:cNvPr id="19" name="Grafik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496594"/>
              <a:ext cx="5765074" cy="3614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" name="Grafik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65074" y="6496594"/>
              <a:ext cx="5765074" cy="361406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034" y="6442978"/>
            <a:ext cx="1346200" cy="236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42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93271" y="693445"/>
            <a:ext cx="10515600" cy="106015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>
              <a:lnSpc>
                <a:spcPct val="80000"/>
              </a:lnSpc>
              <a:defRPr sz="2800" spc="-150"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de-DE" dirty="0"/>
              <a:t>Titelmasterformat </a:t>
            </a:r>
            <a:br>
              <a:rPr lang="de-DE" dirty="0"/>
            </a:br>
            <a:r>
              <a:rPr lang="de-DE" dirty="0"/>
              <a:t>durch Klicken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93271" y="1898474"/>
            <a:ext cx="10515600" cy="417381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3716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8288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4" name="Rechteck 25"/>
          <p:cNvSpPr/>
          <p:nvPr userDrawn="1"/>
        </p:nvSpPr>
        <p:spPr>
          <a:xfrm>
            <a:off x="149134" y="6462023"/>
            <a:ext cx="444137" cy="28803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ctr"/>
            <a:fld id="{E6723BED-33AB-4D74-A326-EFE42B737403}" type="slidenum">
              <a:rPr lang="de-DE" sz="900" smtClean="0">
                <a:solidFill>
                  <a:prstClr val="white">
                    <a:lumMod val="65000"/>
                  </a:prstClr>
                </a:solidFill>
                <a:cs typeface="Museo 300"/>
              </a:rPr>
              <a:pPr algn="ctr"/>
              <a:t>‹#›</a:t>
            </a:fld>
            <a:endParaRPr lang="de-DE" sz="900" dirty="0">
              <a:solidFill>
                <a:prstClr val="white">
                  <a:lumMod val="65000"/>
                </a:prstClr>
              </a:solidFill>
              <a:cs typeface="Museo 300"/>
            </a:endParaRPr>
          </a:p>
        </p:txBody>
      </p:sp>
      <p:sp>
        <p:nvSpPr>
          <p:cNvPr id="17" name="Inhaltsplatzhalter 2"/>
          <p:cNvSpPr>
            <a:spLocks noGrp="1"/>
          </p:cNvSpPr>
          <p:nvPr>
            <p:ph idx="10"/>
          </p:nvPr>
        </p:nvSpPr>
        <p:spPr>
          <a:xfrm>
            <a:off x="593271" y="358782"/>
            <a:ext cx="10515600" cy="33466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3716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8288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grpSp>
        <p:nvGrpSpPr>
          <p:cNvPr id="18" name="Gruppieren 17"/>
          <p:cNvGrpSpPr/>
          <p:nvPr userDrawn="1"/>
        </p:nvGrpSpPr>
        <p:grpSpPr>
          <a:xfrm>
            <a:off x="0" y="0"/>
            <a:ext cx="12192000" cy="211015"/>
            <a:chOff x="0" y="6496594"/>
            <a:chExt cx="11530148" cy="361406"/>
          </a:xfrm>
        </p:grpSpPr>
        <p:pic>
          <p:nvPicPr>
            <p:cNvPr id="19" name="Grafik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496594"/>
              <a:ext cx="5765074" cy="3614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" name="Grafik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65074" y="6496594"/>
              <a:ext cx="5765074" cy="361406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034" y="6442978"/>
            <a:ext cx="1346200" cy="236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188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93271" y="693445"/>
            <a:ext cx="10515600" cy="106015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>
              <a:lnSpc>
                <a:spcPct val="80000"/>
              </a:lnSpc>
              <a:defRPr sz="2800" spc="-150"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de-DE" dirty="0"/>
              <a:t>Titelmasterformat </a:t>
            </a:r>
            <a:br>
              <a:rPr lang="de-DE" dirty="0"/>
            </a:br>
            <a:r>
              <a:rPr lang="de-DE" dirty="0"/>
              <a:t>durch Klicken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93271" y="1898474"/>
            <a:ext cx="10515600" cy="417381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3716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8288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4" name="Rechteck 25"/>
          <p:cNvSpPr/>
          <p:nvPr userDrawn="1"/>
        </p:nvSpPr>
        <p:spPr>
          <a:xfrm>
            <a:off x="149134" y="6462023"/>
            <a:ext cx="444137" cy="28803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ctr"/>
            <a:fld id="{E6723BED-33AB-4D74-A326-EFE42B737403}" type="slidenum">
              <a:rPr lang="de-DE" sz="900" smtClean="0">
                <a:solidFill>
                  <a:prstClr val="white">
                    <a:lumMod val="65000"/>
                  </a:prstClr>
                </a:solidFill>
                <a:cs typeface="Museo 300"/>
              </a:rPr>
              <a:pPr algn="ctr"/>
              <a:t>‹#›</a:t>
            </a:fld>
            <a:endParaRPr lang="de-DE" sz="900" dirty="0">
              <a:solidFill>
                <a:prstClr val="white">
                  <a:lumMod val="65000"/>
                </a:prstClr>
              </a:solidFill>
              <a:cs typeface="Museo 300"/>
            </a:endParaRPr>
          </a:p>
        </p:txBody>
      </p:sp>
      <p:sp>
        <p:nvSpPr>
          <p:cNvPr id="17" name="Inhaltsplatzhalter 2"/>
          <p:cNvSpPr>
            <a:spLocks noGrp="1"/>
          </p:cNvSpPr>
          <p:nvPr>
            <p:ph idx="10"/>
          </p:nvPr>
        </p:nvSpPr>
        <p:spPr>
          <a:xfrm>
            <a:off x="593271" y="358782"/>
            <a:ext cx="10515600" cy="33466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3716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8288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grpSp>
        <p:nvGrpSpPr>
          <p:cNvPr id="18" name="Gruppieren 17"/>
          <p:cNvGrpSpPr/>
          <p:nvPr userDrawn="1"/>
        </p:nvGrpSpPr>
        <p:grpSpPr>
          <a:xfrm>
            <a:off x="0" y="0"/>
            <a:ext cx="12192000" cy="211015"/>
            <a:chOff x="0" y="6496594"/>
            <a:chExt cx="11530148" cy="361406"/>
          </a:xfrm>
        </p:grpSpPr>
        <p:pic>
          <p:nvPicPr>
            <p:cNvPr id="19" name="Grafik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496594"/>
              <a:ext cx="5765074" cy="3614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" name="Grafik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65074" y="6496594"/>
              <a:ext cx="5765074" cy="361406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034" y="6442978"/>
            <a:ext cx="1346200" cy="236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684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6656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1" y="0"/>
            <a:ext cx="12192528" cy="6858000"/>
          </a:xfrm>
          <a:prstGeom prst="rect">
            <a:avLst/>
          </a:prstGeom>
          <a:gradFill flip="none" rotWithShape="1">
            <a:gsLst>
              <a:gs pos="0">
                <a:srgbClr val="20242C"/>
              </a:gs>
              <a:gs pos="38000">
                <a:srgbClr val="2F354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3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329603426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270" imgH="270" progId="TCLayout.ActiveDocument.1">
                  <p:embed/>
                </p:oleObj>
              </mc:Choice>
              <mc:Fallback>
                <p:oleObj name="think-cell Slide" r:id="rId8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5590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86" r:id="rId2"/>
    <p:sldLayoutId id="2147483690" r:id="rId3"/>
    <p:sldLayoutId id="2147483651" r:id="rId4"/>
    <p:sldLayoutId id="2147483691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chart" Target="../charts/chart2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9.xml"/><Relationship Id="rId3" Type="http://schemas.openxmlformats.org/officeDocument/2006/relationships/chart" Target="../charts/chart4.xml"/><Relationship Id="rId7" Type="http://schemas.openxmlformats.org/officeDocument/2006/relationships/chart" Target="../charts/chart8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21.xml"/><Relationship Id="rId4" Type="http://schemas.openxmlformats.org/officeDocument/2006/relationships/chart" Target="../charts/chart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24.xml"/><Relationship Id="rId4" Type="http://schemas.openxmlformats.org/officeDocument/2006/relationships/chart" Target="../charts/chart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27.xml"/><Relationship Id="rId4" Type="http://schemas.openxmlformats.org/officeDocument/2006/relationships/chart" Target="../charts/char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E94E9005-5D00-4519-B139-8A5A8638AB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041" y="1105481"/>
            <a:ext cx="2522118" cy="443341"/>
          </a:xfrm>
          <a:prstGeom prst="rect">
            <a:avLst/>
          </a:prstGeom>
        </p:spPr>
      </p:pic>
      <p:sp>
        <p:nvSpPr>
          <p:cNvPr id="3" name="Rectangle 14">
            <a:extLst>
              <a:ext uri="{FF2B5EF4-FFF2-40B4-BE49-F238E27FC236}">
                <a16:creationId xmlns:a16="http://schemas.microsoft.com/office/drawing/2014/main" id="{7B20ADE1-C66E-4679-9F31-35EB2AD5C90A}"/>
              </a:ext>
            </a:extLst>
          </p:cNvPr>
          <p:cNvSpPr/>
          <p:nvPr/>
        </p:nvSpPr>
        <p:spPr>
          <a:xfrm>
            <a:off x="1069041" y="1860968"/>
            <a:ext cx="7824588" cy="29940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19" rIns="0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000" b="0" i="0" u="none" strike="noStrike" kern="1200" cap="none" normalizeH="0" baseline="0" dirty="0">
                <a:ln>
                  <a:noFill/>
                </a:ln>
                <a:solidFill>
                  <a:srgbClr val="75829A"/>
                </a:solidFill>
                <a:effectLst/>
                <a:uLnTx/>
                <a:uFillTx/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Gledanost televizijskog programa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r-HR" dirty="0">
              <a:solidFill>
                <a:srgbClr val="FFFFFF"/>
              </a:solidFill>
              <a:latin typeface="Open Sans Extrabold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Open Sans Extrabold"/>
                <a:ea typeface="Open Sans" panose="020B0606030504020204" pitchFamily="34" charset="0"/>
                <a:cs typeface="Open Sans" panose="020B0606030504020204" pitchFamily="34" charset="0"/>
              </a:rPr>
              <a:t>SVIBANJ</a:t>
            </a:r>
            <a:r>
              <a:rPr lang="hr-HR" dirty="0">
                <a:solidFill>
                  <a:schemeClr val="tx1">
                    <a:lumMod val="60000"/>
                    <a:lumOff val="40000"/>
                  </a:schemeClr>
                </a:solidFill>
                <a:latin typeface="Open Sans Extrabold"/>
                <a:ea typeface="Open Sans" panose="020B0606030504020204" pitchFamily="34" charset="0"/>
                <a:cs typeface="Open Sans" panose="020B0606030504020204" pitchFamily="34" charset="0"/>
              </a:rPr>
              <a:t> 2023.</a:t>
            </a:r>
            <a:endParaRPr kumimoji="0" lang="hr-HR" b="0" i="0" u="none" strike="noStrike" kern="1200" cap="none" normalizeH="0" baseline="0" dirty="0">
              <a:ln>
                <a:noFill/>
              </a:ln>
              <a:solidFill>
                <a:schemeClr val="tx1">
                  <a:lumMod val="60000"/>
                  <a:lumOff val="40000"/>
                </a:schemeClr>
              </a:solidFill>
              <a:effectLst/>
              <a:uLnTx/>
              <a:uFillTx/>
              <a:latin typeface="Open Sans Extrabold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6CEB83A7-3EAC-4EED-B6E6-2CB59C7C56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90499" y="1105481"/>
            <a:ext cx="2522118" cy="440611"/>
          </a:xfrm>
          <a:prstGeom prst="rect">
            <a:avLst/>
          </a:prstGeom>
        </p:spPr>
      </p:pic>
      <p:sp>
        <p:nvSpPr>
          <p:cNvPr id="11" name="Rectangle 14">
            <a:extLst>
              <a:ext uri="{FF2B5EF4-FFF2-40B4-BE49-F238E27FC236}">
                <a16:creationId xmlns:a16="http://schemas.microsoft.com/office/drawing/2014/main" id="{AC9E90FC-A16B-4F2F-AB71-1A15AFC0F4DF}"/>
              </a:ext>
            </a:extLst>
          </p:cNvPr>
          <p:cNvSpPr/>
          <p:nvPr/>
        </p:nvSpPr>
        <p:spPr>
          <a:xfrm>
            <a:off x="1069041" y="5508391"/>
            <a:ext cx="4442207" cy="29940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19" rIns="0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hr-HR" sz="1400" dirty="0">
                <a:solidFill>
                  <a:srgbClr val="75829A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Istraživanje provodi tvrtka AdScanner d.o.o. na uzorku od </a:t>
            </a:r>
            <a:r>
              <a:rPr lang="hr-HR" sz="14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1000 </a:t>
            </a:r>
            <a:r>
              <a:rPr lang="hr-HR" sz="1400" dirty="0">
                <a:solidFill>
                  <a:srgbClr val="75829A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kućanstava koja predstavljaju </a:t>
            </a:r>
            <a:r>
              <a:rPr lang="hr-HR" sz="14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720.000</a:t>
            </a:r>
            <a:r>
              <a:rPr lang="hr-HR" sz="1400" dirty="0">
                <a:solidFill>
                  <a:srgbClr val="75829A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r-HR" sz="1400" dirty="0" err="1">
                <a:solidFill>
                  <a:srgbClr val="75829A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Pay</a:t>
            </a:r>
            <a:r>
              <a:rPr lang="hr-HR" sz="1400" dirty="0">
                <a:solidFill>
                  <a:srgbClr val="75829A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TV kućanstava u Republici Hrvatskoj.</a:t>
            </a:r>
          </a:p>
          <a:p>
            <a:pPr>
              <a:lnSpc>
                <a:spcPct val="90000"/>
              </a:lnSpc>
            </a:pPr>
            <a:endParaRPr lang="hr-HR" sz="1400" dirty="0">
              <a:solidFill>
                <a:srgbClr val="75829A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751C8F44-19FD-4506-B2CB-EF728F53C8BC}"/>
              </a:ext>
            </a:extLst>
          </p:cNvPr>
          <p:cNvGrpSpPr/>
          <p:nvPr/>
        </p:nvGrpSpPr>
        <p:grpSpPr>
          <a:xfrm>
            <a:off x="4111959" y="1105481"/>
            <a:ext cx="429985" cy="440611"/>
            <a:chOff x="5492964" y="838200"/>
            <a:chExt cx="429985" cy="751297"/>
          </a:xfrm>
        </p:grpSpPr>
        <p:cxnSp>
          <p:nvCxnSpPr>
            <p:cNvPr id="12" name="Gerader Verbinder 11">
              <a:extLst>
                <a:ext uri="{FF2B5EF4-FFF2-40B4-BE49-F238E27FC236}">
                  <a16:creationId xmlns:a16="http://schemas.microsoft.com/office/drawing/2014/main" id="{81E6EB18-B7DA-45A1-9553-632F98B1D2B2}"/>
                </a:ext>
              </a:extLst>
            </p:cNvPr>
            <p:cNvCxnSpPr/>
            <p:nvPr/>
          </p:nvCxnSpPr>
          <p:spPr>
            <a:xfrm>
              <a:off x="5492964" y="838200"/>
              <a:ext cx="429985" cy="75129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>
              <a:extLst>
                <a:ext uri="{FF2B5EF4-FFF2-40B4-BE49-F238E27FC236}">
                  <a16:creationId xmlns:a16="http://schemas.microsoft.com/office/drawing/2014/main" id="{56F6E5A3-4246-42A5-8389-821C82EF124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492964" y="838200"/>
              <a:ext cx="429985" cy="75129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40105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-10367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Extrabold"/>
                <a:ea typeface="+mn-ea"/>
                <a:cs typeface="+mn-cs"/>
              </a:rPr>
              <a:t>KOMPARATIVNA ANALIZA PODATAKA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t>U analizu su uključeni svi zemaljski i nezemaljski kanali</a:t>
            </a:r>
            <a:endParaRPr kumimoji="0" lang="hr-HR" sz="1100" b="0" i="0" u="none" strike="noStrike" kern="1200" cap="none" spc="0" normalizeH="0" baseline="0" noProof="0" dirty="0">
              <a:ln>
                <a:noFill/>
              </a:ln>
              <a:solidFill>
                <a:srgbClr val="5EC0ED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sp>
        <p:nvSpPr>
          <p:cNvPr id="18" name="Rectangle 14">
            <a:extLst>
              <a:ext uri="{FF2B5EF4-FFF2-40B4-BE49-F238E27FC236}">
                <a16:creationId xmlns:a16="http://schemas.microsoft.com/office/drawing/2014/main" id="{0F99F297-BDA2-43C9-9B22-D6A587715DE1}"/>
              </a:ext>
            </a:extLst>
          </p:cNvPr>
          <p:cNvSpPr/>
          <p:nvPr/>
        </p:nvSpPr>
        <p:spPr>
          <a:xfrm>
            <a:off x="5868148" y="595169"/>
            <a:ext cx="2138576" cy="32247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5829A"/>
                </a:solidFill>
                <a:effectLst/>
                <a:uLnTx/>
                <a:uFillTx/>
                <a:latin typeface="Open Sans Extrabold"/>
                <a:ea typeface="Open Sans" panose="020B0606030504020204" pitchFamily="34" charset="0"/>
                <a:cs typeface="Open Sans" panose="020B0606030504020204" pitchFamily="34" charset="0"/>
              </a:rPr>
              <a:t>LIPANJ 2022. </a:t>
            </a:r>
            <a:r>
              <a:rPr kumimoji="0" lang="hr-HR" sz="900" b="0" i="0" u="none" strike="noStrike" kern="1200" cap="none" spc="0" normalizeH="0" baseline="0" noProof="0" dirty="0">
                <a:ln>
                  <a:noFill/>
                </a:ln>
                <a:solidFill>
                  <a:srgbClr val="75829A"/>
                </a:solidFill>
                <a:effectLst/>
                <a:uLnTx/>
                <a:uFillTx/>
                <a:latin typeface="Open Sans Extrabold"/>
                <a:ea typeface="Open Sans" panose="020B0606030504020204" pitchFamily="34" charset="0"/>
                <a:cs typeface="Open Sans" panose="020B0606030504020204" pitchFamily="34" charset="0"/>
              </a:rPr>
              <a:t>–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5829A"/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SVIBANJ</a:t>
            </a:r>
            <a:r>
              <a:rPr lang="hr-HR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hr-HR" sz="900" b="0" i="0" u="none" strike="noStrike" kern="1200" cap="none" spc="0" normalizeH="0" baseline="0" noProof="0" dirty="0">
                <a:ln>
                  <a:noFill/>
                </a:ln>
                <a:solidFill>
                  <a:srgbClr val="75829A"/>
                </a:solidFill>
                <a:effectLst/>
                <a:uLnTx/>
                <a:uFillTx/>
                <a:latin typeface="Open Sans Extrabold"/>
                <a:ea typeface="Open Sans" panose="020B0606030504020204" pitchFamily="34" charset="0"/>
                <a:cs typeface="Open Sans" panose="020B0606030504020204" pitchFamily="34" charset="0"/>
              </a:rPr>
              <a:t>2023. 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75829A"/>
              </a:solidFill>
              <a:effectLst/>
              <a:uLnTx/>
              <a:uFillTx/>
              <a:latin typeface="Open Sans Extrabold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8" name="Grafik 8">
            <a:extLst>
              <a:ext uri="{FF2B5EF4-FFF2-40B4-BE49-F238E27FC236}">
                <a16:creationId xmlns:a16="http://schemas.microsoft.com/office/drawing/2014/main" id="{6CE61FCD-B8FC-429B-8DA2-6F1CA5DFB3E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4655" y="6389773"/>
            <a:ext cx="1280246" cy="225044"/>
          </a:xfrm>
          <a:prstGeom prst="rect">
            <a:avLst/>
          </a:prstGeom>
        </p:spPr>
      </p:pic>
      <p:sp>
        <p:nvSpPr>
          <p:cNvPr id="30" name="Rectangle 14">
            <a:extLst>
              <a:ext uri="{FF2B5EF4-FFF2-40B4-BE49-F238E27FC236}">
                <a16:creationId xmlns:a16="http://schemas.microsoft.com/office/drawing/2014/main" id="{795AB9BD-4BAB-48A5-863F-003434BAD122}"/>
              </a:ext>
            </a:extLst>
          </p:cNvPr>
          <p:cNvSpPr/>
          <p:nvPr/>
        </p:nvSpPr>
        <p:spPr>
          <a:xfrm>
            <a:off x="2751869" y="6214511"/>
            <a:ext cx="4138245" cy="29940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19" rIns="0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medium.com/</a:t>
            </a:r>
            <a:r>
              <a:rPr kumimoji="0" lang="en-US" sz="15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adscanner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twitter.com/</a:t>
            </a:r>
            <a:r>
              <a:rPr kumimoji="0" lang="en-US" sz="15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adscannerdata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2" name="Picture 2" descr="https://cdn-images-1.medium.com/max/1600/1*emiGsBgJu2KHWyjluhKXQw.png">
            <a:extLst>
              <a:ext uri="{FF2B5EF4-FFF2-40B4-BE49-F238E27FC236}">
                <a16:creationId xmlns:a16="http://schemas.microsoft.com/office/drawing/2014/main" id="{36D0AAB5-2040-4FFE-BAB9-5A98EEEDC7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311" y="6256347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Image result for twitter icon">
            <a:extLst>
              <a:ext uri="{FF2B5EF4-FFF2-40B4-BE49-F238E27FC236}">
                <a16:creationId xmlns:a16="http://schemas.microsoft.com/office/drawing/2014/main" id="{3756E231-11B1-48A7-9648-F29DE3C849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311" y="6513915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1">
            <a:extLst>
              <a:ext uri="{FF2B5EF4-FFF2-40B4-BE49-F238E27FC236}">
                <a16:creationId xmlns:a16="http://schemas.microsoft.com/office/drawing/2014/main" id="{63325490-1164-4089-8475-16331EB8F78F}"/>
              </a:ext>
            </a:extLst>
          </p:cNvPr>
          <p:cNvSpPr/>
          <p:nvPr/>
        </p:nvSpPr>
        <p:spPr>
          <a:xfrm>
            <a:off x="2372304" y="902871"/>
            <a:ext cx="574014" cy="21037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900" b="0" i="0" u="none" strike="noStrike" kern="1200" cap="none" spc="0" normalizeH="0" baseline="0" noProof="0" dirty="0">
                <a:ln>
                  <a:noFill/>
                </a:ln>
                <a:solidFill>
                  <a:srgbClr val="75829A"/>
                </a:solidFill>
                <a:effectLst/>
                <a:uLnTx/>
                <a:uFillTx/>
                <a:latin typeface="Open Sans Extrabold"/>
                <a:ea typeface="Open Sans" panose="020B0606030504020204" pitchFamily="34" charset="0"/>
                <a:cs typeface="Open Sans" panose="020B0606030504020204" pitchFamily="34" charset="0"/>
              </a:rPr>
              <a:t>MIN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75829A"/>
              </a:solidFill>
              <a:effectLst/>
              <a:uLnTx/>
              <a:uFillTx/>
              <a:latin typeface="Open Sans Extrabold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20" name="Grafikon 19">
            <a:extLst>
              <a:ext uri="{FF2B5EF4-FFF2-40B4-BE49-F238E27FC236}">
                <a16:creationId xmlns:a16="http://schemas.microsoft.com/office/drawing/2014/main" id="{8542C7B1-CAD2-4DFB-A413-E3E175AE3C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6271760"/>
              </p:ext>
            </p:extLst>
          </p:nvPr>
        </p:nvGraphicFramePr>
        <p:xfrm>
          <a:off x="2314988" y="1127481"/>
          <a:ext cx="9308439" cy="4539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1" name="Rectangle 1">
            <a:extLst>
              <a:ext uri="{FF2B5EF4-FFF2-40B4-BE49-F238E27FC236}">
                <a16:creationId xmlns:a16="http://schemas.microsoft.com/office/drawing/2014/main" id="{6186077E-C373-42D5-B34E-554FABAE6D15}"/>
              </a:ext>
            </a:extLst>
          </p:cNvPr>
          <p:cNvSpPr/>
          <p:nvPr/>
        </p:nvSpPr>
        <p:spPr>
          <a:xfrm>
            <a:off x="11180036" y="917647"/>
            <a:ext cx="574014" cy="21037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900" b="0" i="0" u="none" strike="noStrike" kern="1200" cap="none" spc="0" normalizeH="0" baseline="0" noProof="0" dirty="0">
                <a:ln>
                  <a:noFill/>
                </a:ln>
                <a:solidFill>
                  <a:srgbClr val="75829A"/>
                </a:solidFill>
                <a:effectLst/>
                <a:uLnTx/>
                <a:uFillTx/>
                <a:latin typeface="Open Sans Extrabold"/>
                <a:ea typeface="Open Sans" panose="020B0606030504020204" pitchFamily="34" charset="0"/>
                <a:cs typeface="Open Sans" panose="020B0606030504020204" pitchFamily="34" charset="0"/>
              </a:rPr>
              <a:t>AMR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75829A"/>
              </a:solidFill>
              <a:effectLst/>
              <a:uLnTx/>
              <a:uFillTx/>
              <a:latin typeface="Open Sans Extrabold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056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506662"/>
              </p:ext>
            </p:extLst>
          </p:nvPr>
        </p:nvGraphicFramePr>
        <p:xfrm>
          <a:off x="2868194" y="1117953"/>
          <a:ext cx="8562057" cy="52902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2057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1987806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  <a:gridCol w="6292194">
                  <a:extLst>
                    <a:ext uri="{9D8B030D-6E8A-4147-A177-3AD203B41FA5}">
                      <a16:colId xmlns:a16="http://schemas.microsoft.com/office/drawing/2014/main" val="3418007403"/>
                    </a:ext>
                  </a:extLst>
                </a:gridCol>
              </a:tblGrid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TELEVIZIJA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DOMA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HRT4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NICKELODEON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KOCKICA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NATIONAL GEOGRAPHIC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CRIME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LISTA TOP 15 NAJGLEDANIJIH TELEVIZIJSKIH KANALA 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NA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CIJELOM DANU</a:t>
            </a:r>
            <a:r>
              <a:rPr lang="hr-HR" sz="1100" dirty="0">
                <a:solidFill>
                  <a:srgbClr val="5EC0ED"/>
                </a:solidFill>
                <a:latin typeface="Open Sans Extrabold"/>
              </a:rPr>
              <a:t>: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SVI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zemaljski i nezemaljski kanali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A4AA757-2245-4D7E-9967-CB23D88651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22785073"/>
              </p:ext>
            </p:extLst>
          </p:nvPr>
        </p:nvGraphicFramePr>
        <p:xfrm>
          <a:off x="5552879" y="1117954"/>
          <a:ext cx="1944000" cy="5290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3781C6FF-03C0-4664-8D70-76A31B0B28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8588793"/>
              </p:ext>
            </p:extLst>
          </p:nvPr>
        </p:nvGraphicFramePr>
        <p:xfrm>
          <a:off x="7585273" y="1117950"/>
          <a:ext cx="1944000" cy="5290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F85A016E-91E4-4FA9-AC6E-4FF7382064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9297147"/>
              </p:ext>
            </p:extLst>
          </p:nvPr>
        </p:nvGraphicFramePr>
        <p:xfrm>
          <a:off x="9617667" y="1117949"/>
          <a:ext cx="1944000" cy="5290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Rectangle 14">
            <a:extLst>
              <a:ext uri="{FF2B5EF4-FFF2-40B4-BE49-F238E27FC236}">
                <a16:creationId xmlns:a16="http://schemas.microsoft.com/office/drawing/2014/main" id="{ADC961B4-B59A-4836-812F-EF8E26AC2889}"/>
              </a:ext>
            </a:extLst>
          </p:cNvPr>
          <p:cNvSpPr/>
          <p:nvPr/>
        </p:nvSpPr>
        <p:spPr>
          <a:xfrm>
            <a:off x="3107748" y="886251"/>
            <a:ext cx="1583732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SVIBANJ</a:t>
            </a:r>
            <a:r>
              <a:rPr lang="hr-HR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2023.</a:t>
            </a:r>
            <a:endParaRPr lang="de-DE" sz="900" dirty="0">
              <a:solidFill>
                <a:srgbClr val="75829A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91B7353B-9BA3-408D-A9D5-9D970B69D8E8}"/>
              </a:ext>
            </a:extLst>
          </p:cNvPr>
          <p:cNvSpPr/>
          <p:nvPr/>
        </p:nvSpPr>
        <p:spPr>
          <a:xfrm>
            <a:off x="5552879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(R)SHARE</a:t>
            </a:r>
          </a:p>
        </p:txBody>
      </p:sp>
      <p:sp>
        <p:nvSpPr>
          <p:cNvPr id="19" name="Rectangle 14">
            <a:extLst>
              <a:ext uri="{FF2B5EF4-FFF2-40B4-BE49-F238E27FC236}">
                <a16:creationId xmlns:a16="http://schemas.microsoft.com/office/drawing/2014/main" id="{97D00EDC-9529-40CD-B57A-333BDB211856}"/>
              </a:ext>
            </a:extLst>
          </p:cNvPr>
          <p:cNvSpPr/>
          <p:nvPr/>
        </p:nvSpPr>
        <p:spPr>
          <a:xfrm>
            <a:off x="7585273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AMR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9F9B83CD-360B-4E9E-ADBA-8F461E4C5C59}"/>
              </a:ext>
            </a:extLst>
          </p:cNvPr>
          <p:cNvSpPr/>
          <p:nvPr/>
        </p:nvSpPr>
        <p:spPr>
          <a:xfrm>
            <a:off x="9617667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hr-HR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COVERAGE</a:t>
            </a:r>
          </a:p>
        </p:txBody>
      </p:sp>
    </p:spTree>
    <p:extLst>
      <p:ext uri="{BB962C8B-B14F-4D97-AF65-F5344CB8AC3E}">
        <p14:creationId xmlns:p14="http://schemas.microsoft.com/office/powerpoint/2010/main" val="1242722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244623"/>
              </p:ext>
            </p:extLst>
          </p:nvPr>
        </p:nvGraphicFramePr>
        <p:xfrm>
          <a:off x="2868194" y="1117953"/>
          <a:ext cx="8562057" cy="52902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2057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2094102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  <a:gridCol w="6185898">
                  <a:extLst>
                    <a:ext uri="{9D8B030D-6E8A-4147-A177-3AD203B41FA5}">
                      <a16:colId xmlns:a16="http://schemas.microsoft.com/office/drawing/2014/main" val="3418007403"/>
                    </a:ext>
                  </a:extLst>
                </a:gridCol>
              </a:tblGrid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NICKELODEON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NATIONAL GEOGRAPHIC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CRIME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PICKBOX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 JR (HR)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NATIONAL GEO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WILD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LIFE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MOVIES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LIVING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VIASAT HISTORY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LISTA TOP 15 NAJGLEDANIJIH </a:t>
            </a: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TELEVIZIJSKIH KANALA 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NA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CIJELOM DANU</a:t>
            </a:r>
            <a:r>
              <a:rPr lang="hr-HR" sz="1100" dirty="0">
                <a:solidFill>
                  <a:srgbClr val="5EC0ED"/>
                </a:solidFill>
                <a:latin typeface="Open Sans Extrabold"/>
              </a:rPr>
              <a:t>:</a:t>
            </a:r>
          </a:p>
          <a:p>
            <a:pPr lvl="0">
              <a:lnSpc>
                <a:spcPct val="90000"/>
              </a:lnSpc>
              <a:defRPr/>
            </a:pPr>
            <a:r>
              <a:rPr lang="en-US" sz="1100" dirty="0">
                <a:solidFill>
                  <a:schemeClr val="accent2"/>
                </a:solidFill>
                <a:latin typeface="Open Sans Extrabold"/>
              </a:rPr>
              <a:t>NEZEMALJSKI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nezemaljski kanali</a:t>
            </a:r>
            <a:r>
              <a:rPr lang="en-US" sz="1100" dirty="0">
                <a:solidFill>
                  <a:srgbClr val="FFFFFF"/>
                </a:solidFill>
              </a:rPr>
              <a:t>.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A4AA757-2245-4D7E-9967-CB23D886516D}"/>
              </a:ext>
            </a:extLst>
          </p:cNvPr>
          <p:cNvGraphicFramePr/>
          <p:nvPr/>
        </p:nvGraphicFramePr>
        <p:xfrm>
          <a:off x="5552879" y="1117954"/>
          <a:ext cx="1944000" cy="5290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3781C6FF-03C0-4664-8D70-76A31B0B2815}"/>
              </a:ext>
            </a:extLst>
          </p:cNvPr>
          <p:cNvGraphicFramePr/>
          <p:nvPr/>
        </p:nvGraphicFramePr>
        <p:xfrm>
          <a:off x="7585273" y="1117950"/>
          <a:ext cx="1944000" cy="5290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F85A016E-91E4-4FA9-AC6E-4FF73820641B}"/>
              </a:ext>
            </a:extLst>
          </p:cNvPr>
          <p:cNvGraphicFramePr/>
          <p:nvPr/>
        </p:nvGraphicFramePr>
        <p:xfrm>
          <a:off x="9617667" y="1117949"/>
          <a:ext cx="1944000" cy="5290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Rectangle 14">
            <a:extLst>
              <a:ext uri="{FF2B5EF4-FFF2-40B4-BE49-F238E27FC236}">
                <a16:creationId xmlns:a16="http://schemas.microsoft.com/office/drawing/2014/main" id="{ADC961B4-B59A-4836-812F-EF8E26AC2889}"/>
              </a:ext>
            </a:extLst>
          </p:cNvPr>
          <p:cNvSpPr/>
          <p:nvPr/>
        </p:nvSpPr>
        <p:spPr>
          <a:xfrm>
            <a:off x="3107748" y="886251"/>
            <a:ext cx="1583732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SVIBANJ</a:t>
            </a:r>
            <a:r>
              <a:rPr lang="hr-HR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2023.</a:t>
            </a:r>
            <a:endParaRPr lang="de-DE" sz="900" dirty="0">
              <a:solidFill>
                <a:srgbClr val="75829A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91B7353B-9BA3-408D-A9D5-9D970B69D8E8}"/>
              </a:ext>
            </a:extLst>
          </p:cNvPr>
          <p:cNvSpPr/>
          <p:nvPr/>
        </p:nvSpPr>
        <p:spPr>
          <a:xfrm>
            <a:off x="5552879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(R)SHARE</a:t>
            </a:r>
          </a:p>
        </p:txBody>
      </p:sp>
      <p:sp>
        <p:nvSpPr>
          <p:cNvPr id="19" name="Rectangle 14">
            <a:extLst>
              <a:ext uri="{FF2B5EF4-FFF2-40B4-BE49-F238E27FC236}">
                <a16:creationId xmlns:a16="http://schemas.microsoft.com/office/drawing/2014/main" id="{97D00EDC-9529-40CD-B57A-333BDB211856}"/>
              </a:ext>
            </a:extLst>
          </p:cNvPr>
          <p:cNvSpPr/>
          <p:nvPr/>
        </p:nvSpPr>
        <p:spPr>
          <a:xfrm>
            <a:off x="7585273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AMR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9F9B83CD-360B-4E9E-ADBA-8F461E4C5C59}"/>
              </a:ext>
            </a:extLst>
          </p:cNvPr>
          <p:cNvSpPr/>
          <p:nvPr/>
        </p:nvSpPr>
        <p:spPr>
          <a:xfrm>
            <a:off x="9617667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hr-HR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COVERAGE</a:t>
            </a:r>
          </a:p>
        </p:txBody>
      </p:sp>
      <p:graphicFrame>
        <p:nvGraphicFramePr>
          <p:cNvPr id="7" name="Diagramm 5">
            <a:extLst>
              <a:ext uri="{FF2B5EF4-FFF2-40B4-BE49-F238E27FC236}">
                <a16:creationId xmlns:a16="http://schemas.microsoft.com/office/drawing/2014/main" id="{9CAFB9D1-A4D3-D026-9CF1-97053B2CFA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9257102"/>
              </p:ext>
            </p:extLst>
          </p:nvPr>
        </p:nvGraphicFramePr>
        <p:xfrm>
          <a:off x="5544490" y="1119406"/>
          <a:ext cx="1944000" cy="5288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0" name="Diagramm 8">
            <a:extLst>
              <a:ext uri="{FF2B5EF4-FFF2-40B4-BE49-F238E27FC236}">
                <a16:creationId xmlns:a16="http://schemas.microsoft.com/office/drawing/2014/main" id="{EACBFDC3-A332-4D64-8979-CAF4D766A5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7885727"/>
              </p:ext>
            </p:extLst>
          </p:nvPr>
        </p:nvGraphicFramePr>
        <p:xfrm>
          <a:off x="7576884" y="1126035"/>
          <a:ext cx="1944000" cy="5282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1" name="Diagramm 11">
            <a:extLst>
              <a:ext uri="{FF2B5EF4-FFF2-40B4-BE49-F238E27FC236}">
                <a16:creationId xmlns:a16="http://schemas.microsoft.com/office/drawing/2014/main" id="{184DDBD7-53B9-2E21-E158-61A040E612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703301"/>
              </p:ext>
            </p:extLst>
          </p:nvPr>
        </p:nvGraphicFramePr>
        <p:xfrm>
          <a:off x="9609277" y="1126035"/>
          <a:ext cx="2336645" cy="5282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769221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067217"/>
              </p:ext>
            </p:extLst>
          </p:nvPr>
        </p:nvGraphicFramePr>
        <p:xfrm>
          <a:off x="2627652" y="806138"/>
          <a:ext cx="9287210" cy="55373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4709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890368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  <a:gridCol w="1115824">
                  <a:extLst>
                    <a:ext uri="{9D8B030D-6E8A-4147-A177-3AD203B41FA5}">
                      <a16:colId xmlns:a16="http://schemas.microsoft.com/office/drawing/2014/main" val="1066211400"/>
                    </a:ext>
                  </a:extLst>
                </a:gridCol>
                <a:gridCol w="1926700">
                  <a:extLst>
                    <a:ext uri="{9D8B030D-6E8A-4147-A177-3AD203B41FA5}">
                      <a16:colId xmlns:a16="http://schemas.microsoft.com/office/drawing/2014/main" val="2266377699"/>
                    </a:ext>
                  </a:extLst>
                </a:gridCol>
                <a:gridCol w="5039609">
                  <a:extLst>
                    <a:ext uri="{9D8B030D-6E8A-4147-A177-3AD203B41FA5}">
                      <a16:colId xmlns:a16="http://schemas.microsoft.com/office/drawing/2014/main" val="1868117407"/>
                    </a:ext>
                  </a:extLst>
                </a:gridCol>
              </a:tblGrid>
              <a:tr h="3114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Eurovizij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2023. - finale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Eurovizij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2023. - 1.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polufinalna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večer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20:14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Ususret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Eurosongu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pozdrav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iz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Liverpoola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23:20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Dnevnik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3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8655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22:00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Liga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prvaka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Manchester City - Real Madrid,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polufinale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Liga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prvaka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Real Madrid - Manchester City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20:15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Superpotjera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82170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18:15 Potjera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20:51 Liga prvaka: Milan - Inter, polufinale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20:15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Ples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zvijezdama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31.5.2023.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23:00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Nogomet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- Europa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liga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Emisija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Europalige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TELEVIZIJA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22:33 RTL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Direkt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19:00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Dnevnik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23:50 Što je klasik?: Vječna pitanja Rata i mira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92602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20:59 Eurovizij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</a:t>
                      </a:r>
                      <a:r>
                        <a:rPr lang="nl-NL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2023. - 2. polufinalna večer, prijenos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A4AA757-2245-4D7E-9967-CB23D88651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10934090"/>
              </p:ext>
            </p:extLst>
          </p:nvPr>
        </p:nvGraphicFramePr>
        <p:xfrm>
          <a:off x="6887474" y="806137"/>
          <a:ext cx="1911086" cy="5575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LISTA TOP 15 NAJGLEDANIJIH </a:t>
            </a:r>
            <a:r>
              <a:rPr lang="en-US" sz="1100" dirty="0">
                <a:solidFill>
                  <a:schemeClr val="accent4"/>
                </a:solidFill>
                <a:latin typeface="Open Sans Extrabold"/>
              </a:rPr>
              <a:t>EMISIJA</a:t>
            </a:r>
            <a:endParaRPr lang="hr-HR" sz="1100" dirty="0">
              <a:solidFill>
                <a:schemeClr val="accent4"/>
              </a:solidFill>
              <a:latin typeface="Open Sans Extrabold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NA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CIJELOM DANU: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SVI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zemaljski i nezemaljski kanali</a:t>
            </a:r>
            <a:endParaRPr lang="hr-HR" sz="1100" dirty="0">
              <a:solidFill>
                <a:schemeClr val="accent2"/>
              </a:solidFill>
            </a:endParaRPr>
          </a:p>
          <a:p>
            <a:pPr lvl="0">
              <a:lnSpc>
                <a:spcPct val="90000"/>
              </a:lnSpc>
              <a:defRPr/>
            </a:pPr>
            <a:endParaRPr kumimoji="0" lang="en-US" sz="1100" b="0" i="0" u="none" strike="noStrike" kern="120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</a:rPr>
              <a:t>U listu najgledanijih emisija ne ulaze duplicirani programi i programi kraći od 15 min. Ako program ima više od jednog emitiranja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r>
              <a:rPr lang="hr-HR" sz="1100" dirty="0">
                <a:solidFill>
                  <a:schemeClr val="bg1"/>
                </a:solidFill>
              </a:rPr>
              <a:t> u izvještaju je naveden najgledaniji sadržaj. 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3781C6FF-03C0-4664-8D70-76A31B0B28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27892"/>
              </p:ext>
            </p:extLst>
          </p:nvPr>
        </p:nvGraphicFramePr>
        <p:xfrm>
          <a:off x="8472916" y="806137"/>
          <a:ext cx="1685491" cy="5575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F85A016E-91E4-4FA9-AC6E-4FF7382064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16446366"/>
              </p:ext>
            </p:extLst>
          </p:nvPr>
        </p:nvGraphicFramePr>
        <p:xfrm>
          <a:off x="10158407" y="806136"/>
          <a:ext cx="1685491" cy="5575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Rectangle 14">
            <a:extLst>
              <a:ext uri="{FF2B5EF4-FFF2-40B4-BE49-F238E27FC236}">
                <a16:creationId xmlns:a16="http://schemas.microsoft.com/office/drawing/2014/main" id="{24936684-17F7-4C62-80D8-0A88E9D7E7DA}"/>
              </a:ext>
            </a:extLst>
          </p:cNvPr>
          <p:cNvSpPr/>
          <p:nvPr/>
        </p:nvSpPr>
        <p:spPr>
          <a:xfrm>
            <a:off x="6887475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(R)AMR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1D9A87FB-1AD6-476C-8D67-7FED47BA9E62}"/>
              </a:ext>
            </a:extLst>
          </p:cNvPr>
          <p:cNvSpPr/>
          <p:nvPr/>
        </p:nvSpPr>
        <p:spPr>
          <a:xfrm>
            <a:off x="8464039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REACH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9C8A7D-3955-495D-92F7-585800716475}"/>
              </a:ext>
            </a:extLst>
          </p:cNvPr>
          <p:cNvSpPr/>
          <p:nvPr/>
        </p:nvSpPr>
        <p:spPr>
          <a:xfrm>
            <a:off x="10158407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SHARE</a:t>
            </a:r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904421AD-8B5D-4D9F-B057-84ABB1548B71}"/>
              </a:ext>
            </a:extLst>
          </p:cNvPr>
          <p:cNvSpPr/>
          <p:nvPr/>
        </p:nvSpPr>
        <p:spPr>
          <a:xfrm>
            <a:off x="3051722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DATUM</a:t>
            </a:r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C8FFAE03-7BE3-4D9E-AEE3-113D2750FA5D}"/>
              </a:ext>
            </a:extLst>
          </p:cNvPr>
          <p:cNvSpPr/>
          <p:nvPr/>
        </p:nvSpPr>
        <p:spPr>
          <a:xfrm>
            <a:off x="4197860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KANAL</a:t>
            </a: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782A3847-38B9-4890-A70A-FF408520DA12}"/>
              </a:ext>
            </a:extLst>
          </p:cNvPr>
          <p:cNvSpPr/>
          <p:nvPr/>
        </p:nvSpPr>
        <p:spPr>
          <a:xfrm>
            <a:off x="5511992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EMISIJA</a:t>
            </a:r>
          </a:p>
        </p:txBody>
      </p:sp>
    </p:spTree>
    <p:extLst>
      <p:ext uri="{BB962C8B-B14F-4D97-AF65-F5344CB8AC3E}">
        <p14:creationId xmlns:p14="http://schemas.microsoft.com/office/powerpoint/2010/main" val="3828325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794331"/>
              </p:ext>
            </p:extLst>
          </p:nvPr>
        </p:nvGraphicFramePr>
        <p:xfrm>
          <a:off x="2619026" y="793734"/>
          <a:ext cx="9287210" cy="55906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4709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890368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  <a:gridCol w="1115824">
                  <a:extLst>
                    <a:ext uri="{9D8B030D-6E8A-4147-A177-3AD203B41FA5}">
                      <a16:colId xmlns:a16="http://schemas.microsoft.com/office/drawing/2014/main" val="1066211400"/>
                    </a:ext>
                  </a:extLst>
                </a:gridCol>
                <a:gridCol w="1921975">
                  <a:extLst>
                    <a:ext uri="{9D8B030D-6E8A-4147-A177-3AD203B41FA5}">
                      <a16:colId xmlns:a16="http://schemas.microsoft.com/office/drawing/2014/main" val="2266377699"/>
                    </a:ext>
                  </a:extLst>
                </a:gridCol>
                <a:gridCol w="5044334">
                  <a:extLst>
                    <a:ext uri="{9D8B030D-6E8A-4147-A177-3AD203B41FA5}">
                      <a16:colId xmlns:a16="http://schemas.microsoft.com/office/drawing/2014/main" val="1868117407"/>
                    </a:ext>
                  </a:extLst>
                </a:gridCol>
              </a:tblGrid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LP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Real Madrid - Manchester City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31.5.2023.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23:00 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EL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Emisija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Europalige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LP</a:t>
                      </a:r>
                      <a:r>
                        <a:rPr lang="sv-SE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Inter - Milan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31.5.2023.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EL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Finale: Sevilla - Roma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81072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23:00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Emisija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Liga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prvaka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3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15:00 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PL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Everton - Manchester City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3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17:30 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PL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Arsenal - Brighton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76751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3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PL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Arsenal - Chelsea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3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17:00 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PL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Manchester City - Chelsea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3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17:30 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PL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Newcastle - Arsenal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3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16:00 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PL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Liverpool - Aston Villa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22:00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Španjolski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kup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Real Madrid - Osasuna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7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EL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Sevilla - Juventus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3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PL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Manchester United - Chelsea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87036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3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18:00 Premier League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Netbusters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LISTA TOP 15 NAJGLEDANIJIH </a:t>
            </a:r>
            <a:r>
              <a:rPr lang="en-US" sz="1100" dirty="0">
                <a:solidFill>
                  <a:schemeClr val="accent4"/>
                </a:solidFill>
                <a:latin typeface="Open Sans Extrabold"/>
              </a:rPr>
              <a:t>EMISIJA</a:t>
            </a:r>
            <a:endParaRPr lang="hr-HR" sz="1100" dirty="0">
              <a:solidFill>
                <a:schemeClr val="accent4"/>
              </a:solidFill>
              <a:latin typeface="Open Sans Extrabold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NA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CIJELOM DANU:</a:t>
            </a:r>
          </a:p>
          <a:p>
            <a:pPr lvl="0">
              <a:lnSpc>
                <a:spcPct val="90000"/>
              </a:lnSpc>
              <a:defRPr/>
            </a:pPr>
            <a:r>
              <a:rPr lang="en-US" sz="1100" dirty="0">
                <a:solidFill>
                  <a:schemeClr val="accent2"/>
                </a:solidFill>
                <a:latin typeface="Open Sans Extrabold"/>
              </a:rPr>
              <a:t>NEZEMALJSKI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nezemaljski kanali</a:t>
            </a:r>
            <a:endParaRPr lang="hr-HR" sz="1100" dirty="0">
              <a:solidFill>
                <a:schemeClr val="accent2"/>
              </a:solidFill>
            </a:endParaRPr>
          </a:p>
          <a:p>
            <a:pPr lvl="0">
              <a:lnSpc>
                <a:spcPct val="90000"/>
              </a:lnSpc>
              <a:defRPr/>
            </a:pPr>
            <a:endParaRPr kumimoji="0" lang="en-US" sz="1100" b="0" i="0" u="none" strike="noStrike" kern="120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</a:rPr>
              <a:t>U listu najgledanijih emisija ne ulaze duplicirani programi i programi kraći od 15 min. Ako program ima više od jednog emitiranja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r>
              <a:rPr lang="hr-HR" sz="1100" dirty="0">
                <a:solidFill>
                  <a:schemeClr val="bg1"/>
                </a:solidFill>
              </a:rPr>
              <a:t> u izvještaju je naveden najgledaniji sadržaj. 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A4AA757-2245-4D7E-9967-CB23D88651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216922"/>
              </p:ext>
            </p:extLst>
          </p:nvPr>
        </p:nvGraphicFramePr>
        <p:xfrm>
          <a:off x="6887474" y="780259"/>
          <a:ext cx="1870446" cy="5634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3781C6FF-03C0-4664-8D70-76A31B0B28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6274351"/>
              </p:ext>
            </p:extLst>
          </p:nvPr>
        </p:nvGraphicFramePr>
        <p:xfrm>
          <a:off x="8472916" y="780259"/>
          <a:ext cx="1685491" cy="5634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F85A016E-91E4-4FA9-AC6E-4FF7382064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0039025"/>
              </p:ext>
            </p:extLst>
          </p:nvPr>
        </p:nvGraphicFramePr>
        <p:xfrm>
          <a:off x="10158407" y="780259"/>
          <a:ext cx="1685491" cy="5634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Rectangle 14">
            <a:extLst>
              <a:ext uri="{FF2B5EF4-FFF2-40B4-BE49-F238E27FC236}">
                <a16:creationId xmlns:a16="http://schemas.microsoft.com/office/drawing/2014/main" id="{24936684-17F7-4C62-80D8-0A88E9D7E7DA}"/>
              </a:ext>
            </a:extLst>
          </p:cNvPr>
          <p:cNvSpPr/>
          <p:nvPr/>
        </p:nvSpPr>
        <p:spPr>
          <a:xfrm>
            <a:off x="6887475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(R)AMR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1D9A87FB-1AD6-476C-8D67-7FED47BA9E62}"/>
              </a:ext>
            </a:extLst>
          </p:cNvPr>
          <p:cNvSpPr/>
          <p:nvPr/>
        </p:nvSpPr>
        <p:spPr>
          <a:xfrm>
            <a:off x="8464039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REACH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9C8A7D-3955-495D-92F7-585800716475}"/>
              </a:ext>
            </a:extLst>
          </p:cNvPr>
          <p:cNvSpPr/>
          <p:nvPr/>
        </p:nvSpPr>
        <p:spPr>
          <a:xfrm>
            <a:off x="10158407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SHARE</a:t>
            </a:r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904421AD-8B5D-4D9F-B057-84ABB1548B71}"/>
              </a:ext>
            </a:extLst>
          </p:cNvPr>
          <p:cNvSpPr/>
          <p:nvPr/>
        </p:nvSpPr>
        <p:spPr>
          <a:xfrm>
            <a:off x="3051722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DATUM</a:t>
            </a:r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C8FFAE03-7BE3-4D9E-AEE3-113D2750FA5D}"/>
              </a:ext>
            </a:extLst>
          </p:cNvPr>
          <p:cNvSpPr/>
          <p:nvPr/>
        </p:nvSpPr>
        <p:spPr>
          <a:xfrm>
            <a:off x="4197860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KANAL</a:t>
            </a: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782A3847-38B9-4890-A70A-FF408520DA12}"/>
              </a:ext>
            </a:extLst>
          </p:cNvPr>
          <p:cNvSpPr/>
          <p:nvPr/>
        </p:nvSpPr>
        <p:spPr>
          <a:xfrm>
            <a:off x="5511992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EMISIJA</a:t>
            </a:r>
          </a:p>
        </p:txBody>
      </p:sp>
    </p:spTree>
    <p:extLst>
      <p:ext uri="{BB962C8B-B14F-4D97-AF65-F5344CB8AC3E}">
        <p14:creationId xmlns:p14="http://schemas.microsoft.com/office/powerpoint/2010/main" val="1878008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761751"/>
              </p:ext>
            </p:extLst>
          </p:nvPr>
        </p:nvGraphicFramePr>
        <p:xfrm>
          <a:off x="2851416" y="1117953"/>
          <a:ext cx="8562057" cy="52902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2057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8280000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</a:tblGrid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TELEVIZIJA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DOMA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KOCKICA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NICKELODEON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TV1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PICKBOX TV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CRIME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NATIONAL GEOGRAPHIC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LISTA TOP 15 NAJGLEDANIJIH </a:t>
            </a: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TELEVIZIJSKIH KANALA 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U PERIODU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19-23H</a:t>
            </a:r>
            <a:r>
              <a:rPr lang="hr-HR" sz="1100" dirty="0">
                <a:solidFill>
                  <a:srgbClr val="5EC0ED"/>
                </a:solidFill>
                <a:latin typeface="Open Sans Extrabold"/>
              </a:rPr>
              <a:t>: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SVI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zemaljski i nezemaljski kanali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3781C6FF-03C0-4664-8D70-76A31B0B28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7640300"/>
              </p:ext>
            </p:extLst>
          </p:nvPr>
        </p:nvGraphicFramePr>
        <p:xfrm>
          <a:off x="7568495" y="1117946"/>
          <a:ext cx="1944000" cy="5290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F85A016E-91E4-4FA9-AC6E-4FF7382064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6401100"/>
              </p:ext>
            </p:extLst>
          </p:nvPr>
        </p:nvGraphicFramePr>
        <p:xfrm>
          <a:off x="9600889" y="1117945"/>
          <a:ext cx="1944000" cy="5290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Rectangle 14">
            <a:extLst>
              <a:ext uri="{FF2B5EF4-FFF2-40B4-BE49-F238E27FC236}">
                <a16:creationId xmlns:a16="http://schemas.microsoft.com/office/drawing/2014/main" id="{ADC961B4-B59A-4836-812F-EF8E26AC2889}"/>
              </a:ext>
            </a:extLst>
          </p:cNvPr>
          <p:cNvSpPr/>
          <p:nvPr/>
        </p:nvSpPr>
        <p:spPr>
          <a:xfrm>
            <a:off x="3107748" y="886251"/>
            <a:ext cx="1583732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SVIBANJ</a:t>
            </a:r>
            <a:r>
              <a:rPr lang="hr-HR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2023.</a:t>
            </a:r>
            <a:endParaRPr lang="de-DE" sz="900" dirty="0">
              <a:solidFill>
                <a:srgbClr val="75829A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91B7353B-9BA3-408D-A9D5-9D970B69D8E8}"/>
              </a:ext>
            </a:extLst>
          </p:cNvPr>
          <p:cNvSpPr/>
          <p:nvPr/>
        </p:nvSpPr>
        <p:spPr>
          <a:xfrm>
            <a:off x="5552879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(R)SHARE</a:t>
            </a:r>
          </a:p>
        </p:txBody>
      </p:sp>
      <p:sp>
        <p:nvSpPr>
          <p:cNvPr id="19" name="Rectangle 14">
            <a:extLst>
              <a:ext uri="{FF2B5EF4-FFF2-40B4-BE49-F238E27FC236}">
                <a16:creationId xmlns:a16="http://schemas.microsoft.com/office/drawing/2014/main" id="{97D00EDC-9529-40CD-B57A-333BDB211856}"/>
              </a:ext>
            </a:extLst>
          </p:cNvPr>
          <p:cNvSpPr/>
          <p:nvPr/>
        </p:nvSpPr>
        <p:spPr>
          <a:xfrm>
            <a:off x="7585273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AMR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9F9B83CD-360B-4E9E-ADBA-8F461E4C5C59}"/>
              </a:ext>
            </a:extLst>
          </p:cNvPr>
          <p:cNvSpPr/>
          <p:nvPr/>
        </p:nvSpPr>
        <p:spPr>
          <a:xfrm>
            <a:off x="9617667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hr-HR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COVERAGE</a:t>
            </a:r>
          </a:p>
        </p:txBody>
      </p:sp>
      <p:graphicFrame>
        <p:nvGraphicFramePr>
          <p:cNvPr id="4" name="Diagramm 5">
            <a:extLst>
              <a:ext uri="{FF2B5EF4-FFF2-40B4-BE49-F238E27FC236}">
                <a16:creationId xmlns:a16="http://schemas.microsoft.com/office/drawing/2014/main" id="{B7CB1606-850C-8204-34E0-01348370B6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4480699"/>
              </p:ext>
            </p:extLst>
          </p:nvPr>
        </p:nvGraphicFramePr>
        <p:xfrm>
          <a:off x="5552879" y="1117950"/>
          <a:ext cx="1944000" cy="5290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64823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222913"/>
              </p:ext>
            </p:extLst>
          </p:nvPr>
        </p:nvGraphicFramePr>
        <p:xfrm>
          <a:off x="2851416" y="1114890"/>
          <a:ext cx="8562057" cy="5279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2057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8280000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</a:tblGrid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NICKELODEON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PICKBOX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CRIME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NATIONAL GEOGRAPHIC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 JR (HR)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MOVIES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LIFE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PREMIERE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6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HBO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LISTA TOP 15 </a:t>
            </a: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NAJGLEDANIJIH TELEVIZIJSKIH </a:t>
            </a: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KANALA 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U </a:t>
            </a: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PERIODU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19-23H</a:t>
            </a: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:</a:t>
            </a:r>
          </a:p>
          <a:p>
            <a:pPr lvl="0">
              <a:lnSpc>
                <a:spcPct val="90000"/>
              </a:lnSpc>
              <a:defRPr/>
            </a:pPr>
            <a:r>
              <a:rPr lang="en-US" sz="1100" dirty="0">
                <a:solidFill>
                  <a:schemeClr val="accent2"/>
                </a:solidFill>
                <a:latin typeface="Open Sans Extrabold"/>
              </a:rPr>
              <a:t>NEZEMALJSKI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nezemaljski kanali</a:t>
            </a:r>
            <a:r>
              <a:rPr lang="en-US" sz="1100" dirty="0">
                <a:solidFill>
                  <a:srgbClr val="FFFFFF"/>
                </a:solidFill>
              </a:rPr>
              <a:t>.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A4AA757-2245-4D7E-9967-CB23D88651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846820"/>
              </p:ext>
            </p:extLst>
          </p:nvPr>
        </p:nvGraphicFramePr>
        <p:xfrm>
          <a:off x="5536101" y="1112008"/>
          <a:ext cx="1944000" cy="527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3781C6FF-03C0-4664-8D70-76A31B0B28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4012049"/>
              </p:ext>
            </p:extLst>
          </p:nvPr>
        </p:nvGraphicFramePr>
        <p:xfrm>
          <a:off x="7568495" y="1114890"/>
          <a:ext cx="1944000" cy="5281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F85A016E-91E4-4FA9-AC6E-4FF7382064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3663470"/>
              </p:ext>
            </p:extLst>
          </p:nvPr>
        </p:nvGraphicFramePr>
        <p:xfrm>
          <a:off x="9600889" y="1112008"/>
          <a:ext cx="1944000" cy="527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Rectangle 14">
            <a:extLst>
              <a:ext uri="{FF2B5EF4-FFF2-40B4-BE49-F238E27FC236}">
                <a16:creationId xmlns:a16="http://schemas.microsoft.com/office/drawing/2014/main" id="{A33F9945-5401-451A-8279-56C9261A85D5}"/>
              </a:ext>
            </a:extLst>
          </p:cNvPr>
          <p:cNvSpPr/>
          <p:nvPr/>
        </p:nvSpPr>
        <p:spPr>
          <a:xfrm>
            <a:off x="5536101" y="872195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(R)SHARE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E3A0728E-4D9A-468D-8867-1ACD748C4B75}"/>
              </a:ext>
            </a:extLst>
          </p:cNvPr>
          <p:cNvSpPr/>
          <p:nvPr/>
        </p:nvSpPr>
        <p:spPr>
          <a:xfrm>
            <a:off x="7587413" y="872195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AMR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3F18D2B-8E66-4096-8FD4-52096F8B0DF1}"/>
              </a:ext>
            </a:extLst>
          </p:cNvPr>
          <p:cNvSpPr/>
          <p:nvPr/>
        </p:nvSpPr>
        <p:spPr>
          <a:xfrm>
            <a:off x="9600889" y="872195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hr-HR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COVERAGE</a:t>
            </a:r>
            <a:endParaRPr lang="de-DE" sz="900" dirty="0">
              <a:solidFill>
                <a:schemeClr val="accent3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0F99F297-BDA2-43C9-9B22-D6A587715DE1}"/>
              </a:ext>
            </a:extLst>
          </p:cNvPr>
          <p:cNvSpPr/>
          <p:nvPr/>
        </p:nvSpPr>
        <p:spPr>
          <a:xfrm>
            <a:off x="3109888" y="891989"/>
            <a:ext cx="1569665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SVIBANJ</a:t>
            </a:r>
            <a:r>
              <a:rPr lang="hr-HR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2023.</a:t>
            </a:r>
            <a:endParaRPr lang="de-DE" sz="900" dirty="0">
              <a:solidFill>
                <a:srgbClr val="75829A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379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36641"/>
              </p:ext>
            </p:extLst>
          </p:nvPr>
        </p:nvGraphicFramePr>
        <p:xfrm>
          <a:off x="2556688" y="802679"/>
          <a:ext cx="9287210" cy="55975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4709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890368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  <a:gridCol w="1019241">
                  <a:extLst>
                    <a:ext uri="{9D8B030D-6E8A-4147-A177-3AD203B41FA5}">
                      <a16:colId xmlns:a16="http://schemas.microsoft.com/office/drawing/2014/main" val="1066211400"/>
                    </a:ext>
                  </a:extLst>
                </a:gridCol>
                <a:gridCol w="2018558">
                  <a:extLst>
                    <a:ext uri="{9D8B030D-6E8A-4147-A177-3AD203B41FA5}">
                      <a16:colId xmlns:a16="http://schemas.microsoft.com/office/drawing/2014/main" val="2266377699"/>
                    </a:ext>
                  </a:extLst>
                </a:gridCol>
                <a:gridCol w="5044334">
                  <a:extLst>
                    <a:ext uri="{9D8B030D-6E8A-4147-A177-3AD203B41FA5}">
                      <a16:colId xmlns:a16="http://schemas.microsoft.com/office/drawing/2014/main" val="1868117407"/>
                    </a:ext>
                  </a:extLst>
                </a:gridCol>
              </a:tblGrid>
              <a:tr h="356958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urovizij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2023. - finale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7676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Eurovizij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2023. - 1.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polufinalna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večer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7676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20:14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Ususret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Eurosongu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pozdrav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iz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Liverpoola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70957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22:00 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LP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Manchester City - Real Madrid,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polufinale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91387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LP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Real Madrid - Manchester City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656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20:15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Superpotjera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70957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20:51 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LP</a:t>
                      </a:r>
                      <a:r>
                        <a:rPr lang="sv-SE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Milan - Inter, polufinale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4175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20:15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Ples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zvijezdama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68442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TELEVIZIJA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22:33 RTL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Direkt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87337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19:00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Dnevnik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70957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20:59 Eurovizij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</a:t>
                      </a:r>
                      <a:r>
                        <a:rPr lang="nl-NL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2023. - 2. polufinalna večer, prijenos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70957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21:13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Kumovi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7676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LP</a:t>
                      </a:r>
                      <a:r>
                        <a:rPr lang="sv-SE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Inter - Milan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70957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20:20 Na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granici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97510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22:59 Liga prvaka, emisija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LISTA TOP 15 NAJGLEDANIJIH </a:t>
            </a:r>
            <a:r>
              <a:rPr lang="en-US" sz="1100" dirty="0">
                <a:solidFill>
                  <a:schemeClr val="accent4"/>
                </a:solidFill>
                <a:latin typeface="Open Sans Extrabold"/>
              </a:rPr>
              <a:t>EMISIJA</a:t>
            </a:r>
            <a:endParaRPr lang="hr-HR" sz="1100" dirty="0">
              <a:solidFill>
                <a:schemeClr val="accent4"/>
              </a:solidFill>
              <a:latin typeface="Open Sans Extrabold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NA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19-23: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SVI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zemaljski i nezemaljski kanali</a:t>
            </a:r>
            <a:endParaRPr lang="hr-HR" sz="1100" dirty="0">
              <a:solidFill>
                <a:schemeClr val="accent2"/>
              </a:solidFill>
            </a:endParaRPr>
          </a:p>
          <a:p>
            <a:pPr lvl="0">
              <a:lnSpc>
                <a:spcPct val="90000"/>
              </a:lnSpc>
              <a:defRPr/>
            </a:pPr>
            <a:endParaRPr kumimoji="0" lang="en-US" sz="1100" b="0" i="0" u="none" strike="noStrike" kern="120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</a:rPr>
              <a:t>U listu najgledanijih emisija ne ulaze duplicirani programi i programi kraći od 15 min. Ako program ima više od jednog emitiranja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r>
              <a:rPr lang="hr-HR" sz="1100" dirty="0">
                <a:solidFill>
                  <a:schemeClr val="bg1"/>
                </a:solidFill>
              </a:rPr>
              <a:t> u izvještaju je naveden najgledaniji sadržaj. 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A4AA757-2245-4D7E-9967-CB23D88651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9083295"/>
              </p:ext>
            </p:extLst>
          </p:nvPr>
        </p:nvGraphicFramePr>
        <p:xfrm>
          <a:off x="6887474" y="800316"/>
          <a:ext cx="1685491" cy="5589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3781C6FF-03C0-4664-8D70-76A31B0B28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7417552"/>
              </p:ext>
            </p:extLst>
          </p:nvPr>
        </p:nvGraphicFramePr>
        <p:xfrm>
          <a:off x="8472916" y="793101"/>
          <a:ext cx="1685491" cy="5597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F85A016E-91E4-4FA9-AC6E-4FF7382064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4319577"/>
              </p:ext>
            </p:extLst>
          </p:nvPr>
        </p:nvGraphicFramePr>
        <p:xfrm>
          <a:off x="10158407" y="800317"/>
          <a:ext cx="1685491" cy="5589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Rectangle 14">
            <a:extLst>
              <a:ext uri="{FF2B5EF4-FFF2-40B4-BE49-F238E27FC236}">
                <a16:creationId xmlns:a16="http://schemas.microsoft.com/office/drawing/2014/main" id="{24936684-17F7-4C62-80D8-0A88E9D7E7DA}"/>
              </a:ext>
            </a:extLst>
          </p:cNvPr>
          <p:cNvSpPr/>
          <p:nvPr/>
        </p:nvSpPr>
        <p:spPr>
          <a:xfrm>
            <a:off x="6887475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(R)AMR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1D9A87FB-1AD6-476C-8D67-7FED47BA9E62}"/>
              </a:ext>
            </a:extLst>
          </p:cNvPr>
          <p:cNvSpPr/>
          <p:nvPr/>
        </p:nvSpPr>
        <p:spPr>
          <a:xfrm>
            <a:off x="8464039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REACH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9C8A7D-3955-495D-92F7-585800716475}"/>
              </a:ext>
            </a:extLst>
          </p:cNvPr>
          <p:cNvSpPr/>
          <p:nvPr/>
        </p:nvSpPr>
        <p:spPr>
          <a:xfrm>
            <a:off x="10158407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SHARE</a:t>
            </a:r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904421AD-8B5D-4D9F-B057-84ABB1548B71}"/>
              </a:ext>
            </a:extLst>
          </p:cNvPr>
          <p:cNvSpPr/>
          <p:nvPr/>
        </p:nvSpPr>
        <p:spPr>
          <a:xfrm>
            <a:off x="3051722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DATUM</a:t>
            </a:r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C8FFAE03-7BE3-4D9E-AEE3-113D2750FA5D}"/>
              </a:ext>
            </a:extLst>
          </p:cNvPr>
          <p:cNvSpPr/>
          <p:nvPr/>
        </p:nvSpPr>
        <p:spPr>
          <a:xfrm>
            <a:off x="4072354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KANAL</a:t>
            </a: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782A3847-38B9-4890-A70A-FF408520DA12}"/>
              </a:ext>
            </a:extLst>
          </p:cNvPr>
          <p:cNvSpPr/>
          <p:nvPr/>
        </p:nvSpPr>
        <p:spPr>
          <a:xfrm>
            <a:off x="5511992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EMISIJA</a:t>
            </a:r>
          </a:p>
        </p:txBody>
      </p:sp>
    </p:spTree>
    <p:extLst>
      <p:ext uri="{BB962C8B-B14F-4D97-AF65-F5344CB8AC3E}">
        <p14:creationId xmlns:p14="http://schemas.microsoft.com/office/powerpoint/2010/main" val="2220406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703881"/>
              </p:ext>
            </p:extLst>
          </p:nvPr>
        </p:nvGraphicFramePr>
        <p:xfrm>
          <a:off x="2627652" y="806138"/>
          <a:ext cx="9287210" cy="56412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4709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845868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  <a:gridCol w="1163333">
                  <a:extLst>
                    <a:ext uri="{9D8B030D-6E8A-4147-A177-3AD203B41FA5}">
                      <a16:colId xmlns:a16="http://schemas.microsoft.com/office/drawing/2014/main" val="1066211400"/>
                    </a:ext>
                  </a:extLst>
                </a:gridCol>
                <a:gridCol w="1918966">
                  <a:extLst>
                    <a:ext uri="{9D8B030D-6E8A-4147-A177-3AD203B41FA5}">
                      <a16:colId xmlns:a16="http://schemas.microsoft.com/office/drawing/2014/main" val="2266377699"/>
                    </a:ext>
                  </a:extLst>
                </a:gridCol>
                <a:gridCol w="5044334">
                  <a:extLst>
                    <a:ext uri="{9D8B030D-6E8A-4147-A177-3AD203B41FA5}">
                      <a16:colId xmlns:a16="http://schemas.microsoft.com/office/drawing/2014/main" val="1868117407"/>
                    </a:ext>
                  </a:extLst>
                </a:gridCol>
              </a:tblGrid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LP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Real Madrid - Manchester City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LP</a:t>
                      </a:r>
                      <a:r>
                        <a:rPr lang="sv-SE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Inter - Milan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31.5.2023.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EL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Finale: Sevilla - Roma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20:00 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LP</a:t>
                      </a:r>
                      <a:r>
                        <a:rPr lang="sv-SE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Emisija Liga Prvaka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8755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3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PL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Arsenal - Chelsea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22:00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Španjolski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kup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Real Madrid - Osasuna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7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EL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Sevilla - Juventus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83159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3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PL: Manchester United - Chelsea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7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EL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Juventus - Sevilla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LP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Manchester City - Real Madrid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EL</a:t>
                      </a:r>
                      <a:r>
                        <a:rPr lang="sv-SE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Leverkusen - Roma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3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L: Brighton –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Manchaster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United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19:00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Španjolska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liga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Sevilla - Real Madrid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3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19:30 Premier League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Netbusters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93618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7.5.2023.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3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20:00 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PL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West Ham - Manchester United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LISTA TOP 15 NAJGLEDANIJIH </a:t>
            </a:r>
            <a:r>
              <a:rPr lang="en-US" sz="1100" dirty="0">
                <a:solidFill>
                  <a:schemeClr val="accent4"/>
                </a:solidFill>
                <a:latin typeface="Open Sans Extrabold"/>
              </a:rPr>
              <a:t>EMISIJA</a:t>
            </a:r>
            <a:endParaRPr lang="hr-HR" sz="1100" dirty="0">
              <a:solidFill>
                <a:schemeClr val="accent4"/>
              </a:solidFill>
              <a:latin typeface="Open Sans Extrabold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NA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19-23:</a:t>
            </a:r>
          </a:p>
          <a:p>
            <a:pPr lvl="0">
              <a:lnSpc>
                <a:spcPct val="90000"/>
              </a:lnSpc>
              <a:defRPr/>
            </a:pPr>
            <a:r>
              <a:rPr lang="en-US" sz="1100" dirty="0">
                <a:solidFill>
                  <a:schemeClr val="accent2"/>
                </a:solidFill>
                <a:latin typeface="Open Sans Extrabold"/>
              </a:rPr>
              <a:t>NEZEMALJSKI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nezemaljski kanali</a:t>
            </a:r>
            <a:endParaRPr lang="hr-HR" sz="1100" dirty="0">
              <a:solidFill>
                <a:schemeClr val="accent2"/>
              </a:solidFill>
            </a:endParaRPr>
          </a:p>
          <a:p>
            <a:pPr lvl="0">
              <a:lnSpc>
                <a:spcPct val="90000"/>
              </a:lnSpc>
              <a:defRPr/>
            </a:pPr>
            <a:endParaRPr kumimoji="0" lang="en-US" sz="1100" b="0" i="0" u="none" strike="noStrike" kern="120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</a:rPr>
              <a:t>U listu najgledanijih emisija ne ulaze duplicirani programi i programi kraći od 15 min. Ako program ima više od jednog emitiranja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r>
              <a:rPr lang="hr-HR" sz="1100" dirty="0">
                <a:solidFill>
                  <a:schemeClr val="bg1"/>
                </a:solidFill>
              </a:rPr>
              <a:t> u izvještaju je naveden najgledaniji sadržaj 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sp>
        <p:nvSpPr>
          <p:cNvPr id="19" name="Rectangle 14">
            <a:extLst>
              <a:ext uri="{FF2B5EF4-FFF2-40B4-BE49-F238E27FC236}">
                <a16:creationId xmlns:a16="http://schemas.microsoft.com/office/drawing/2014/main" id="{24936684-17F7-4C62-80D8-0A88E9D7E7DA}"/>
              </a:ext>
            </a:extLst>
          </p:cNvPr>
          <p:cNvSpPr/>
          <p:nvPr/>
        </p:nvSpPr>
        <p:spPr>
          <a:xfrm>
            <a:off x="6887475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(R)AMR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1D9A87FB-1AD6-476C-8D67-7FED47BA9E62}"/>
              </a:ext>
            </a:extLst>
          </p:cNvPr>
          <p:cNvSpPr/>
          <p:nvPr/>
        </p:nvSpPr>
        <p:spPr>
          <a:xfrm>
            <a:off x="8401895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REACH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9C8A7D-3955-495D-92F7-585800716475}"/>
              </a:ext>
            </a:extLst>
          </p:cNvPr>
          <p:cNvSpPr/>
          <p:nvPr/>
        </p:nvSpPr>
        <p:spPr>
          <a:xfrm>
            <a:off x="10158407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SHARE</a:t>
            </a:r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904421AD-8B5D-4D9F-B057-84ABB1548B71}"/>
              </a:ext>
            </a:extLst>
          </p:cNvPr>
          <p:cNvSpPr/>
          <p:nvPr/>
        </p:nvSpPr>
        <p:spPr>
          <a:xfrm>
            <a:off x="3051722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DATUM</a:t>
            </a:r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C8FFAE03-7BE3-4D9E-AEE3-113D2750FA5D}"/>
              </a:ext>
            </a:extLst>
          </p:cNvPr>
          <p:cNvSpPr/>
          <p:nvPr/>
        </p:nvSpPr>
        <p:spPr>
          <a:xfrm>
            <a:off x="4075934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KANAL</a:t>
            </a: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782A3847-38B9-4890-A70A-FF408520DA12}"/>
              </a:ext>
            </a:extLst>
          </p:cNvPr>
          <p:cNvSpPr/>
          <p:nvPr/>
        </p:nvSpPr>
        <p:spPr>
          <a:xfrm>
            <a:off x="5511992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EMISIJA</a:t>
            </a:r>
          </a:p>
        </p:txBody>
      </p:sp>
      <p:graphicFrame>
        <p:nvGraphicFramePr>
          <p:cNvPr id="5" name="Diagramm 5">
            <a:extLst>
              <a:ext uri="{FF2B5EF4-FFF2-40B4-BE49-F238E27FC236}">
                <a16:creationId xmlns:a16="http://schemas.microsoft.com/office/drawing/2014/main" id="{66AFE09E-77CC-AD9A-5355-59B25F4AC6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5190613"/>
              </p:ext>
            </p:extLst>
          </p:nvPr>
        </p:nvGraphicFramePr>
        <p:xfrm>
          <a:off x="6887475" y="806138"/>
          <a:ext cx="1872000" cy="5624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Diagramm 8">
            <a:extLst>
              <a:ext uri="{FF2B5EF4-FFF2-40B4-BE49-F238E27FC236}">
                <a16:creationId xmlns:a16="http://schemas.microsoft.com/office/drawing/2014/main" id="{17DCC2E4-D1B1-0F68-7FA0-D659D79053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9298017"/>
              </p:ext>
            </p:extLst>
          </p:nvPr>
        </p:nvGraphicFramePr>
        <p:xfrm>
          <a:off x="8401895" y="806138"/>
          <a:ext cx="1872000" cy="5624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Diagramm 11">
            <a:extLst>
              <a:ext uri="{FF2B5EF4-FFF2-40B4-BE49-F238E27FC236}">
                <a16:creationId xmlns:a16="http://schemas.microsoft.com/office/drawing/2014/main" id="{D339819E-051C-EDD0-D49E-AA14580B1E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646927"/>
              </p:ext>
            </p:extLst>
          </p:nvPr>
        </p:nvGraphicFramePr>
        <p:xfrm>
          <a:off x="10158407" y="806138"/>
          <a:ext cx="1872000" cy="5624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880174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adscanner">
      <a:dk1>
        <a:srgbClr val="2F3540"/>
      </a:dk1>
      <a:lt1>
        <a:srgbClr val="FFFFFF"/>
      </a:lt1>
      <a:dk2>
        <a:srgbClr val="2F3540"/>
      </a:dk2>
      <a:lt2>
        <a:srgbClr val="FFFFFF"/>
      </a:lt2>
      <a:accent1>
        <a:srgbClr val="007787"/>
      </a:accent1>
      <a:accent2>
        <a:srgbClr val="5EC0ED"/>
      </a:accent2>
      <a:accent3>
        <a:srgbClr val="2EC4B6"/>
      </a:accent3>
      <a:accent4>
        <a:srgbClr val="FFC000"/>
      </a:accent4>
      <a:accent5>
        <a:srgbClr val="FF5050"/>
      </a:accent5>
      <a:accent6>
        <a:srgbClr val="D65495"/>
      </a:accent6>
      <a:hlink>
        <a:srgbClr val="2F3540"/>
      </a:hlink>
      <a:folHlink>
        <a:srgbClr val="2F3540"/>
      </a:folHlink>
    </a:clrScheme>
    <a:fontScheme name="Benutzerdefiniert 6">
      <a:majorFont>
        <a:latin typeface="Open Sans Extrabold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>
            <a:lumMod val="75000"/>
          </a:schemeClr>
        </a:solidFill>
        <a:ln>
          <a:noFill/>
          <a:prstDash val="solid"/>
          <a:headEnd type="none" w="med" len="med"/>
          <a:tailEnd type="triangle" w="med" len="me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868789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31513</TotalTime>
  <Words>1326</Words>
  <Application>Microsoft Office PowerPoint</Application>
  <PresentationFormat>Široki zaslon</PresentationFormat>
  <Paragraphs>467</Paragraphs>
  <Slides>10</Slides>
  <Notes>1</Notes>
  <HiddenSlides>0</HiddenSlides>
  <MMClips>0</MMClips>
  <ScaleCrop>false</ScaleCrop>
  <HeadingPairs>
    <vt:vector size="8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6" baseType="lpstr">
      <vt:lpstr>Arial</vt:lpstr>
      <vt:lpstr>Calibri</vt:lpstr>
      <vt:lpstr>Open Sans Extrabold</vt:lpstr>
      <vt:lpstr>Open Sans Light</vt:lpstr>
      <vt:lpstr>Office Theme</vt:lpstr>
      <vt:lpstr>think-cell Slide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ABenzon</dc:creator>
  <cp:keywords/>
  <dc:description/>
  <cp:lastModifiedBy>Ivan Grgona</cp:lastModifiedBy>
  <cp:revision>1183</cp:revision>
  <cp:lastPrinted>2016-03-30T09:24:25Z</cp:lastPrinted>
  <dcterms:created xsi:type="dcterms:W3CDTF">2015-04-13T19:03:49Z</dcterms:created>
  <dcterms:modified xsi:type="dcterms:W3CDTF">2023-06-07T09:08:09Z</dcterms:modified>
  <cp:category/>
  <cp:contentStatus/>
</cp:coreProperties>
</file>