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6" r:id="rId3"/>
    <p:sldId id="258" r:id="rId4"/>
    <p:sldId id="260" r:id="rId5"/>
    <p:sldId id="262" r:id="rId6"/>
    <p:sldId id="265" r:id="rId7"/>
  </p:sldIdLst>
  <p:sldSz cx="9144000" cy="5143500" type="screen16x9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9AD6"/>
    <a:srgbClr val="CFD89B"/>
    <a:srgbClr val="53BAF2"/>
    <a:srgbClr val="317CB3"/>
    <a:srgbClr val="7ECBF5"/>
    <a:srgbClr val="BFCB44"/>
    <a:srgbClr val="EAE50D"/>
    <a:srgbClr val="039FED"/>
    <a:srgbClr val="E20074"/>
    <a:srgbClr val="F1F1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21" autoAdjust="0"/>
  </p:normalViewPr>
  <p:slideViewPr>
    <p:cSldViewPr>
      <p:cViewPr>
        <p:scale>
          <a:sx n="125" d="100"/>
          <a:sy n="125" d="100"/>
        </p:scale>
        <p:origin x="-1140" y="-3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2D1AA-A33D-4FA1-B89C-E1C3E44A152B}" type="datetimeFigureOut">
              <a:rPr lang="hr-HR" smtClean="0"/>
              <a:t>11.7.2022.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ED292-AF85-45D0-90E4-6A59DF4819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5841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7ED292-AF85-45D0-90E4-6A59DF481960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14379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7ED292-AF85-45D0-90E4-6A59DF481960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987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75ED-C23D-497E-9917-C1C50F15CB35}" type="datetimeFigureOut">
              <a:rPr lang="hr-HR" smtClean="0"/>
              <a:t>11.7.2022.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2B533-0C05-4683-86A2-3863F55E86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53585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75ED-C23D-497E-9917-C1C50F15CB35}" type="datetimeFigureOut">
              <a:rPr lang="hr-HR" smtClean="0"/>
              <a:t>11.7.2022.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2B533-0C05-4683-86A2-3863F55E86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2935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75ED-C23D-497E-9917-C1C50F15CB35}" type="datetimeFigureOut">
              <a:rPr lang="hr-HR" smtClean="0"/>
              <a:t>11.7.2022.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2B533-0C05-4683-86A2-3863F55E86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2716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75ED-C23D-497E-9917-C1C50F15CB35}" type="datetimeFigureOut">
              <a:rPr lang="hr-HR" smtClean="0"/>
              <a:t>11.7.2022.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2B533-0C05-4683-86A2-3863F55E86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1913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75ED-C23D-497E-9917-C1C50F15CB35}" type="datetimeFigureOut">
              <a:rPr lang="hr-HR" smtClean="0"/>
              <a:t>11.7.2022.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2B533-0C05-4683-86A2-3863F55E86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9271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75ED-C23D-497E-9917-C1C50F15CB35}" type="datetimeFigureOut">
              <a:rPr lang="hr-HR" smtClean="0"/>
              <a:t>11.7.2022.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2B533-0C05-4683-86A2-3863F55E86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0918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75ED-C23D-497E-9917-C1C50F15CB35}" type="datetimeFigureOut">
              <a:rPr lang="hr-HR" smtClean="0"/>
              <a:t>11.7.2022.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2B533-0C05-4683-86A2-3863F55E86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81429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75ED-C23D-497E-9917-C1C50F15CB35}" type="datetimeFigureOut">
              <a:rPr lang="hr-HR" smtClean="0"/>
              <a:t>11.7.2022.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2B533-0C05-4683-86A2-3863F55E86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5622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75ED-C23D-497E-9917-C1C50F15CB35}" type="datetimeFigureOut">
              <a:rPr lang="hr-HR" smtClean="0"/>
              <a:t>11.7.2022.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2B533-0C05-4683-86A2-3863F55E86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3419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75ED-C23D-497E-9917-C1C50F15CB35}" type="datetimeFigureOut">
              <a:rPr lang="hr-HR" smtClean="0"/>
              <a:t>11.7.2022.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2B533-0C05-4683-86A2-3863F55E86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27738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75ED-C23D-497E-9917-C1C50F15CB35}" type="datetimeFigureOut">
              <a:rPr lang="hr-HR" smtClean="0"/>
              <a:t>11.7.2022.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2B533-0C05-4683-86A2-3863F55E86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9038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D75ED-C23D-497E-9917-C1C50F15CB35}" type="datetimeFigureOut">
              <a:rPr lang="hr-HR" smtClean="0"/>
              <a:t>11.7.2022.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2B533-0C05-4683-86A2-3863F55E86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7278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331168"/>
            <a:ext cx="453675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000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Statistika gledanosti</a:t>
            </a:r>
          </a:p>
          <a:p>
            <a:r>
              <a:rPr lang="hr-HR" sz="4000" dirty="0" err="1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MAXtv</a:t>
            </a:r>
            <a:r>
              <a:rPr lang="hr-HR" sz="4000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 sadržaja</a:t>
            </a:r>
            <a:endParaRPr lang="hr-HR" sz="4000" dirty="0">
              <a:solidFill>
                <a:schemeClr val="bg1"/>
              </a:solidFill>
              <a:latin typeface="TeleNeo Office ExtraBold" panose="020B0A04040202090203" pitchFamily="34" charset="-1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3848149"/>
            <a:ext cx="11693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LIPANJ 2022.</a:t>
            </a:r>
            <a:endParaRPr lang="hr-HR" sz="1400" dirty="0">
              <a:solidFill>
                <a:schemeClr val="bg1"/>
              </a:solidFill>
              <a:latin typeface="TeleNeo Office ExtraBold" panose="020B0A0404020209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92491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 bwMode="gray">
          <a:xfrm>
            <a:off x="395536" y="627534"/>
            <a:ext cx="1152128" cy="172819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 algn="r">
              <a:buNone/>
            </a:pPr>
            <a:r>
              <a:rPr lang="hr-HR" sz="1800" b="1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Top lista 15</a:t>
            </a:r>
          </a:p>
          <a:p>
            <a:pPr marL="0" indent="0" algn="r">
              <a:buNone/>
            </a:pPr>
            <a:r>
              <a:rPr lang="hr-HR" b="1" dirty="0">
                <a:solidFill>
                  <a:schemeClr val="bg1"/>
                </a:solidFill>
                <a:latin typeface="TeleNeo Office ExtraBold" panose="020B0A04040202090203" pitchFamily="34" charset="-18"/>
              </a:rPr>
              <a:t>n</a:t>
            </a:r>
            <a:r>
              <a:rPr lang="hr-HR" b="1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ajgledanijih</a:t>
            </a:r>
          </a:p>
          <a:p>
            <a:pPr marL="0" indent="0" algn="r">
              <a:buNone/>
            </a:pPr>
            <a:r>
              <a:rPr lang="hr-HR" b="1" dirty="0">
                <a:solidFill>
                  <a:schemeClr val="bg1"/>
                </a:solidFill>
                <a:latin typeface="TeleNeo Office ExtraBold" panose="020B0A04040202090203" pitchFamily="34" charset="-18"/>
              </a:rPr>
              <a:t>t</a:t>
            </a:r>
            <a:r>
              <a:rPr lang="hr-HR" sz="1800" b="1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elevizijski</a:t>
            </a:r>
          </a:p>
          <a:p>
            <a:pPr marL="0" indent="0" algn="r">
              <a:buNone/>
            </a:pPr>
            <a:r>
              <a:rPr lang="hr-HR" b="1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kanala</a:t>
            </a:r>
          </a:p>
          <a:p>
            <a:pPr marL="0" indent="0" algn="r">
              <a:buNone/>
            </a:pPr>
            <a:endParaRPr lang="hr-HR" sz="1200" dirty="0" smtClean="0">
              <a:latin typeface="TeleNeo Office" panose="020B0504040202090203" pitchFamily="34" charset="-18"/>
            </a:endParaRPr>
          </a:p>
          <a:p>
            <a:pPr marL="0" indent="0" algn="r">
              <a:buNone/>
            </a:pPr>
            <a:r>
              <a:rPr lang="hr-HR" sz="12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Uključuje sve </a:t>
            </a:r>
          </a:p>
          <a:p>
            <a:pPr marL="0" indent="0" algn="r">
              <a:buNone/>
            </a:pPr>
            <a:r>
              <a:rPr lang="hr-HR" sz="1200" dirty="0">
                <a:solidFill>
                  <a:schemeClr val="bg1"/>
                </a:solidFill>
                <a:latin typeface="TeleNeo Office" panose="020B0504040202090203" pitchFamily="34" charset="-18"/>
              </a:rPr>
              <a:t>t</a:t>
            </a:r>
            <a:r>
              <a:rPr lang="hr-HR" sz="12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elevizijske kanale</a:t>
            </a:r>
          </a:p>
          <a:p>
            <a:pPr marL="0" indent="0">
              <a:buNone/>
            </a:pPr>
            <a:endParaRPr lang="hr-HR" sz="1800" dirty="0" err="1" smtClean="0">
              <a:latin typeface="TeleNeo Office" panose="020B0504040202090203" pitchFamily="34" charset="-18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691680" y="699542"/>
            <a:ext cx="0" cy="1584176"/>
          </a:xfrm>
          <a:prstGeom prst="line">
            <a:avLst/>
          </a:prstGeom>
          <a:ln w="19050">
            <a:solidFill>
              <a:schemeClr val="tx2"/>
            </a:solidFill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319" name="Picture 24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3" b="1128"/>
          <a:stretch/>
        </p:blipFill>
        <p:spPr bwMode="auto">
          <a:xfrm>
            <a:off x="1924831" y="699542"/>
            <a:ext cx="5815521" cy="374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3" name="TextBox 402"/>
          <p:cNvSpPr txBox="1"/>
          <p:nvPr/>
        </p:nvSpPr>
        <p:spPr>
          <a:xfrm>
            <a:off x="293794" y="3062147"/>
            <a:ext cx="127310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700" b="1" dirty="0" err="1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Average</a:t>
            </a:r>
            <a:r>
              <a:rPr lang="hr-HR" sz="700" b="1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 </a:t>
            </a:r>
            <a:r>
              <a:rPr lang="hr-HR" sz="700" b="1" dirty="0" err="1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rating</a:t>
            </a:r>
            <a:endParaRPr lang="en-US" sz="700" b="1" dirty="0">
              <a:solidFill>
                <a:schemeClr val="bg1"/>
              </a:solidFill>
              <a:latin typeface="TeleNeo Office ExtraBold" panose="020B0A04040202090203" pitchFamily="34" charset="-18"/>
            </a:endParaRP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The average number of</a:t>
            </a: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Subscriber IDs viewing at any</a:t>
            </a: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given moment</a:t>
            </a:r>
            <a:r>
              <a:rPr lang="en-US" sz="700" b="1" dirty="0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.</a:t>
            </a:r>
            <a:endParaRPr lang="hr-HR" sz="700" b="1" dirty="0" smtClean="0">
              <a:solidFill>
                <a:schemeClr val="bg1">
                  <a:lumMod val="65000"/>
                </a:schemeClr>
              </a:solidFill>
              <a:latin typeface="TeleNeo Office ExtraBold" panose="020B0A04040202090203" pitchFamily="34" charset="-18"/>
            </a:endParaRPr>
          </a:p>
          <a:p>
            <a:endParaRPr lang="en-US" sz="700" b="1" dirty="0">
              <a:solidFill>
                <a:schemeClr val="bg1"/>
              </a:solidFill>
              <a:latin typeface="TeleNeo Office ExtraBold" panose="020B0A04040202090203" pitchFamily="34" charset="-18"/>
            </a:endParaRPr>
          </a:p>
          <a:p>
            <a:r>
              <a:rPr lang="hr-HR" sz="700" b="1" dirty="0" err="1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Max</a:t>
            </a:r>
            <a:r>
              <a:rPr lang="hr-HR" sz="700" b="1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 </a:t>
            </a:r>
            <a:r>
              <a:rPr lang="hr-HR" sz="700" b="1" dirty="0" err="1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Reach</a:t>
            </a:r>
            <a:endParaRPr lang="en-US" sz="700" b="1" dirty="0">
              <a:solidFill>
                <a:schemeClr val="bg1"/>
              </a:solidFill>
              <a:latin typeface="TeleNeo Office ExtraBold" panose="020B0A04040202090203" pitchFamily="34" charset="-18"/>
            </a:endParaRPr>
          </a:p>
          <a:p>
            <a:r>
              <a:rPr lang="hr-HR" sz="700" b="1" dirty="0" err="1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Maximum</a:t>
            </a:r>
            <a:r>
              <a:rPr lang="hr-HR" sz="700" b="1" dirty="0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 </a:t>
            </a:r>
            <a:r>
              <a:rPr lang="hr-HR" sz="700" b="1" dirty="0" err="1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number</a:t>
            </a:r>
            <a:r>
              <a:rPr lang="hr-HR" sz="700" b="1" dirty="0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 </a:t>
            </a:r>
            <a:r>
              <a:rPr lang="hr-HR" sz="700" b="1" dirty="0" err="1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of</a:t>
            </a:r>
            <a:r>
              <a:rPr lang="hr-HR" sz="700" b="1" dirty="0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 </a:t>
            </a:r>
            <a:r>
              <a:rPr lang="hr-HR" sz="700" b="1" dirty="0" err="1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unique</a:t>
            </a:r>
            <a:r>
              <a:rPr lang="hr-HR" sz="700" b="1" dirty="0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 </a:t>
            </a:r>
          </a:p>
          <a:p>
            <a:r>
              <a:rPr lang="hr-HR" sz="700" b="1" dirty="0" err="1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Subscribers</a:t>
            </a:r>
            <a:r>
              <a:rPr lang="hr-HR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 </a:t>
            </a:r>
            <a:r>
              <a:rPr lang="hr-HR" sz="700" b="1" dirty="0" err="1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per</a:t>
            </a:r>
            <a:r>
              <a:rPr lang="hr-HR" sz="700" b="1" dirty="0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 period</a:t>
            </a:r>
            <a:endParaRPr lang="hr-HR" sz="700" b="1" dirty="0">
              <a:solidFill>
                <a:schemeClr val="bg1">
                  <a:lumMod val="65000"/>
                </a:schemeClr>
              </a:solidFill>
              <a:latin typeface="TeleNeo Office ExtraBold" panose="020B0A04040202090203" pitchFamily="34" charset="-18"/>
            </a:endParaRPr>
          </a:p>
          <a:p>
            <a:endParaRPr lang="en-US" sz="700" b="1" dirty="0">
              <a:solidFill>
                <a:schemeClr val="bg1"/>
              </a:solidFill>
              <a:latin typeface="TeleNeo Office ExtraBold" panose="020B0A04040202090203" pitchFamily="34" charset="-18"/>
            </a:endParaRPr>
          </a:p>
          <a:p>
            <a:r>
              <a:rPr lang="hr-HR" sz="700" b="1" dirty="0" err="1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Shere</a:t>
            </a:r>
            <a:r>
              <a:rPr lang="hr-HR" sz="700" b="1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 %</a:t>
            </a:r>
            <a:endParaRPr lang="en-US" sz="700" b="1" dirty="0">
              <a:solidFill>
                <a:schemeClr val="bg1"/>
              </a:solidFill>
              <a:latin typeface="TeleNeo Office ExtraBold" panose="020B0A04040202090203" pitchFamily="34" charset="-18"/>
            </a:endParaRP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The average </a:t>
            </a:r>
            <a:r>
              <a:rPr lang="hr-HR" sz="700" b="1" dirty="0" err="1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rating</a:t>
            </a:r>
            <a:r>
              <a:rPr lang="hr-HR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 </a:t>
            </a:r>
            <a:r>
              <a:rPr lang="hr-HR" sz="700" b="1" dirty="0" err="1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share</a:t>
            </a:r>
            <a:r>
              <a:rPr lang="hr-HR" sz="700" b="1" dirty="0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 </a:t>
            </a:r>
            <a:r>
              <a:rPr lang="hr-HR" sz="700" b="1" dirty="0" err="1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per</a:t>
            </a:r>
            <a:endParaRPr lang="hr-HR" sz="700" b="1" dirty="0" smtClean="0">
              <a:solidFill>
                <a:schemeClr val="bg1">
                  <a:lumMod val="65000"/>
                </a:schemeClr>
              </a:solidFill>
              <a:latin typeface="TeleNeo Office ExtraBold" panose="020B0A04040202090203" pitchFamily="34" charset="-18"/>
            </a:endParaRPr>
          </a:p>
          <a:p>
            <a:r>
              <a:rPr lang="hr-HR" sz="700" b="1" dirty="0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period</a:t>
            </a:r>
            <a:endParaRPr lang="en-US" sz="700" b="1" dirty="0">
              <a:solidFill>
                <a:schemeClr val="bg1">
                  <a:lumMod val="65000"/>
                </a:schemeClr>
              </a:solidFill>
              <a:latin typeface="TeleNeo Office ExtraBold" panose="020B0A0404020209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90262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 bwMode="gray">
          <a:xfrm>
            <a:off x="395536" y="627534"/>
            <a:ext cx="1152128" cy="172819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 algn="r">
              <a:buNone/>
            </a:pPr>
            <a:r>
              <a:rPr lang="hr-HR" sz="1800" b="1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Top lista 15</a:t>
            </a:r>
          </a:p>
          <a:p>
            <a:pPr marL="0" indent="0" algn="r">
              <a:buNone/>
            </a:pPr>
            <a:r>
              <a:rPr lang="hr-HR" b="1" dirty="0">
                <a:solidFill>
                  <a:schemeClr val="bg1"/>
                </a:solidFill>
                <a:latin typeface="TeleNeo Office ExtraBold" panose="020B0A04040202090203" pitchFamily="34" charset="-18"/>
              </a:rPr>
              <a:t>n</a:t>
            </a:r>
            <a:r>
              <a:rPr lang="hr-HR" b="1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ajgledanijih</a:t>
            </a:r>
          </a:p>
          <a:p>
            <a:pPr marL="0" indent="0" algn="r">
              <a:buNone/>
            </a:pPr>
            <a:r>
              <a:rPr lang="hr-HR" b="1" dirty="0">
                <a:solidFill>
                  <a:schemeClr val="bg1"/>
                </a:solidFill>
                <a:latin typeface="TeleNeo Office ExtraBold" panose="020B0A04040202090203" pitchFamily="34" charset="-18"/>
              </a:rPr>
              <a:t>t</a:t>
            </a:r>
            <a:r>
              <a:rPr lang="hr-HR" sz="1800" b="1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elevizijski</a:t>
            </a:r>
          </a:p>
          <a:p>
            <a:pPr marL="0" indent="0" algn="r">
              <a:buNone/>
            </a:pPr>
            <a:r>
              <a:rPr lang="hr-HR" b="1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kanala</a:t>
            </a:r>
          </a:p>
          <a:p>
            <a:pPr marL="0" indent="0" algn="r">
              <a:buNone/>
            </a:pPr>
            <a:endParaRPr lang="hr-HR" sz="1200" dirty="0" smtClean="0">
              <a:latin typeface="TeleNeo Office" panose="020B0504040202090203" pitchFamily="34" charset="-18"/>
            </a:endParaRPr>
          </a:p>
          <a:p>
            <a:pPr marL="0" indent="0" algn="r">
              <a:buNone/>
            </a:pPr>
            <a:r>
              <a:rPr lang="hr-HR" sz="12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Uključuje samo </a:t>
            </a:r>
            <a:r>
              <a:rPr lang="hr-HR" sz="1200" b="1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PAY</a:t>
            </a:r>
          </a:p>
          <a:p>
            <a:pPr marL="0" indent="0" algn="r">
              <a:buNone/>
            </a:pPr>
            <a:r>
              <a:rPr lang="hr-HR" sz="1200" dirty="0">
                <a:solidFill>
                  <a:schemeClr val="bg1"/>
                </a:solidFill>
                <a:latin typeface="TeleNeo Office" panose="020B0504040202090203" pitchFamily="34" charset="-18"/>
              </a:rPr>
              <a:t>t</a:t>
            </a:r>
            <a:r>
              <a:rPr lang="hr-HR" sz="12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elevizijske kanale</a:t>
            </a:r>
          </a:p>
          <a:p>
            <a:pPr marL="0" indent="0">
              <a:buNone/>
            </a:pPr>
            <a:endParaRPr lang="hr-HR" sz="1800" dirty="0" err="1" smtClean="0">
              <a:latin typeface="TeleNeo Office" panose="020B0504040202090203" pitchFamily="34" charset="-18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691680" y="699542"/>
            <a:ext cx="0" cy="1584176"/>
          </a:xfrm>
          <a:prstGeom prst="line">
            <a:avLst/>
          </a:prstGeom>
          <a:ln w="19050">
            <a:solidFill>
              <a:schemeClr val="tx2"/>
            </a:solidFill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100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4" b="1281"/>
          <a:stretch/>
        </p:blipFill>
        <p:spPr bwMode="auto">
          <a:xfrm>
            <a:off x="1901260" y="699543"/>
            <a:ext cx="5814000" cy="3738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4" name="TextBox 133"/>
          <p:cNvSpPr txBox="1"/>
          <p:nvPr/>
        </p:nvSpPr>
        <p:spPr>
          <a:xfrm>
            <a:off x="7715260" y="3062147"/>
            <a:ext cx="127310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700" b="1" dirty="0" err="1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Average</a:t>
            </a:r>
            <a:r>
              <a:rPr lang="hr-HR" sz="700" b="1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 </a:t>
            </a:r>
            <a:r>
              <a:rPr lang="hr-HR" sz="700" b="1" dirty="0" err="1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rating</a:t>
            </a:r>
            <a:endParaRPr lang="en-US" sz="700" b="1" dirty="0">
              <a:solidFill>
                <a:schemeClr val="bg1"/>
              </a:solidFill>
              <a:latin typeface="TeleNeo Office ExtraBold" panose="020B0A04040202090203" pitchFamily="34" charset="-18"/>
            </a:endParaRP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The average number of</a:t>
            </a: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Subscriber IDs viewing at any</a:t>
            </a: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given moment</a:t>
            </a:r>
            <a:r>
              <a:rPr lang="en-US" sz="700" b="1" dirty="0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.</a:t>
            </a:r>
            <a:endParaRPr lang="hr-HR" sz="700" b="1" dirty="0" smtClean="0">
              <a:solidFill>
                <a:schemeClr val="bg1">
                  <a:lumMod val="65000"/>
                </a:schemeClr>
              </a:solidFill>
              <a:latin typeface="TeleNeo Office ExtraBold" panose="020B0A04040202090203" pitchFamily="34" charset="-18"/>
            </a:endParaRPr>
          </a:p>
          <a:p>
            <a:endParaRPr lang="en-US" sz="700" b="1" dirty="0">
              <a:solidFill>
                <a:schemeClr val="bg1"/>
              </a:solidFill>
              <a:latin typeface="TeleNeo Office ExtraBold" panose="020B0A04040202090203" pitchFamily="34" charset="-18"/>
            </a:endParaRPr>
          </a:p>
          <a:p>
            <a:r>
              <a:rPr lang="hr-HR" sz="700" b="1" dirty="0" err="1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Max</a:t>
            </a:r>
            <a:r>
              <a:rPr lang="hr-HR" sz="700" b="1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 </a:t>
            </a:r>
            <a:r>
              <a:rPr lang="hr-HR" sz="700" b="1" dirty="0" err="1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Reach</a:t>
            </a:r>
            <a:endParaRPr lang="en-US" sz="700" b="1" dirty="0">
              <a:solidFill>
                <a:schemeClr val="bg1"/>
              </a:solidFill>
              <a:latin typeface="TeleNeo Office ExtraBold" panose="020B0A04040202090203" pitchFamily="34" charset="-18"/>
            </a:endParaRPr>
          </a:p>
          <a:p>
            <a:r>
              <a:rPr lang="hr-HR" sz="700" b="1" dirty="0" err="1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Maximum</a:t>
            </a:r>
            <a:r>
              <a:rPr lang="hr-HR" sz="700" b="1" dirty="0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 </a:t>
            </a:r>
            <a:r>
              <a:rPr lang="hr-HR" sz="700" b="1" dirty="0" err="1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number</a:t>
            </a:r>
            <a:r>
              <a:rPr lang="hr-HR" sz="700" b="1" dirty="0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 </a:t>
            </a:r>
            <a:r>
              <a:rPr lang="hr-HR" sz="700" b="1" dirty="0" err="1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of</a:t>
            </a:r>
            <a:r>
              <a:rPr lang="hr-HR" sz="700" b="1" dirty="0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 </a:t>
            </a:r>
            <a:r>
              <a:rPr lang="hr-HR" sz="700" b="1" dirty="0" err="1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unique</a:t>
            </a:r>
            <a:r>
              <a:rPr lang="hr-HR" sz="700" b="1" dirty="0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 </a:t>
            </a:r>
          </a:p>
          <a:p>
            <a:r>
              <a:rPr lang="hr-HR" sz="700" b="1" dirty="0" err="1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Subscribers</a:t>
            </a:r>
            <a:r>
              <a:rPr lang="hr-HR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 </a:t>
            </a:r>
            <a:r>
              <a:rPr lang="hr-HR" sz="700" b="1" dirty="0" err="1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per</a:t>
            </a:r>
            <a:r>
              <a:rPr lang="hr-HR" sz="700" b="1" dirty="0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 period</a:t>
            </a:r>
            <a:endParaRPr lang="hr-HR" sz="700" b="1" dirty="0">
              <a:solidFill>
                <a:schemeClr val="bg1">
                  <a:lumMod val="65000"/>
                </a:schemeClr>
              </a:solidFill>
              <a:latin typeface="TeleNeo Office ExtraBold" panose="020B0A04040202090203" pitchFamily="34" charset="-18"/>
            </a:endParaRPr>
          </a:p>
          <a:p>
            <a:endParaRPr lang="en-US" sz="700" b="1" dirty="0">
              <a:solidFill>
                <a:schemeClr val="bg1"/>
              </a:solidFill>
              <a:latin typeface="TeleNeo Office ExtraBold" panose="020B0A04040202090203" pitchFamily="34" charset="-18"/>
            </a:endParaRPr>
          </a:p>
          <a:p>
            <a:r>
              <a:rPr lang="hr-HR" sz="700" b="1" dirty="0" err="1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Shere</a:t>
            </a:r>
            <a:r>
              <a:rPr lang="hr-HR" sz="700" b="1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 %</a:t>
            </a:r>
            <a:endParaRPr lang="en-US" sz="700" b="1" dirty="0">
              <a:solidFill>
                <a:schemeClr val="bg1"/>
              </a:solidFill>
              <a:latin typeface="TeleNeo Office ExtraBold" panose="020B0A04040202090203" pitchFamily="34" charset="-18"/>
            </a:endParaRP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The average </a:t>
            </a:r>
            <a:r>
              <a:rPr lang="hr-HR" sz="700" b="1" dirty="0" err="1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rating</a:t>
            </a:r>
            <a:r>
              <a:rPr lang="hr-HR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 </a:t>
            </a:r>
            <a:r>
              <a:rPr lang="hr-HR" sz="700" b="1" dirty="0" err="1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share</a:t>
            </a:r>
            <a:r>
              <a:rPr lang="hr-HR" sz="700" b="1" dirty="0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 </a:t>
            </a:r>
            <a:r>
              <a:rPr lang="hr-HR" sz="700" b="1" dirty="0" err="1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per</a:t>
            </a:r>
            <a:endParaRPr lang="hr-HR" sz="700" b="1" dirty="0" smtClean="0">
              <a:solidFill>
                <a:schemeClr val="bg1">
                  <a:lumMod val="65000"/>
                </a:schemeClr>
              </a:solidFill>
              <a:latin typeface="TeleNeo Office ExtraBold" panose="020B0A04040202090203" pitchFamily="34" charset="-18"/>
            </a:endParaRPr>
          </a:p>
          <a:p>
            <a:r>
              <a:rPr lang="hr-HR" sz="700" b="1" dirty="0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period</a:t>
            </a:r>
            <a:endParaRPr lang="en-US" sz="700" b="1" dirty="0">
              <a:solidFill>
                <a:schemeClr val="bg1">
                  <a:lumMod val="65000"/>
                </a:schemeClr>
              </a:solidFill>
              <a:latin typeface="TeleNeo Office ExtraBold" panose="020B0A0404020209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28026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 bwMode="gray">
          <a:xfrm>
            <a:off x="395536" y="627534"/>
            <a:ext cx="1152128" cy="172819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 algn="r">
              <a:buNone/>
            </a:pPr>
            <a:r>
              <a:rPr lang="hr-HR" sz="1800" b="1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Top lista 15</a:t>
            </a:r>
          </a:p>
          <a:p>
            <a:pPr marL="0" indent="0" algn="r">
              <a:buNone/>
            </a:pPr>
            <a:r>
              <a:rPr lang="hr-HR" b="1" dirty="0">
                <a:solidFill>
                  <a:schemeClr val="bg1"/>
                </a:solidFill>
                <a:latin typeface="TeleNeo Office ExtraBold" panose="020B0A04040202090203" pitchFamily="34" charset="-18"/>
              </a:rPr>
              <a:t>n</a:t>
            </a:r>
            <a:r>
              <a:rPr lang="hr-HR" b="1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ajgledanijih</a:t>
            </a:r>
          </a:p>
          <a:p>
            <a:pPr marL="0" indent="0" algn="r">
              <a:buNone/>
            </a:pPr>
            <a:r>
              <a:rPr lang="hr-HR" b="1" dirty="0">
                <a:solidFill>
                  <a:schemeClr val="bg1"/>
                </a:solidFill>
                <a:latin typeface="TeleNeo Office ExtraBold" panose="020B0A04040202090203" pitchFamily="34" charset="-18"/>
              </a:rPr>
              <a:t>t</a:t>
            </a:r>
            <a:r>
              <a:rPr lang="hr-HR" sz="1800" b="1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elevizijski</a:t>
            </a:r>
          </a:p>
          <a:p>
            <a:pPr marL="0" indent="0" algn="r">
              <a:buNone/>
            </a:pPr>
            <a:r>
              <a:rPr lang="hr-HR" b="1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kanala</a:t>
            </a:r>
          </a:p>
          <a:p>
            <a:pPr marL="0" indent="0" algn="r">
              <a:buNone/>
            </a:pPr>
            <a:endParaRPr lang="hr-HR" sz="1200" dirty="0" smtClean="0">
              <a:latin typeface="TeleNeo Office ExtraBold" panose="020B0A04040202090203" pitchFamily="34" charset="-18"/>
            </a:endParaRPr>
          </a:p>
          <a:p>
            <a:pPr marL="0" indent="0" algn="r">
              <a:buNone/>
            </a:pPr>
            <a:r>
              <a:rPr lang="hr-HR" sz="12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Uključuje sve </a:t>
            </a:r>
          </a:p>
          <a:p>
            <a:pPr marL="0" indent="0" algn="r">
              <a:buNone/>
            </a:pPr>
            <a:r>
              <a:rPr lang="hr-HR" sz="1200" dirty="0">
                <a:solidFill>
                  <a:schemeClr val="bg1"/>
                </a:solidFill>
                <a:latin typeface="TeleNeo Office" panose="020B0504040202090203" pitchFamily="34" charset="-18"/>
              </a:rPr>
              <a:t>t</a:t>
            </a:r>
            <a:r>
              <a:rPr lang="hr-HR" sz="12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elevizijske kanale</a:t>
            </a:r>
          </a:p>
          <a:p>
            <a:pPr marL="0" indent="0" algn="r">
              <a:buNone/>
            </a:pPr>
            <a:r>
              <a:rPr lang="hr-HR" sz="1200" dirty="0">
                <a:solidFill>
                  <a:schemeClr val="bg1"/>
                </a:solidFill>
                <a:latin typeface="TeleNeo Office" panose="020B0504040202090203" pitchFamily="34" charset="-18"/>
              </a:rPr>
              <a:t>u</a:t>
            </a:r>
            <a:r>
              <a:rPr lang="hr-HR" sz="12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 periodu od 19:00</a:t>
            </a:r>
          </a:p>
          <a:p>
            <a:pPr marL="0" indent="0" algn="r">
              <a:buNone/>
            </a:pPr>
            <a:r>
              <a:rPr lang="hr-HR" sz="1200" dirty="0">
                <a:solidFill>
                  <a:schemeClr val="bg1"/>
                </a:solidFill>
                <a:latin typeface="TeleNeo Office" panose="020B0504040202090203" pitchFamily="34" charset="-18"/>
              </a:rPr>
              <a:t>d</a:t>
            </a:r>
            <a:r>
              <a:rPr lang="hr-HR" sz="12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o 23:00</a:t>
            </a:r>
          </a:p>
          <a:p>
            <a:pPr marL="0" indent="0">
              <a:buNone/>
            </a:pPr>
            <a:endParaRPr lang="hr-HR" sz="1800" dirty="0" err="1" smtClean="0">
              <a:latin typeface="TeleNeo Office" panose="020B0504040202090203" pitchFamily="34" charset="-18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691680" y="699542"/>
            <a:ext cx="0" cy="1584176"/>
          </a:xfrm>
          <a:prstGeom prst="line">
            <a:avLst/>
          </a:prstGeom>
          <a:ln w="19050">
            <a:solidFill>
              <a:schemeClr val="tx2"/>
            </a:solidFill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3" b="1128"/>
          <a:stretch/>
        </p:blipFill>
        <p:spPr bwMode="auto">
          <a:xfrm>
            <a:off x="1927252" y="699542"/>
            <a:ext cx="5813100" cy="374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" name="TextBox 132"/>
          <p:cNvSpPr txBox="1"/>
          <p:nvPr/>
        </p:nvSpPr>
        <p:spPr>
          <a:xfrm>
            <a:off x="7715260" y="3062147"/>
            <a:ext cx="127310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700" b="1" dirty="0" err="1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Average</a:t>
            </a:r>
            <a:r>
              <a:rPr lang="hr-HR" sz="700" b="1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 </a:t>
            </a:r>
            <a:r>
              <a:rPr lang="hr-HR" sz="700" b="1" dirty="0" err="1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rating</a:t>
            </a:r>
            <a:endParaRPr lang="en-US" sz="700" b="1" dirty="0">
              <a:solidFill>
                <a:schemeClr val="bg1"/>
              </a:solidFill>
              <a:latin typeface="TeleNeo Office ExtraBold" panose="020B0A04040202090203" pitchFamily="34" charset="-18"/>
            </a:endParaRP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The average number of</a:t>
            </a: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Subscriber IDs viewing at any</a:t>
            </a: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given moment</a:t>
            </a:r>
            <a:r>
              <a:rPr lang="en-US" sz="700" b="1" dirty="0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.</a:t>
            </a:r>
            <a:endParaRPr lang="hr-HR" sz="700" b="1" dirty="0" smtClean="0">
              <a:solidFill>
                <a:schemeClr val="bg1">
                  <a:lumMod val="65000"/>
                </a:schemeClr>
              </a:solidFill>
              <a:latin typeface="TeleNeo Office ExtraBold" panose="020B0A04040202090203" pitchFamily="34" charset="-18"/>
            </a:endParaRPr>
          </a:p>
          <a:p>
            <a:endParaRPr lang="en-US" sz="700" b="1" dirty="0">
              <a:solidFill>
                <a:schemeClr val="bg1"/>
              </a:solidFill>
              <a:latin typeface="TeleNeo Office ExtraBold" panose="020B0A04040202090203" pitchFamily="34" charset="-18"/>
            </a:endParaRPr>
          </a:p>
          <a:p>
            <a:r>
              <a:rPr lang="hr-HR" sz="700" b="1" dirty="0" err="1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Max</a:t>
            </a:r>
            <a:r>
              <a:rPr lang="hr-HR" sz="700" b="1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 </a:t>
            </a:r>
            <a:r>
              <a:rPr lang="hr-HR" sz="700" b="1" dirty="0" err="1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Reach</a:t>
            </a:r>
            <a:endParaRPr lang="en-US" sz="700" b="1" dirty="0">
              <a:solidFill>
                <a:schemeClr val="bg1"/>
              </a:solidFill>
              <a:latin typeface="TeleNeo Office ExtraBold" panose="020B0A04040202090203" pitchFamily="34" charset="-18"/>
            </a:endParaRPr>
          </a:p>
          <a:p>
            <a:r>
              <a:rPr lang="hr-HR" sz="700" b="1" dirty="0" err="1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Maximum</a:t>
            </a:r>
            <a:r>
              <a:rPr lang="hr-HR" sz="700" b="1" dirty="0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 </a:t>
            </a:r>
            <a:r>
              <a:rPr lang="hr-HR" sz="700" b="1" dirty="0" err="1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number</a:t>
            </a:r>
            <a:r>
              <a:rPr lang="hr-HR" sz="700" b="1" dirty="0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 </a:t>
            </a:r>
            <a:r>
              <a:rPr lang="hr-HR" sz="700" b="1" dirty="0" err="1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of</a:t>
            </a:r>
            <a:r>
              <a:rPr lang="hr-HR" sz="700" b="1" dirty="0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 </a:t>
            </a:r>
            <a:r>
              <a:rPr lang="hr-HR" sz="700" b="1" dirty="0" err="1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unique</a:t>
            </a:r>
            <a:r>
              <a:rPr lang="hr-HR" sz="700" b="1" dirty="0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 </a:t>
            </a:r>
          </a:p>
          <a:p>
            <a:r>
              <a:rPr lang="hr-HR" sz="700" b="1" dirty="0" err="1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Subscribers</a:t>
            </a:r>
            <a:r>
              <a:rPr lang="hr-HR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 </a:t>
            </a:r>
            <a:r>
              <a:rPr lang="hr-HR" sz="700" b="1" dirty="0" err="1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per</a:t>
            </a:r>
            <a:r>
              <a:rPr lang="hr-HR" sz="700" b="1" dirty="0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 period</a:t>
            </a:r>
            <a:endParaRPr lang="hr-HR" sz="700" b="1" dirty="0">
              <a:solidFill>
                <a:schemeClr val="bg1">
                  <a:lumMod val="65000"/>
                </a:schemeClr>
              </a:solidFill>
              <a:latin typeface="TeleNeo Office ExtraBold" panose="020B0A04040202090203" pitchFamily="34" charset="-18"/>
            </a:endParaRPr>
          </a:p>
          <a:p>
            <a:endParaRPr lang="en-US" sz="700" b="1" dirty="0">
              <a:solidFill>
                <a:schemeClr val="bg1"/>
              </a:solidFill>
              <a:latin typeface="TeleNeo Office ExtraBold" panose="020B0A04040202090203" pitchFamily="34" charset="-18"/>
            </a:endParaRPr>
          </a:p>
          <a:p>
            <a:r>
              <a:rPr lang="hr-HR" sz="700" b="1" dirty="0" err="1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Shere</a:t>
            </a:r>
            <a:r>
              <a:rPr lang="hr-HR" sz="700" b="1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 %</a:t>
            </a:r>
            <a:endParaRPr lang="en-US" sz="700" b="1" dirty="0">
              <a:solidFill>
                <a:schemeClr val="bg1"/>
              </a:solidFill>
              <a:latin typeface="TeleNeo Office ExtraBold" panose="020B0A04040202090203" pitchFamily="34" charset="-18"/>
            </a:endParaRP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The average </a:t>
            </a:r>
            <a:r>
              <a:rPr lang="hr-HR" sz="700" b="1" dirty="0" err="1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rating</a:t>
            </a:r>
            <a:r>
              <a:rPr lang="hr-HR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 </a:t>
            </a:r>
            <a:r>
              <a:rPr lang="hr-HR" sz="700" b="1" dirty="0" err="1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share</a:t>
            </a:r>
            <a:r>
              <a:rPr lang="hr-HR" sz="700" b="1" dirty="0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 </a:t>
            </a:r>
            <a:r>
              <a:rPr lang="hr-HR" sz="700" b="1" dirty="0" err="1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per</a:t>
            </a:r>
            <a:endParaRPr lang="hr-HR" sz="700" b="1" dirty="0" smtClean="0">
              <a:solidFill>
                <a:schemeClr val="bg1">
                  <a:lumMod val="65000"/>
                </a:schemeClr>
              </a:solidFill>
              <a:latin typeface="TeleNeo Office ExtraBold" panose="020B0A04040202090203" pitchFamily="34" charset="-18"/>
            </a:endParaRPr>
          </a:p>
          <a:p>
            <a:r>
              <a:rPr lang="hr-HR" sz="700" b="1" dirty="0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period</a:t>
            </a:r>
            <a:endParaRPr lang="en-US" sz="700" b="1" dirty="0">
              <a:solidFill>
                <a:schemeClr val="bg1">
                  <a:lumMod val="65000"/>
                </a:schemeClr>
              </a:solidFill>
              <a:latin typeface="TeleNeo Office ExtraBold" panose="020B0A0404020209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04816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 bwMode="gray">
          <a:xfrm>
            <a:off x="395536" y="627534"/>
            <a:ext cx="1152128" cy="172819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 algn="r">
              <a:buNone/>
            </a:pPr>
            <a:r>
              <a:rPr lang="hr-HR" sz="1800" b="1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Top lista 15</a:t>
            </a:r>
          </a:p>
          <a:p>
            <a:pPr marL="0" indent="0" algn="r">
              <a:buNone/>
            </a:pPr>
            <a:r>
              <a:rPr lang="hr-HR" b="1" dirty="0">
                <a:solidFill>
                  <a:schemeClr val="bg1"/>
                </a:solidFill>
                <a:latin typeface="TeleNeo Office ExtraBold" panose="020B0A04040202090203" pitchFamily="34" charset="-18"/>
              </a:rPr>
              <a:t>n</a:t>
            </a:r>
            <a:r>
              <a:rPr lang="hr-HR" b="1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ajgledanijih</a:t>
            </a:r>
          </a:p>
          <a:p>
            <a:pPr marL="0" indent="0" algn="r">
              <a:buNone/>
            </a:pPr>
            <a:r>
              <a:rPr lang="hr-HR" b="1" dirty="0">
                <a:solidFill>
                  <a:schemeClr val="bg1"/>
                </a:solidFill>
                <a:latin typeface="TeleNeo Office ExtraBold" panose="020B0A04040202090203" pitchFamily="34" charset="-18"/>
              </a:rPr>
              <a:t>t</a:t>
            </a:r>
            <a:r>
              <a:rPr lang="hr-HR" sz="1800" b="1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elevizijski</a:t>
            </a:r>
          </a:p>
          <a:p>
            <a:pPr marL="0" indent="0" algn="r">
              <a:buNone/>
            </a:pPr>
            <a:r>
              <a:rPr lang="hr-HR" b="1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kanala</a:t>
            </a:r>
          </a:p>
          <a:p>
            <a:pPr marL="0" indent="0" algn="r">
              <a:buNone/>
            </a:pPr>
            <a:endParaRPr lang="hr-HR" sz="1200" dirty="0" smtClean="0">
              <a:latin typeface="TeleNeo Office" panose="020B0504040202090203" pitchFamily="34" charset="-18"/>
            </a:endParaRPr>
          </a:p>
          <a:p>
            <a:pPr marL="0" indent="0" algn="r">
              <a:buNone/>
            </a:pPr>
            <a:r>
              <a:rPr lang="hr-HR" sz="12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Uključuje samo </a:t>
            </a:r>
            <a:r>
              <a:rPr lang="hr-HR" sz="1200" b="1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PAY</a:t>
            </a:r>
          </a:p>
          <a:p>
            <a:pPr marL="0" indent="0" algn="r">
              <a:buNone/>
            </a:pPr>
            <a:r>
              <a:rPr lang="hr-HR" sz="1200" dirty="0">
                <a:solidFill>
                  <a:schemeClr val="bg1"/>
                </a:solidFill>
                <a:latin typeface="TeleNeo Office" panose="020B0504040202090203" pitchFamily="34" charset="-18"/>
              </a:rPr>
              <a:t>t</a:t>
            </a:r>
            <a:r>
              <a:rPr lang="hr-HR" sz="12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elevizijske kanale</a:t>
            </a:r>
          </a:p>
          <a:p>
            <a:pPr algn="r"/>
            <a:r>
              <a:rPr lang="hr-HR" sz="12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u periodu od 19:00</a:t>
            </a:r>
          </a:p>
          <a:p>
            <a:pPr algn="r"/>
            <a:r>
              <a:rPr lang="hr-HR" sz="12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do 23:00</a:t>
            </a:r>
          </a:p>
          <a:p>
            <a:pPr marL="0" indent="0" algn="r">
              <a:buNone/>
            </a:pPr>
            <a:endParaRPr lang="hr-HR" sz="12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marL="0" indent="0">
              <a:buNone/>
            </a:pPr>
            <a:endParaRPr lang="hr-HR" sz="1800" dirty="0" err="1" smtClean="0">
              <a:latin typeface="TeleNeo Office" panose="020B0504040202090203" pitchFamily="34" charset="-18"/>
            </a:endParaRPr>
          </a:p>
        </p:txBody>
      </p:sp>
      <p:cxnSp>
        <p:nvCxnSpPr>
          <p:cNvPr id="294" name="Straight Connector 293"/>
          <p:cNvCxnSpPr/>
          <p:nvPr/>
        </p:nvCxnSpPr>
        <p:spPr>
          <a:xfrm>
            <a:off x="1691680" y="699542"/>
            <a:ext cx="0" cy="1584176"/>
          </a:xfrm>
          <a:prstGeom prst="line">
            <a:avLst/>
          </a:prstGeom>
          <a:ln w="19050">
            <a:solidFill>
              <a:schemeClr val="tx2"/>
            </a:solidFill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14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51" b="1434"/>
          <a:stretch/>
        </p:blipFill>
        <p:spPr bwMode="auto">
          <a:xfrm>
            <a:off x="1907704" y="699542"/>
            <a:ext cx="5819503" cy="374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4" name="TextBox 133"/>
          <p:cNvSpPr txBox="1"/>
          <p:nvPr/>
        </p:nvSpPr>
        <p:spPr>
          <a:xfrm>
            <a:off x="293794" y="3062147"/>
            <a:ext cx="127310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700" b="1" dirty="0" err="1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Average</a:t>
            </a:r>
            <a:r>
              <a:rPr lang="hr-HR" sz="700" b="1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 </a:t>
            </a:r>
            <a:r>
              <a:rPr lang="hr-HR" sz="700" b="1" dirty="0" err="1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rating</a:t>
            </a:r>
            <a:endParaRPr lang="en-US" sz="700" b="1" dirty="0">
              <a:solidFill>
                <a:schemeClr val="bg1"/>
              </a:solidFill>
              <a:latin typeface="TeleNeo Office ExtraBold" panose="020B0A04040202090203" pitchFamily="34" charset="-18"/>
            </a:endParaRP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The average number of</a:t>
            </a: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Subscriber IDs viewing at any</a:t>
            </a: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given moment</a:t>
            </a:r>
            <a:r>
              <a:rPr lang="en-US" sz="700" b="1" dirty="0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.</a:t>
            </a:r>
            <a:endParaRPr lang="hr-HR" sz="700" b="1" dirty="0" smtClean="0">
              <a:solidFill>
                <a:schemeClr val="bg1">
                  <a:lumMod val="65000"/>
                </a:schemeClr>
              </a:solidFill>
              <a:latin typeface="TeleNeo Office ExtraBold" panose="020B0A04040202090203" pitchFamily="34" charset="-18"/>
            </a:endParaRPr>
          </a:p>
          <a:p>
            <a:endParaRPr lang="en-US" sz="700" b="1" dirty="0">
              <a:solidFill>
                <a:schemeClr val="bg1"/>
              </a:solidFill>
              <a:latin typeface="TeleNeo Office ExtraBold" panose="020B0A04040202090203" pitchFamily="34" charset="-18"/>
            </a:endParaRPr>
          </a:p>
          <a:p>
            <a:r>
              <a:rPr lang="hr-HR" sz="700" b="1" dirty="0" err="1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Max</a:t>
            </a:r>
            <a:r>
              <a:rPr lang="hr-HR" sz="700" b="1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 </a:t>
            </a:r>
            <a:r>
              <a:rPr lang="hr-HR" sz="700" b="1" dirty="0" err="1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Reach</a:t>
            </a:r>
            <a:endParaRPr lang="en-US" sz="700" b="1" dirty="0">
              <a:solidFill>
                <a:schemeClr val="bg1"/>
              </a:solidFill>
              <a:latin typeface="TeleNeo Office ExtraBold" panose="020B0A04040202090203" pitchFamily="34" charset="-18"/>
            </a:endParaRPr>
          </a:p>
          <a:p>
            <a:r>
              <a:rPr lang="hr-HR" sz="700" b="1" dirty="0" err="1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Maximum</a:t>
            </a:r>
            <a:r>
              <a:rPr lang="hr-HR" sz="700" b="1" dirty="0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 </a:t>
            </a:r>
            <a:r>
              <a:rPr lang="hr-HR" sz="700" b="1" dirty="0" err="1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number</a:t>
            </a:r>
            <a:r>
              <a:rPr lang="hr-HR" sz="700" b="1" dirty="0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 </a:t>
            </a:r>
            <a:r>
              <a:rPr lang="hr-HR" sz="700" b="1" dirty="0" err="1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of</a:t>
            </a:r>
            <a:r>
              <a:rPr lang="hr-HR" sz="700" b="1" dirty="0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 </a:t>
            </a:r>
            <a:r>
              <a:rPr lang="hr-HR" sz="700" b="1" dirty="0" err="1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unique</a:t>
            </a:r>
            <a:r>
              <a:rPr lang="hr-HR" sz="700" b="1" dirty="0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 </a:t>
            </a:r>
          </a:p>
          <a:p>
            <a:r>
              <a:rPr lang="hr-HR" sz="700" b="1" dirty="0" err="1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Subscribers</a:t>
            </a:r>
            <a:r>
              <a:rPr lang="hr-HR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 </a:t>
            </a:r>
            <a:r>
              <a:rPr lang="hr-HR" sz="700" b="1" dirty="0" err="1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per</a:t>
            </a:r>
            <a:r>
              <a:rPr lang="hr-HR" sz="700" b="1" dirty="0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 period</a:t>
            </a:r>
            <a:endParaRPr lang="hr-HR" sz="700" b="1" dirty="0">
              <a:solidFill>
                <a:schemeClr val="bg1">
                  <a:lumMod val="65000"/>
                </a:schemeClr>
              </a:solidFill>
              <a:latin typeface="TeleNeo Office ExtraBold" panose="020B0A04040202090203" pitchFamily="34" charset="-18"/>
            </a:endParaRPr>
          </a:p>
          <a:p>
            <a:endParaRPr lang="en-US" sz="700" b="1" dirty="0">
              <a:solidFill>
                <a:schemeClr val="bg1"/>
              </a:solidFill>
              <a:latin typeface="TeleNeo Office ExtraBold" panose="020B0A04040202090203" pitchFamily="34" charset="-18"/>
            </a:endParaRPr>
          </a:p>
          <a:p>
            <a:r>
              <a:rPr lang="hr-HR" sz="700" b="1" dirty="0" err="1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Shere</a:t>
            </a:r>
            <a:r>
              <a:rPr lang="hr-HR" sz="700" b="1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 %</a:t>
            </a:r>
            <a:endParaRPr lang="en-US" sz="700" b="1" dirty="0">
              <a:solidFill>
                <a:schemeClr val="bg1"/>
              </a:solidFill>
              <a:latin typeface="TeleNeo Office ExtraBold" panose="020B0A04040202090203" pitchFamily="34" charset="-18"/>
            </a:endParaRP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The average </a:t>
            </a:r>
            <a:r>
              <a:rPr lang="hr-HR" sz="700" b="1" dirty="0" err="1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rating</a:t>
            </a:r>
            <a:r>
              <a:rPr lang="hr-HR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 </a:t>
            </a:r>
            <a:r>
              <a:rPr lang="hr-HR" sz="700" b="1" dirty="0" err="1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share</a:t>
            </a:r>
            <a:r>
              <a:rPr lang="hr-HR" sz="700" b="1" dirty="0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 </a:t>
            </a:r>
            <a:r>
              <a:rPr lang="hr-HR" sz="700" b="1" dirty="0" err="1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per</a:t>
            </a:r>
            <a:endParaRPr lang="hr-HR" sz="700" b="1" dirty="0" smtClean="0">
              <a:solidFill>
                <a:schemeClr val="bg1">
                  <a:lumMod val="65000"/>
                </a:schemeClr>
              </a:solidFill>
              <a:latin typeface="TeleNeo Office ExtraBold" panose="020B0A04040202090203" pitchFamily="34" charset="-18"/>
            </a:endParaRPr>
          </a:p>
          <a:p>
            <a:r>
              <a:rPr lang="hr-HR" sz="700" b="1" dirty="0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period</a:t>
            </a:r>
            <a:endParaRPr lang="en-US" sz="700" b="1" dirty="0">
              <a:solidFill>
                <a:schemeClr val="bg1">
                  <a:lumMod val="65000"/>
                </a:schemeClr>
              </a:solidFill>
              <a:latin typeface="TeleNeo Office ExtraBold" panose="020B0A0404020209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79783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429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20074"/>
        </a:solidFill>
        <a:ln>
          <a:solidFill>
            <a:srgbClr val="E20074"/>
          </a:solidFill>
        </a:ln>
      </a:spPr>
      <a:bodyPr rtlCol="0" anchor="ctr"/>
      <a:lstStyle>
        <a:defPPr algn="ctr">
          <a:defRPr sz="700">
            <a:latin typeface="TeleNeo Office" panose="020B0504040202090203" pitchFamily="34" charset="-1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7252</TotalTime>
  <Words>187</Words>
  <Application>Microsoft Office PowerPoint</Application>
  <PresentationFormat>On-screen Show (16:9)</PresentationFormat>
  <Paragraphs>85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Kovaćević</dc:creator>
  <cp:lastModifiedBy>Robert Kovaćević</cp:lastModifiedBy>
  <cp:revision>317</cp:revision>
  <dcterms:created xsi:type="dcterms:W3CDTF">2021-03-03T11:14:23Z</dcterms:created>
  <dcterms:modified xsi:type="dcterms:W3CDTF">2022-07-11T17:26:47Z</dcterms:modified>
</cp:coreProperties>
</file>