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AD6"/>
    <a:srgbClr val="CFD89B"/>
    <a:srgbClr val="53BAF2"/>
    <a:srgbClr val="317CB3"/>
    <a:srgbClr val="7ECBF5"/>
    <a:srgbClr val="BFCB44"/>
    <a:srgbClr val="EAE50D"/>
    <a:srgbClr val="039FED"/>
    <a:srgbClr val="E20074"/>
    <a:srgbClr val="F1F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14" y="-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2D1AA-A33D-4FA1-B89C-E1C3E44A152B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ED292-AF85-45D0-90E4-6A59DF4819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584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ED292-AF85-45D0-90E4-6A59DF48196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437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ED292-AF85-45D0-90E4-6A59DF481960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3850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ED292-AF85-45D0-90E4-6A59DF481960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1129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ED292-AF85-45D0-90E4-6A59DF481960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482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358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93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271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191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927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091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142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562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41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773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75ED-C23D-497E-9917-C1C50F15CB35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903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D75ED-C23D-497E-9917-C1C50F15CB35}" type="datetimeFigureOut">
              <a:rPr lang="hr-HR" smtClean="0"/>
              <a:t>10.6.2021.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2B533-0C05-4683-86A2-3863F55E8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727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331168"/>
            <a:ext cx="45367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Statistika gledanosti</a:t>
            </a:r>
          </a:p>
          <a:p>
            <a:r>
              <a:rPr lang="hr-HR" sz="4000" dirty="0" err="1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MAXtv</a:t>
            </a:r>
            <a:r>
              <a:rPr lang="hr-HR" sz="4000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 sadržaja</a:t>
            </a:r>
            <a:endParaRPr lang="hr-HR" sz="4000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848149"/>
            <a:ext cx="1289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SVIBANJ 2021.</a:t>
            </a:r>
            <a:endParaRPr lang="hr-HR" sz="1400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9249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29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395536" y="627534"/>
            <a:ext cx="1152128" cy="17281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Top lista 15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ajgledanijih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t</a:t>
            </a: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elevizijski</a:t>
            </a:r>
          </a:p>
          <a:p>
            <a:pPr marL="0" indent="0" algn="r">
              <a:buNone/>
            </a:pP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kanala</a:t>
            </a:r>
          </a:p>
          <a:p>
            <a:pPr marL="0" indent="0" algn="r">
              <a:buNone/>
            </a:pPr>
            <a:endParaRPr lang="hr-HR" sz="1200" dirty="0" smtClean="0">
              <a:latin typeface="TeleNeo Office" panose="020B0504040202090203" pitchFamily="34" charset="-18"/>
            </a:endParaRPr>
          </a:p>
          <a:p>
            <a:pPr marL="0" indent="0" algn="r">
              <a:buNone/>
            </a:pP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Uključuje sve 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t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elevizijske kanale</a:t>
            </a:r>
          </a:p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699542"/>
            <a:ext cx="0" cy="1584176"/>
          </a:xfrm>
          <a:prstGeom prst="line">
            <a:avLst/>
          </a:prstGeom>
          <a:ln w="19050">
            <a:solidFill>
              <a:schemeClr val="tx2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 bwMode="gray">
          <a:xfrm>
            <a:off x="1979712" y="69954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sp>
        <p:nvSpPr>
          <p:cNvPr id="7" name="TextBox 6"/>
          <p:cNvSpPr txBox="1"/>
          <p:nvPr/>
        </p:nvSpPr>
        <p:spPr bwMode="gray">
          <a:xfrm>
            <a:off x="1979712" y="699542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CHANNEL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979712" y="1203598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79712" y="1419622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 bwMode="gray">
          <a:xfrm>
            <a:off x="1979712" y="98757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HRT 1</a:t>
            </a:r>
          </a:p>
          <a:p>
            <a:pPr marL="0" indent="0">
              <a:buNone/>
            </a:pP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4" name="TextBox 13"/>
          <p:cNvSpPr txBox="1"/>
          <p:nvPr/>
        </p:nvSpPr>
        <p:spPr bwMode="gray">
          <a:xfrm>
            <a:off x="1979712" y="120359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Nova TV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1979712" y="14173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RTL</a:t>
            </a:r>
          </a:p>
        </p:txBody>
      </p:sp>
      <p:sp>
        <p:nvSpPr>
          <p:cNvPr id="16" name="TextBox 15"/>
          <p:cNvSpPr txBox="1"/>
          <p:nvPr/>
        </p:nvSpPr>
        <p:spPr bwMode="gray">
          <a:xfrm>
            <a:off x="1979712" y="163338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HRT 2</a:t>
            </a:r>
          </a:p>
        </p:txBody>
      </p:sp>
      <p:sp>
        <p:nvSpPr>
          <p:cNvPr id="17" name="TextBox 16"/>
          <p:cNvSpPr txBox="1"/>
          <p:nvPr/>
        </p:nvSpPr>
        <p:spPr bwMode="gray">
          <a:xfrm>
            <a:off x="1979712" y="185393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Doma TV</a:t>
            </a:r>
          </a:p>
        </p:txBody>
      </p:sp>
      <p:sp>
        <p:nvSpPr>
          <p:cNvPr id="18" name="TextBox 17"/>
          <p:cNvSpPr txBox="1"/>
          <p:nvPr/>
        </p:nvSpPr>
        <p:spPr bwMode="gray">
          <a:xfrm>
            <a:off x="1979712" y="206996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N1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9" name="TextBox 18"/>
          <p:cNvSpPr txBox="1"/>
          <p:nvPr/>
        </p:nvSpPr>
        <p:spPr bwMode="gray">
          <a:xfrm>
            <a:off x="1979712" y="228371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RTL 2</a:t>
            </a:r>
          </a:p>
        </p:txBody>
      </p:sp>
      <p:sp>
        <p:nvSpPr>
          <p:cNvPr id="20" name="TextBox 19"/>
          <p:cNvSpPr txBox="1"/>
          <p:nvPr/>
        </p:nvSpPr>
        <p:spPr bwMode="gray">
          <a:xfrm>
            <a:off x="1979712" y="249974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Nickelodeon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1" name="TextBox 20"/>
          <p:cNvSpPr txBox="1"/>
          <p:nvPr/>
        </p:nvSpPr>
        <p:spPr bwMode="gray">
          <a:xfrm>
            <a:off x="1979712" y="272263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HRT 4</a:t>
            </a:r>
          </a:p>
        </p:txBody>
      </p:sp>
      <p:sp>
        <p:nvSpPr>
          <p:cNvPr id="22" name="TextBox 21"/>
          <p:cNvSpPr txBox="1"/>
          <p:nvPr/>
        </p:nvSpPr>
        <p:spPr bwMode="gray">
          <a:xfrm>
            <a:off x="1979712" y="29386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RTL </a:t>
            </a:r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Living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3" name="TextBox 22"/>
          <p:cNvSpPr txBox="1"/>
          <p:nvPr/>
        </p:nvSpPr>
        <p:spPr bwMode="gray">
          <a:xfrm>
            <a:off x="1979712" y="315241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Arena Sport 3</a:t>
            </a:r>
          </a:p>
        </p:txBody>
      </p:sp>
      <p:sp>
        <p:nvSpPr>
          <p:cNvPr id="24" name="TextBox 23"/>
          <p:cNvSpPr txBox="1"/>
          <p:nvPr/>
        </p:nvSpPr>
        <p:spPr bwMode="gray">
          <a:xfrm>
            <a:off x="1979712" y="336843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Pickbox</a:t>
            </a: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 TV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5" name="TextBox 24"/>
          <p:cNvSpPr txBox="1"/>
          <p:nvPr/>
        </p:nvSpPr>
        <p:spPr bwMode="gray">
          <a:xfrm>
            <a:off x="1979712" y="358212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Arena Sport 1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6" name="TextBox 25"/>
          <p:cNvSpPr txBox="1"/>
          <p:nvPr/>
        </p:nvSpPr>
        <p:spPr bwMode="gray">
          <a:xfrm>
            <a:off x="1979712" y="379588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RTL Kockica</a:t>
            </a:r>
          </a:p>
          <a:p>
            <a:pPr marL="0" indent="0">
              <a:buNone/>
            </a:pP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7" name="TextBox 26"/>
          <p:cNvSpPr txBox="1"/>
          <p:nvPr/>
        </p:nvSpPr>
        <p:spPr bwMode="gray">
          <a:xfrm>
            <a:off x="1979712" y="401191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HRT 3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979712" y="1635646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79712" y="185167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79712" y="185167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79712" y="2067694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79712" y="2283718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79712" y="2499742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79712" y="2715766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79712" y="293179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79712" y="3147814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79712" y="3363838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979712" y="3579862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79712" y="3795886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979712" y="401191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979712" y="4227934"/>
            <a:ext cx="576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gray">
          <a:xfrm>
            <a:off x="4200271" y="987574"/>
            <a:ext cx="515745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15.442,37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3" name="TextBox 42"/>
          <p:cNvSpPr txBox="1"/>
          <p:nvPr/>
        </p:nvSpPr>
        <p:spPr bwMode="gray">
          <a:xfrm>
            <a:off x="4200271" y="1206481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11.730,79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4" name="TextBox 43"/>
          <p:cNvSpPr txBox="1"/>
          <p:nvPr/>
        </p:nvSpPr>
        <p:spPr bwMode="gray">
          <a:xfrm>
            <a:off x="4200271" y="14173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9.761,43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5" name="TextBox 44"/>
          <p:cNvSpPr txBox="1"/>
          <p:nvPr/>
        </p:nvSpPr>
        <p:spPr bwMode="gray">
          <a:xfrm>
            <a:off x="4200271" y="163338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5.115,79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7" name="TextBox 46"/>
          <p:cNvSpPr txBox="1"/>
          <p:nvPr/>
        </p:nvSpPr>
        <p:spPr bwMode="gray">
          <a:xfrm>
            <a:off x="4211960" y="185167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3.326,92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8" name="TextBox 47"/>
          <p:cNvSpPr txBox="1"/>
          <p:nvPr/>
        </p:nvSpPr>
        <p:spPr bwMode="gray">
          <a:xfrm>
            <a:off x="4200271" y="2049773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3.039,70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9" name="TextBox 48"/>
          <p:cNvSpPr txBox="1"/>
          <p:nvPr/>
        </p:nvSpPr>
        <p:spPr bwMode="gray">
          <a:xfrm>
            <a:off x="4200271" y="2265797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2.920,44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0" name="TextBox 49"/>
          <p:cNvSpPr txBox="1"/>
          <p:nvPr/>
        </p:nvSpPr>
        <p:spPr bwMode="gray">
          <a:xfrm>
            <a:off x="4200271" y="2499741"/>
            <a:ext cx="648072" cy="20496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1.857,88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1" name="TextBox 50"/>
          <p:cNvSpPr txBox="1"/>
          <p:nvPr/>
        </p:nvSpPr>
        <p:spPr bwMode="gray">
          <a:xfrm>
            <a:off x="4200271" y="2704711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1.749,00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2" name="TextBox 51"/>
          <p:cNvSpPr txBox="1"/>
          <p:nvPr/>
        </p:nvSpPr>
        <p:spPr bwMode="gray">
          <a:xfrm>
            <a:off x="4200271" y="2918469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1.273,70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3" name="TextBox 52"/>
          <p:cNvSpPr txBox="1"/>
          <p:nvPr/>
        </p:nvSpPr>
        <p:spPr bwMode="gray">
          <a:xfrm>
            <a:off x="4200271" y="3134493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1.246,21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4" name="TextBox 53"/>
          <p:cNvSpPr txBox="1"/>
          <p:nvPr/>
        </p:nvSpPr>
        <p:spPr bwMode="gray">
          <a:xfrm>
            <a:off x="4200271" y="3348183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1.138,39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7" name="TextBox 56"/>
          <p:cNvSpPr txBox="1"/>
          <p:nvPr/>
        </p:nvSpPr>
        <p:spPr bwMode="gray">
          <a:xfrm>
            <a:off x="5868144" y="100486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17,54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8" name="TextBox 57"/>
          <p:cNvSpPr txBox="1"/>
          <p:nvPr/>
        </p:nvSpPr>
        <p:spPr bwMode="gray">
          <a:xfrm>
            <a:off x="5868144" y="1220892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13,32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9" name="TextBox 58"/>
          <p:cNvSpPr txBox="1"/>
          <p:nvPr/>
        </p:nvSpPr>
        <p:spPr bwMode="gray">
          <a:xfrm>
            <a:off x="5868144" y="143465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11,09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0" name="TextBox 59"/>
          <p:cNvSpPr txBox="1"/>
          <p:nvPr/>
        </p:nvSpPr>
        <p:spPr bwMode="gray">
          <a:xfrm>
            <a:off x="5868144" y="1650674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5,81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1" name="TextBox 60"/>
          <p:cNvSpPr txBox="1"/>
          <p:nvPr/>
        </p:nvSpPr>
        <p:spPr bwMode="gray">
          <a:xfrm>
            <a:off x="5868144" y="187123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3,78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2" name="TextBox 61"/>
          <p:cNvSpPr txBox="1"/>
          <p:nvPr/>
        </p:nvSpPr>
        <p:spPr bwMode="gray">
          <a:xfrm>
            <a:off x="5868144" y="2087254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3,45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3" name="TextBox 62"/>
          <p:cNvSpPr txBox="1"/>
          <p:nvPr/>
        </p:nvSpPr>
        <p:spPr bwMode="gray">
          <a:xfrm>
            <a:off x="5868144" y="2301012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3,32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4" name="TextBox 63"/>
          <p:cNvSpPr txBox="1"/>
          <p:nvPr/>
        </p:nvSpPr>
        <p:spPr bwMode="gray">
          <a:xfrm>
            <a:off x="5868144" y="251703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2,11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5" name="TextBox 64"/>
          <p:cNvSpPr txBox="1"/>
          <p:nvPr/>
        </p:nvSpPr>
        <p:spPr bwMode="gray">
          <a:xfrm>
            <a:off x="5868144" y="273992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1,99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6" name="TextBox 65"/>
          <p:cNvSpPr txBox="1"/>
          <p:nvPr/>
        </p:nvSpPr>
        <p:spPr bwMode="gray">
          <a:xfrm>
            <a:off x="5868144" y="295595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1,45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7" name="TextBox 66"/>
          <p:cNvSpPr txBox="1"/>
          <p:nvPr/>
        </p:nvSpPr>
        <p:spPr bwMode="gray">
          <a:xfrm>
            <a:off x="5868144" y="316970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1,42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8" name="TextBox 67"/>
          <p:cNvSpPr txBox="1"/>
          <p:nvPr/>
        </p:nvSpPr>
        <p:spPr bwMode="gray">
          <a:xfrm>
            <a:off x="5868144" y="3385732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1,29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9" name="TextBox 68"/>
          <p:cNvSpPr txBox="1"/>
          <p:nvPr/>
        </p:nvSpPr>
        <p:spPr bwMode="gray">
          <a:xfrm>
            <a:off x="5868144" y="3599422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1,28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0" name="TextBox 69"/>
          <p:cNvSpPr txBox="1"/>
          <p:nvPr/>
        </p:nvSpPr>
        <p:spPr bwMode="gray">
          <a:xfrm>
            <a:off x="5868144" y="381318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1,22</a:t>
            </a:r>
          </a:p>
        </p:txBody>
      </p:sp>
      <p:sp>
        <p:nvSpPr>
          <p:cNvPr id="71" name="TextBox 70"/>
          <p:cNvSpPr txBox="1"/>
          <p:nvPr/>
        </p:nvSpPr>
        <p:spPr bwMode="gray">
          <a:xfrm>
            <a:off x="5868144" y="4029204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1,11</a:t>
            </a:r>
          </a:p>
        </p:txBody>
      </p:sp>
      <p:sp>
        <p:nvSpPr>
          <p:cNvPr id="72" name="TextBox 71"/>
          <p:cNvSpPr txBox="1"/>
          <p:nvPr/>
        </p:nvSpPr>
        <p:spPr bwMode="gray">
          <a:xfrm>
            <a:off x="7236296" y="100486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2.392,58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3" name="TextBox 72"/>
          <p:cNvSpPr txBox="1"/>
          <p:nvPr/>
        </p:nvSpPr>
        <p:spPr bwMode="gray">
          <a:xfrm>
            <a:off x="7236296" y="122089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1.910,71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4" name="TextBox 73"/>
          <p:cNvSpPr txBox="1"/>
          <p:nvPr/>
        </p:nvSpPr>
        <p:spPr bwMode="gray">
          <a:xfrm>
            <a:off x="7236296" y="143465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1.523,23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5" name="TextBox 74"/>
          <p:cNvSpPr txBox="1"/>
          <p:nvPr/>
        </p:nvSpPr>
        <p:spPr bwMode="gray">
          <a:xfrm>
            <a:off x="7236296" y="165067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795,41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6" name="TextBox 75"/>
          <p:cNvSpPr txBox="1"/>
          <p:nvPr/>
        </p:nvSpPr>
        <p:spPr bwMode="gray">
          <a:xfrm>
            <a:off x="7236296" y="187123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575,13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7" name="TextBox 76"/>
          <p:cNvSpPr txBox="1"/>
          <p:nvPr/>
        </p:nvSpPr>
        <p:spPr bwMode="gray">
          <a:xfrm>
            <a:off x="7236296" y="208725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616,80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8" name="TextBox 77"/>
          <p:cNvSpPr txBox="1"/>
          <p:nvPr/>
        </p:nvSpPr>
        <p:spPr bwMode="gray">
          <a:xfrm>
            <a:off x="7236296" y="230101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479,31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9" name="TextBox 78"/>
          <p:cNvSpPr txBox="1"/>
          <p:nvPr/>
        </p:nvSpPr>
        <p:spPr bwMode="gray">
          <a:xfrm>
            <a:off x="7236296" y="251703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806,67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0" name="TextBox 79"/>
          <p:cNvSpPr txBox="1"/>
          <p:nvPr/>
        </p:nvSpPr>
        <p:spPr bwMode="gray">
          <a:xfrm>
            <a:off x="7236296" y="273992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315,98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1" name="TextBox 80"/>
          <p:cNvSpPr txBox="1"/>
          <p:nvPr/>
        </p:nvSpPr>
        <p:spPr bwMode="gray">
          <a:xfrm>
            <a:off x="7236296" y="295595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231,91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2" name="TextBox 81"/>
          <p:cNvSpPr txBox="1"/>
          <p:nvPr/>
        </p:nvSpPr>
        <p:spPr bwMode="gray">
          <a:xfrm>
            <a:off x="7236296" y="316970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408,94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3" name="TextBox 82"/>
          <p:cNvSpPr txBox="1"/>
          <p:nvPr/>
        </p:nvSpPr>
        <p:spPr bwMode="gray">
          <a:xfrm>
            <a:off x="7236296" y="338573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220,08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4" name="TextBox 83"/>
          <p:cNvSpPr txBox="1"/>
          <p:nvPr/>
        </p:nvSpPr>
        <p:spPr bwMode="gray">
          <a:xfrm>
            <a:off x="7236296" y="359942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248,73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5" name="TextBox 84"/>
          <p:cNvSpPr txBox="1"/>
          <p:nvPr/>
        </p:nvSpPr>
        <p:spPr bwMode="gray">
          <a:xfrm>
            <a:off x="7236296" y="381835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243,28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6" name="TextBox 85"/>
          <p:cNvSpPr txBox="1"/>
          <p:nvPr/>
        </p:nvSpPr>
        <p:spPr bwMode="gray">
          <a:xfrm>
            <a:off x="7236296" y="402920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170,36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419871" y="1023578"/>
            <a:ext cx="780399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419872" y="1239602"/>
            <a:ext cx="702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419872" y="1453360"/>
            <a:ext cx="630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419872" y="1669384"/>
            <a:ext cx="396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419872" y="1889940"/>
            <a:ext cx="270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419872" y="2105964"/>
            <a:ext cx="2304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419872" y="2319722"/>
            <a:ext cx="2088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419871" y="2535746"/>
            <a:ext cx="144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419871" y="2758636"/>
            <a:ext cx="133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419872" y="2974660"/>
            <a:ext cx="936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419872" y="3188418"/>
            <a:ext cx="864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419872" y="3404442"/>
            <a:ext cx="72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419872" y="3618132"/>
            <a:ext cx="648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419872" y="3831890"/>
            <a:ext cx="468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419872" y="4047914"/>
            <a:ext cx="36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03" name="TextBox 102"/>
          <p:cNvSpPr txBox="1"/>
          <p:nvPr/>
        </p:nvSpPr>
        <p:spPr bwMode="gray">
          <a:xfrm>
            <a:off x="4200271" y="357986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1.130,67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440282" y="1031962"/>
            <a:ext cx="724006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440283" y="1247986"/>
            <a:ext cx="648000" cy="14401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40282" y="1461744"/>
            <a:ext cx="576000" cy="14080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440283" y="1677768"/>
            <a:ext cx="432000" cy="14401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440283" y="1898324"/>
            <a:ext cx="324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440283" y="2114348"/>
            <a:ext cx="362002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440282" y="2328106"/>
            <a:ext cx="3096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440283" y="2544130"/>
            <a:ext cx="450000" cy="14401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440283" y="2767020"/>
            <a:ext cx="225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440282" y="3193588"/>
            <a:ext cx="287999" cy="13884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6440282" y="3409612"/>
            <a:ext cx="126000" cy="13884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432713" y="3615866"/>
            <a:ext cx="154800" cy="14401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6440283" y="3837059"/>
            <a:ext cx="147600" cy="137845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6440282" y="4053084"/>
            <a:ext cx="64800" cy="147230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6444207" y="2974660"/>
            <a:ext cx="140075" cy="14080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75728" y="2931790"/>
            <a:ext cx="1253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Subs rating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number of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 IDs viewing at any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given moment</a:t>
            </a:r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.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Share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Viewing duration as a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percentage of all viewing.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Average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viewing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 reached viewer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</p:txBody>
      </p:sp>
      <p:sp>
        <p:nvSpPr>
          <p:cNvPr id="132" name="TextBox 131"/>
          <p:cNvSpPr txBox="1"/>
          <p:nvPr/>
        </p:nvSpPr>
        <p:spPr bwMode="gray">
          <a:xfrm>
            <a:off x="3419872" y="699542"/>
            <a:ext cx="93610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SUBSCRIBERS RATING</a:t>
            </a:r>
          </a:p>
        </p:txBody>
      </p:sp>
      <p:sp>
        <p:nvSpPr>
          <p:cNvPr id="138" name="TextBox 137"/>
          <p:cNvSpPr txBox="1"/>
          <p:nvPr/>
        </p:nvSpPr>
        <p:spPr bwMode="gray">
          <a:xfrm>
            <a:off x="4932040" y="699542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SHARE</a:t>
            </a: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139" name="TextBox 138"/>
          <p:cNvSpPr txBox="1"/>
          <p:nvPr/>
        </p:nvSpPr>
        <p:spPr bwMode="gray">
          <a:xfrm>
            <a:off x="6393883" y="705664"/>
            <a:ext cx="864096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AVERAGE DURATION</a:t>
            </a:r>
          </a:p>
          <a:p>
            <a:pPr marL="0" indent="0" algn="ctr">
              <a:buNone/>
            </a:pP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5004048" y="1023578"/>
            <a:ext cx="780399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5004049" y="1239602"/>
            <a:ext cx="612068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5004049" y="1453360"/>
            <a:ext cx="576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5004049" y="1669384"/>
            <a:ext cx="360039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004049" y="1889940"/>
            <a:ext cx="288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5004049" y="2105964"/>
            <a:ext cx="270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5004049" y="2319722"/>
            <a:ext cx="2448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5004048" y="2535746"/>
            <a:ext cx="180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5004048" y="2758636"/>
            <a:ext cx="1584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5004049" y="2974660"/>
            <a:ext cx="1332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5004049" y="3188418"/>
            <a:ext cx="1152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5004049" y="3404442"/>
            <a:ext cx="108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5004049" y="3618132"/>
            <a:ext cx="828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5004049" y="3831890"/>
            <a:ext cx="684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5004049" y="4047914"/>
            <a:ext cx="54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5" name="TextBox 144"/>
          <p:cNvSpPr txBox="1"/>
          <p:nvPr/>
        </p:nvSpPr>
        <p:spPr bwMode="gray">
          <a:xfrm>
            <a:off x="4200271" y="383189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1.078,34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46" name="TextBox 145"/>
          <p:cNvSpPr txBox="1"/>
          <p:nvPr/>
        </p:nvSpPr>
        <p:spPr bwMode="gray">
          <a:xfrm>
            <a:off x="4219384" y="401191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977,56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9026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395536" y="627534"/>
            <a:ext cx="1152128" cy="17281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Top lista 15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ajgledanijih</a:t>
            </a:r>
          </a:p>
          <a:p>
            <a:pPr marL="0" indent="0" algn="r">
              <a:buNone/>
            </a:pP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TV sadržaja</a:t>
            </a:r>
          </a:p>
          <a:p>
            <a:pPr marL="0" indent="0" algn="r">
              <a:buNone/>
            </a:pPr>
            <a:endParaRPr lang="hr-HR" sz="1200" dirty="0" smtClean="0">
              <a:latin typeface="TeleNeo Office" panose="020B0504040202090203" pitchFamily="34" charset="-18"/>
            </a:endParaRPr>
          </a:p>
          <a:p>
            <a:pPr marL="0" indent="0" algn="r">
              <a:buNone/>
            </a:pP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Uključuje sve 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t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elevizijske kanale</a:t>
            </a:r>
          </a:p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717852"/>
            <a:ext cx="0" cy="1584176"/>
          </a:xfrm>
          <a:prstGeom prst="line">
            <a:avLst/>
          </a:prstGeom>
          <a:ln w="19050">
            <a:solidFill>
              <a:schemeClr val="tx2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79712" y="1203598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79712" y="1419622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 bwMode="gray">
          <a:xfrm>
            <a:off x="1979712" y="1005576"/>
            <a:ext cx="129614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UEFA Liga prvaka: Manchester City - Chelsea (HRT 2)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1979712" y="122160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UEFA Liga prvaka: Chelsea - Real Madrid (HRT 2)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1979712" y="143535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Rotterdam: Izbor za pjesmu Eurovizije 2021. (HRT 1)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1979712" y="165138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RTL Direkt (RTL HR)</a:t>
            </a:r>
          </a:p>
        </p:txBody>
      </p:sp>
      <p:sp>
        <p:nvSpPr>
          <p:cNvPr id="16" name="TextBox 15"/>
          <p:cNvSpPr txBox="1"/>
          <p:nvPr/>
        </p:nvSpPr>
        <p:spPr bwMode="gray">
          <a:xfrm>
            <a:off x="1979712" y="187193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Potjera (HRT 1)</a:t>
            </a:r>
          </a:p>
        </p:txBody>
      </p:sp>
      <p:sp>
        <p:nvSpPr>
          <p:cNvPr id="17" name="TextBox 16"/>
          <p:cNvSpPr txBox="1"/>
          <p:nvPr/>
        </p:nvSpPr>
        <p:spPr bwMode="gray">
          <a:xfrm>
            <a:off x="1979712" y="208796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Ljubav je na selu (RTL HR)</a:t>
            </a:r>
          </a:p>
        </p:txBody>
      </p:sp>
      <p:sp>
        <p:nvSpPr>
          <p:cNvPr id="18" name="TextBox 17"/>
          <p:cNvSpPr txBox="1"/>
          <p:nvPr/>
        </p:nvSpPr>
        <p:spPr bwMode="gray">
          <a:xfrm>
            <a:off x="1979712" y="230172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nl-NL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Nedjeljom u 2 (HRT 1)</a:t>
            </a:r>
          </a:p>
        </p:txBody>
      </p:sp>
      <p:sp>
        <p:nvSpPr>
          <p:cNvPr id="19" name="TextBox 18"/>
          <p:cNvSpPr txBox="1"/>
          <p:nvPr/>
        </p:nvSpPr>
        <p:spPr bwMode="gray">
          <a:xfrm>
            <a:off x="1979712" y="251774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Lokalni izbori, specijalna emisija (HRT 1)</a:t>
            </a:r>
          </a:p>
        </p:txBody>
      </p:sp>
      <p:sp>
        <p:nvSpPr>
          <p:cNvPr id="20" name="TextBox 19"/>
          <p:cNvSpPr txBox="1"/>
          <p:nvPr/>
        </p:nvSpPr>
        <p:spPr bwMode="gray">
          <a:xfrm>
            <a:off x="1979712" y="274063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EURO U-21 Maribor: Španjolska - Hrvatska (HRT 2)</a:t>
            </a:r>
          </a:p>
        </p:txBody>
      </p:sp>
      <p:sp>
        <p:nvSpPr>
          <p:cNvPr id="21" name="TextBox 20"/>
          <p:cNvSpPr txBox="1"/>
          <p:nvPr/>
        </p:nvSpPr>
        <p:spPr bwMode="gray">
          <a:xfrm>
            <a:off x="1979712" y="295665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Život vrijedan življenja (HRT 1)</a:t>
            </a: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2" name="TextBox 21"/>
          <p:cNvSpPr txBox="1"/>
          <p:nvPr/>
        </p:nvSpPr>
        <p:spPr bwMode="gray">
          <a:xfrm>
            <a:off x="1979712" y="317041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Hrvati koji su mijenjali svijet: Josip </a:t>
            </a:r>
            <a:r>
              <a:rPr lang="hr-HR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Belušić</a:t>
            </a:r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(HRT 1)</a:t>
            </a:r>
          </a:p>
        </p:txBody>
      </p:sp>
      <p:sp>
        <p:nvSpPr>
          <p:cNvPr id="23" name="TextBox 22"/>
          <p:cNvSpPr txBox="1"/>
          <p:nvPr/>
        </p:nvSpPr>
        <p:spPr bwMode="gray">
          <a:xfrm>
            <a:off x="1979712" y="338644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fi-FI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Hrvati koji su mijenjali svijet: Ante Šupuk (HRT 1)</a:t>
            </a:r>
          </a:p>
        </p:txBody>
      </p:sp>
      <p:sp>
        <p:nvSpPr>
          <p:cNvPr id="24" name="TextBox 23"/>
          <p:cNvSpPr txBox="1"/>
          <p:nvPr/>
        </p:nvSpPr>
        <p:spPr bwMode="gray">
          <a:xfrm>
            <a:off x="1979712" y="360013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Ljubav osvetnika (Nova TV)</a:t>
            </a:r>
          </a:p>
        </p:txBody>
      </p:sp>
      <p:sp>
        <p:nvSpPr>
          <p:cNvPr id="25" name="TextBox 24"/>
          <p:cNvSpPr txBox="1"/>
          <p:nvPr/>
        </p:nvSpPr>
        <p:spPr bwMode="gray">
          <a:xfrm>
            <a:off x="1979712" y="381388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Odredište</a:t>
            </a:r>
            <a:r>
              <a:rPr lang="en-US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</a:t>
            </a:r>
            <a:r>
              <a:rPr lang="en-US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Tokio</a:t>
            </a:r>
            <a:r>
              <a:rPr lang="en-US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(HRT 1)</a:t>
            </a: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6" name="TextBox 25"/>
          <p:cNvSpPr txBox="1"/>
          <p:nvPr/>
        </p:nvSpPr>
        <p:spPr bwMode="gray">
          <a:xfrm>
            <a:off x="1979712" y="402991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Tvoje lice zvuči poznato (Nova TV)</a:t>
            </a: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9712" y="1635646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79712" y="185167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79712" y="1851670"/>
            <a:ext cx="6408712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79712" y="2067694"/>
            <a:ext cx="6408712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79712" y="2283718"/>
            <a:ext cx="6408712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79712" y="2499742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79712" y="2715766"/>
            <a:ext cx="6408712" cy="68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79712" y="2931790"/>
            <a:ext cx="6408712" cy="68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79712" y="3147814"/>
            <a:ext cx="6408712" cy="68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79712" y="3363838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79712" y="3579862"/>
            <a:ext cx="6408712" cy="4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02528" y="3795886"/>
            <a:ext cx="6385896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79712" y="4011910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979712" y="4227934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 bwMode="gray">
          <a:xfrm>
            <a:off x="4314582" y="717544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DATUM</a:t>
            </a:r>
          </a:p>
        </p:txBody>
      </p:sp>
      <p:sp>
        <p:nvSpPr>
          <p:cNvPr id="188" name="TextBox 187"/>
          <p:cNvSpPr txBox="1"/>
          <p:nvPr/>
        </p:nvSpPr>
        <p:spPr bwMode="gray">
          <a:xfrm>
            <a:off x="4284422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29.5.2021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06" name="TextBox 205"/>
          <p:cNvSpPr txBox="1"/>
          <p:nvPr/>
        </p:nvSpPr>
        <p:spPr bwMode="gray">
          <a:xfrm>
            <a:off x="4283973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17.05.2021</a:t>
            </a:r>
          </a:p>
        </p:txBody>
      </p:sp>
      <p:sp>
        <p:nvSpPr>
          <p:cNvPr id="207" name="TextBox 206"/>
          <p:cNvSpPr txBox="1"/>
          <p:nvPr/>
        </p:nvSpPr>
        <p:spPr bwMode="gray">
          <a:xfrm>
            <a:off x="4284420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05.05.2021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08" name="TextBox 207"/>
          <p:cNvSpPr txBox="1"/>
          <p:nvPr/>
        </p:nvSpPr>
        <p:spPr bwMode="gray">
          <a:xfrm>
            <a:off x="4284419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18.05.2021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09" name="TextBox 208"/>
          <p:cNvSpPr txBox="1"/>
          <p:nvPr/>
        </p:nvSpPr>
        <p:spPr bwMode="gray">
          <a:xfrm>
            <a:off x="4283974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17.05.2021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10" name="TextBox 209"/>
          <p:cNvSpPr txBox="1"/>
          <p:nvPr/>
        </p:nvSpPr>
        <p:spPr bwMode="gray">
          <a:xfrm>
            <a:off x="4284422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19.05.2021</a:t>
            </a:r>
          </a:p>
        </p:txBody>
      </p:sp>
      <p:sp>
        <p:nvSpPr>
          <p:cNvPr id="211" name="TextBox 210"/>
          <p:cNvSpPr txBox="1"/>
          <p:nvPr/>
        </p:nvSpPr>
        <p:spPr bwMode="gray">
          <a:xfrm>
            <a:off x="4284422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23.05.2021</a:t>
            </a:r>
          </a:p>
        </p:txBody>
      </p:sp>
      <p:sp>
        <p:nvSpPr>
          <p:cNvPr id="212" name="TextBox 211"/>
          <p:cNvSpPr txBox="1"/>
          <p:nvPr/>
        </p:nvSpPr>
        <p:spPr bwMode="gray">
          <a:xfrm>
            <a:off x="4283972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16.05.2021</a:t>
            </a:r>
          </a:p>
        </p:txBody>
      </p:sp>
      <p:sp>
        <p:nvSpPr>
          <p:cNvPr id="213" name="TextBox 212"/>
          <p:cNvSpPr txBox="1"/>
          <p:nvPr/>
        </p:nvSpPr>
        <p:spPr bwMode="gray">
          <a:xfrm>
            <a:off x="4283971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31.05.2021</a:t>
            </a:r>
          </a:p>
        </p:txBody>
      </p:sp>
      <p:sp>
        <p:nvSpPr>
          <p:cNvPr id="214" name="TextBox 213"/>
          <p:cNvSpPr txBox="1"/>
          <p:nvPr/>
        </p:nvSpPr>
        <p:spPr bwMode="gray">
          <a:xfrm>
            <a:off x="4284422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03.05.2021</a:t>
            </a:r>
          </a:p>
        </p:txBody>
      </p:sp>
      <p:sp>
        <p:nvSpPr>
          <p:cNvPr id="215" name="TextBox 214"/>
          <p:cNvSpPr txBox="1"/>
          <p:nvPr/>
        </p:nvSpPr>
        <p:spPr bwMode="gray">
          <a:xfrm>
            <a:off x="4284422" y="318841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10.05.2021</a:t>
            </a:r>
          </a:p>
        </p:txBody>
      </p:sp>
      <p:sp>
        <p:nvSpPr>
          <p:cNvPr id="216" name="TextBox 215"/>
          <p:cNvSpPr txBox="1"/>
          <p:nvPr/>
        </p:nvSpPr>
        <p:spPr bwMode="gray">
          <a:xfrm>
            <a:off x="4283970" y="340444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05.05.2021</a:t>
            </a:r>
          </a:p>
        </p:txBody>
      </p:sp>
      <p:sp>
        <p:nvSpPr>
          <p:cNvPr id="217" name="TextBox 216"/>
          <p:cNvSpPr txBox="1"/>
          <p:nvPr/>
        </p:nvSpPr>
        <p:spPr bwMode="gray">
          <a:xfrm>
            <a:off x="4283969" y="361813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28.05.2021</a:t>
            </a:r>
          </a:p>
        </p:txBody>
      </p:sp>
      <p:sp>
        <p:nvSpPr>
          <p:cNvPr id="218" name="TextBox 217"/>
          <p:cNvSpPr txBox="1"/>
          <p:nvPr/>
        </p:nvSpPr>
        <p:spPr bwMode="gray">
          <a:xfrm>
            <a:off x="4283968" y="383189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30.05.2021</a:t>
            </a:r>
          </a:p>
        </p:txBody>
      </p:sp>
      <p:sp>
        <p:nvSpPr>
          <p:cNvPr id="219" name="TextBox 218"/>
          <p:cNvSpPr txBox="1"/>
          <p:nvPr/>
        </p:nvSpPr>
        <p:spPr bwMode="gray">
          <a:xfrm>
            <a:off x="4284422" y="404791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02.05.2021</a:t>
            </a:r>
          </a:p>
        </p:txBody>
      </p:sp>
      <p:sp>
        <p:nvSpPr>
          <p:cNvPr id="54" name="TextBox 53"/>
          <p:cNvSpPr txBox="1"/>
          <p:nvPr/>
        </p:nvSpPr>
        <p:spPr bwMode="gray">
          <a:xfrm>
            <a:off x="5652574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70.745,49</a:t>
            </a:r>
          </a:p>
        </p:txBody>
      </p:sp>
      <p:sp>
        <p:nvSpPr>
          <p:cNvPr id="55" name="TextBox 54"/>
          <p:cNvSpPr txBox="1"/>
          <p:nvPr/>
        </p:nvSpPr>
        <p:spPr bwMode="gray">
          <a:xfrm>
            <a:off x="5652125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55.053,97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6" name="TextBox 55"/>
          <p:cNvSpPr txBox="1"/>
          <p:nvPr/>
        </p:nvSpPr>
        <p:spPr bwMode="gray">
          <a:xfrm>
            <a:off x="5652572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63.652,94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7" name="TextBox 56"/>
          <p:cNvSpPr txBox="1"/>
          <p:nvPr/>
        </p:nvSpPr>
        <p:spPr bwMode="gray">
          <a:xfrm>
            <a:off x="5652571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57.144,40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8" name="TextBox 57"/>
          <p:cNvSpPr txBox="1"/>
          <p:nvPr/>
        </p:nvSpPr>
        <p:spPr bwMode="gray">
          <a:xfrm>
            <a:off x="5652126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55.901,90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9" name="TextBox 58"/>
          <p:cNvSpPr txBox="1"/>
          <p:nvPr/>
        </p:nvSpPr>
        <p:spPr bwMode="gray">
          <a:xfrm>
            <a:off x="5652574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55.808,69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0" name="TextBox 59"/>
          <p:cNvSpPr txBox="1"/>
          <p:nvPr/>
        </p:nvSpPr>
        <p:spPr bwMode="gray">
          <a:xfrm>
            <a:off x="5652574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53.761,10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1" name="TextBox 60"/>
          <p:cNvSpPr txBox="1"/>
          <p:nvPr/>
        </p:nvSpPr>
        <p:spPr bwMode="gray">
          <a:xfrm>
            <a:off x="5652124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49.257,75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2" name="TextBox 61"/>
          <p:cNvSpPr txBox="1"/>
          <p:nvPr/>
        </p:nvSpPr>
        <p:spPr bwMode="gray">
          <a:xfrm>
            <a:off x="5652123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47.555,16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3" name="TextBox 62"/>
          <p:cNvSpPr txBox="1"/>
          <p:nvPr/>
        </p:nvSpPr>
        <p:spPr bwMode="gray">
          <a:xfrm>
            <a:off x="5652574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44.410,79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4" name="TextBox 63"/>
          <p:cNvSpPr txBox="1"/>
          <p:nvPr/>
        </p:nvSpPr>
        <p:spPr bwMode="gray">
          <a:xfrm>
            <a:off x="5652574" y="318841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43.525,84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5" name="TextBox 64"/>
          <p:cNvSpPr txBox="1"/>
          <p:nvPr/>
        </p:nvSpPr>
        <p:spPr bwMode="gray">
          <a:xfrm>
            <a:off x="5652122" y="340444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43.286,68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6" name="TextBox 65"/>
          <p:cNvSpPr txBox="1"/>
          <p:nvPr/>
        </p:nvSpPr>
        <p:spPr bwMode="gray">
          <a:xfrm>
            <a:off x="5652121" y="361813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42.271,58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7" name="TextBox 66"/>
          <p:cNvSpPr txBox="1"/>
          <p:nvPr/>
        </p:nvSpPr>
        <p:spPr bwMode="gray">
          <a:xfrm>
            <a:off x="5652120" y="383189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42.009,04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8" name="TextBox 67"/>
          <p:cNvSpPr txBox="1"/>
          <p:nvPr/>
        </p:nvSpPr>
        <p:spPr bwMode="gray">
          <a:xfrm>
            <a:off x="5652574" y="404791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41.700,57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9" name="TextBox 68"/>
          <p:cNvSpPr txBox="1"/>
          <p:nvPr/>
        </p:nvSpPr>
        <p:spPr bwMode="gray">
          <a:xfrm>
            <a:off x="6804702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37,20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0" name="TextBox 69"/>
          <p:cNvSpPr txBox="1"/>
          <p:nvPr/>
        </p:nvSpPr>
        <p:spPr bwMode="gray">
          <a:xfrm>
            <a:off x="6804253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22,41</a:t>
            </a:r>
          </a:p>
        </p:txBody>
      </p:sp>
      <p:sp>
        <p:nvSpPr>
          <p:cNvPr id="71" name="TextBox 70"/>
          <p:cNvSpPr txBox="1"/>
          <p:nvPr/>
        </p:nvSpPr>
        <p:spPr bwMode="gray">
          <a:xfrm>
            <a:off x="6804700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31,10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2" name="TextBox 71"/>
          <p:cNvSpPr txBox="1"/>
          <p:nvPr/>
        </p:nvSpPr>
        <p:spPr bwMode="gray">
          <a:xfrm>
            <a:off x="6804699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30,86</a:t>
            </a:r>
          </a:p>
        </p:txBody>
      </p:sp>
      <p:sp>
        <p:nvSpPr>
          <p:cNvPr id="73" name="TextBox 72"/>
          <p:cNvSpPr txBox="1"/>
          <p:nvPr/>
        </p:nvSpPr>
        <p:spPr bwMode="gray">
          <a:xfrm>
            <a:off x="6804254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21,41</a:t>
            </a:r>
          </a:p>
        </p:txBody>
      </p:sp>
      <p:sp>
        <p:nvSpPr>
          <p:cNvPr id="74" name="TextBox 73"/>
          <p:cNvSpPr txBox="1"/>
          <p:nvPr/>
        </p:nvSpPr>
        <p:spPr bwMode="gray">
          <a:xfrm>
            <a:off x="6804702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22,21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5" name="TextBox 74"/>
          <p:cNvSpPr txBox="1"/>
          <p:nvPr/>
        </p:nvSpPr>
        <p:spPr bwMode="gray">
          <a:xfrm>
            <a:off x="6804702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29,79</a:t>
            </a:r>
          </a:p>
        </p:txBody>
      </p:sp>
      <p:sp>
        <p:nvSpPr>
          <p:cNvPr id="76" name="TextBox 75"/>
          <p:cNvSpPr txBox="1"/>
          <p:nvPr/>
        </p:nvSpPr>
        <p:spPr bwMode="gray">
          <a:xfrm>
            <a:off x="6804252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25,13</a:t>
            </a:r>
          </a:p>
        </p:txBody>
      </p:sp>
      <p:sp>
        <p:nvSpPr>
          <p:cNvPr id="77" name="TextBox 76"/>
          <p:cNvSpPr txBox="1"/>
          <p:nvPr/>
        </p:nvSpPr>
        <p:spPr bwMode="gray">
          <a:xfrm>
            <a:off x="6804251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31,54</a:t>
            </a:r>
          </a:p>
        </p:txBody>
      </p:sp>
      <p:sp>
        <p:nvSpPr>
          <p:cNvPr id="78" name="TextBox 77"/>
          <p:cNvSpPr txBox="1"/>
          <p:nvPr/>
        </p:nvSpPr>
        <p:spPr bwMode="gray">
          <a:xfrm>
            <a:off x="6804702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20,66</a:t>
            </a:r>
          </a:p>
        </p:txBody>
      </p:sp>
      <p:sp>
        <p:nvSpPr>
          <p:cNvPr id="79" name="TextBox 78"/>
          <p:cNvSpPr txBox="1"/>
          <p:nvPr/>
        </p:nvSpPr>
        <p:spPr bwMode="gray">
          <a:xfrm>
            <a:off x="6804702" y="318841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17,60</a:t>
            </a:r>
          </a:p>
        </p:txBody>
      </p:sp>
      <p:sp>
        <p:nvSpPr>
          <p:cNvPr id="80" name="TextBox 79"/>
          <p:cNvSpPr txBox="1"/>
          <p:nvPr/>
        </p:nvSpPr>
        <p:spPr bwMode="gray">
          <a:xfrm>
            <a:off x="6804250" y="340444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17,24</a:t>
            </a:r>
          </a:p>
        </p:txBody>
      </p:sp>
      <p:sp>
        <p:nvSpPr>
          <p:cNvPr id="81" name="TextBox 80"/>
          <p:cNvSpPr txBox="1"/>
          <p:nvPr/>
        </p:nvSpPr>
        <p:spPr bwMode="gray">
          <a:xfrm>
            <a:off x="6804249" y="361813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16,51</a:t>
            </a:r>
          </a:p>
        </p:txBody>
      </p:sp>
      <p:sp>
        <p:nvSpPr>
          <p:cNvPr id="82" name="TextBox 81"/>
          <p:cNvSpPr txBox="1"/>
          <p:nvPr/>
        </p:nvSpPr>
        <p:spPr bwMode="gray">
          <a:xfrm>
            <a:off x="6804248" y="383189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24,93</a:t>
            </a:r>
          </a:p>
        </p:txBody>
      </p:sp>
      <p:sp>
        <p:nvSpPr>
          <p:cNvPr id="83" name="TextBox 82"/>
          <p:cNvSpPr txBox="1"/>
          <p:nvPr/>
        </p:nvSpPr>
        <p:spPr bwMode="gray">
          <a:xfrm>
            <a:off x="6804702" y="404791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21,13</a:t>
            </a:r>
          </a:p>
        </p:txBody>
      </p:sp>
      <p:sp>
        <p:nvSpPr>
          <p:cNvPr id="84" name="TextBox 83"/>
          <p:cNvSpPr txBox="1"/>
          <p:nvPr/>
        </p:nvSpPr>
        <p:spPr bwMode="gray">
          <a:xfrm>
            <a:off x="7968065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35,75</a:t>
            </a:r>
          </a:p>
        </p:txBody>
      </p:sp>
      <p:sp>
        <p:nvSpPr>
          <p:cNvPr id="85" name="TextBox 84"/>
          <p:cNvSpPr txBox="1"/>
          <p:nvPr/>
        </p:nvSpPr>
        <p:spPr bwMode="gray">
          <a:xfrm>
            <a:off x="7967616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31,10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6" name="TextBox 85"/>
          <p:cNvSpPr txBox="1"/>
          <p:nvPr/>
        </p:nvSpPr>
        <p:spPr bwMode="gray">
          <a:xfrm>
            <a:off x="7968063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33,29</a:t>
            </a:r>
          </a:p>
        </p:txBody>
      </p:sp>
      <p:sp>
        <p:nvSpPr>
          <p:cNvPr id="87" name="TextBox 86"/>
          <p:cNvSpPr txBox="1"/>
          <p:nvPr/>
        </p:nvSpPr>
        <p:spPr bwMode="gray">
          <a:xfrm>
            <a:off x="7968062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50,86</a:t>
            </a:r>
          </a:p>
        </p:txBody>
      </p:sp>
      <p:sp>
        <p:nvSpPr>
          <p:cNvPr id="88" name="TextBox 87"/>
          <p:cNvSpPr txBox="1"/>
          <p:nvPr/>
        </p:nvSpPr>
        <p:spPr bwMode="gray">
          <a:xfrm>
            <a:off x="7967617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23,46</a:t>
            </a:r>
          </a:p>
        </p:txBody>
      </p:sp>
      <p:sp>
        <p:nvSpPr>
          <p:cNvPr id="89" name="TextBox 88"/>
          <p:cNvSpPr txBox="1"/>
          <p:nvPr/>
        </p:nvSpPr>
        <p:spPr bwMode="gray">
          <a:xfrm>
            <a:off x="7968065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31,87</a:t>
            </a:r>
          </a:p>
        </p:txBody>
      </p:sp>
      <p:sp>
        <p:nvSpPr>
          <p:cNvPr id="90" name="TextBox 89"/>
          <p:cNvSpPr txBox="1"/>
          <p:nvPr/>
        </p:nvSpPr>
        <p:spPr bwMode="gray">
          <a:xfrm>
            <a:off x="7968065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28,39</a:t>
            </a:r>
          </a:p>
        </p:txBody>
      </p:sp>
      <p:sp>
        <p:nvSpPr>
          <p:cNvPr id="91" name="TextBox 90"/>
          <p:cNvSpPr txBox="1"/>
          <p:nvPr/>
        </p:nvSpPr>
        <p:spPr bwMode="gray">
          <a:xfrm>
            <a:off x="7967615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52,66</a:t>
            </a:r>
          </a:p>
        </p:txBody>
      </p:sp>
      <p:sp>
        <p:nvSpPr>
          <p:cNvPr id="92" name="TextBox 91"/>
          <p:cNvSpPr txBox="1"/>
          <p:nvPr/>
        </p:nvSpPr>
        <p:spPr bwMode="gray">
          <a:xfrm>
            <a:off x="7967614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29,85</a:t>
            </a:r>
          </a:p>
        </p:txBody>
      </p:sp>
      <p:sp>
        <p:nvSpPr>
          <p:cNvPr id="93" name="TextBox 92"/>
          <p:cNvSpPr txBox="1"/>
          <p:nvPr/>
        </p:nvSpPr>
        <p:spPr bwMode="gray">
          <a:xfrm>
            <a:off x="7968065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30,70</a:t>
            </a:r>
          </a:p>
        </p:txBody>
      </p:sp>
      <p:sp>
        <p:nvSpPr>
          <p:cNvPr id="94" name="TextBox 93"/>
          <p:cNvSpPr txBox="1"/>
          <p:nvPr/>
        </p:nvSpPr>
        <p:spPr bwMode="gray">
          <a:xfrm>
            <a:off x="7968065" y="318841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5,36</a:t>
            </a:r>
          </a:p>
        </p:txBody>
      </p:sp>
      <p:sp>
        <p:nvSpPr>
          <p:cNvPr id="95" name="TextBox 94"/>
          <p:cNvSpPr txBox="1"/>
          <p:nvPr/>
        </p:nvSpPr>
        <p:spPr bwMode="gray">
          <a:xfrm>
            <a:off x="7967613" y="340444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5,43</a:t>
            </a:r>
          </a:p>
        </p:txBody>
      </p:sp>
      <p:sp>
        <p:nvSpPr>
          <p:cNvPr id="96" name="TextBox 95"/>
          <p:cNvSpPr txBox="1"/>
          <p:nvPr/>
        </p:nvSpPr>
        <p:spPr bwMode="gray">
          <a:xfrm>
            <a:off x="7967612" y="361813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36,03</a:t>
            </a:r>
          </a:p>
        </p:txBody>
      </p:sp>
      <p:sp>
        <p:nvSpPr>
          <p:cNvPr id="97" name="TextBox 96"/>
          <p:cNvSpPr txBox="1"/>
          <p:nvPr/>
        </p:nvSpPr>
        <p:spPr bwMode="gray">
          <a:xfrm>
            <a:off x="7967611" y="383189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0,9</a:t>
            </a:r>
          </a:p>
        </p:txBody>
      </p:sp>
      <p:sp>
        <p:nvSpPr>
          <p:cNvPr id="98" name="TextBox 97"/>
          <p:cNvSpPr txBox="1"/>
          <p:nvPr/>
        </p:nvSpPr>
        <p:spPr bwMode="gray">
          <a:xfrm>
            <a:off x="7968065" y="404791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42,84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4860032" y="1030355"/>
            <a:ext cx="780399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860032" y="1246379"/>
            <a:ext cx="691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860031" y="1460137"/>
            <a:ext cx="612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860033" y="1676161"/>
            <a:ext cx="5904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860033" y="2112741"/>
            <a:ext cx="5508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860032" y="2326499"/>
            <a:ext cx="504000" cy="135632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860033" y="2542523"/>
            <a:ext cx="439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860033" y="2765413"/>
            <a:ext cx="403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860031" y="2981437"/>
            <a:ext cx="360000" cy="140802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860032" y="3195195"/>
            <a:ext cx="335443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860032" y="3411219"/>
            <a:ext cx="3096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860032" y="3624909"/>
            <a:ext cx="291600" cy="142485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860032" y="3838667"/>
            <a:ext cx="288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7304377" y="1038739"/>
            <a:ext cx="4572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304379" y="1468521"/>
            <a:ext cx="648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311880" y="1035525"/>
            <a:ext cx="564376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311880" y="1251549"/>
            <a:ext cx="5292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6311881" y="1465307"/>
            <a:ext cx="5148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311881" y="1681331"/>
            <a:ext cx="432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6311881" y="1901887"/>
            <a:ext cx="4428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6300192" y="2547693"/>
            <a:ext cx="4572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300192" y="2770582"/>
            <a:ext cx="540000" cy="138847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300188" y="2986607"/>
            <a:ext cx="4104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6300192" y="4059861"/>
            <a:ext cx="417600" cy="132069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6300460" y="3838667"/>
            <a:ext cx="439200" cy="143014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6311879" y="2121125"/>
            <a:ext cx="4428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306035" y="2326499"/>
            <a:ext cx="504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304377" y="1254763"/>
            <a:ext cx="432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6300188" y="3188418"/>
            <a:ext cx="3852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6300188" y="3411546"/>
            <a:ext cx="3708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6300188" y="3631762"/>
            <a:ext cx="342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860033" y="1896717"/>
            <a:ext cx="5688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4860032" y="4047914"/>
            <a:ext cx="277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56" name="TextBox 155"/>
          <p:cNvSpPr txBox="1"/>
          <p:nvPr/>
        </p:nvSpPr>
        <p:spPr bwMode="gray">
          <a:xfrm>
            <a:off x="4823981" y="717544"/>
            <a:ext cx="93610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SUBSCRIBERS RATING</a:t>
            </a:r>
          </a:p>
        </p:txBody>
      </p:sp>
      <p:sp>
        <p:nvSpPr>
          <p:cNvPr id="157" name="TextBox 156"/>
          <p:cNvSpPr txBox="1"/>
          <p:nvPr/>
        </p:nvSpPr>
        <p:spPr bwMode="gray">
          <a:xfrm>
            <a:off x="6270032" y="717544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SHARE</a:t>
            </a: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158" name="TextBox 157"/>
          <p:cNvSpPr txBox="1"/>
          <p:nvPr/>
        </p:nvSpPr>
        <p:spPr bwMode="gray">
          <a:xfrm>
            <a:off x="7296810" y="717544"/>
            <a:ext cx="864096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AVERAGE DURATION</a:t>
            </a:r>
          </a:p>
          <a:p>
            <a:pPr marL="0" indent="0" algn="ctr">
              <a:buNone/>
            </a:pP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344665" y="2891964"/>
            <a:ext cx="1253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Subs rating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number of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 IDs viewing at any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given moment</a:t>
            </a:r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.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Share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Viewing duration as a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percentage of all viewing.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Average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viewing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 reached viewer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304831" y="1673258"/>
            <a:ext cx="396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7304833" y="2103040"/>
            <a:ext cx="5184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304831" y="1889282"/>
            <a:ext cx="5292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7304377" y="2322964"/>
            <a:ext cx="432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7306195" y="2765413"/>
            <a:ext cx="450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7304377" y="2538988"/>
            <a:ext cx="6588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7305739" y="2985567"/>
            <a:ext cx="468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7305741" y="3415349"/>
            <a:ext cx="54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7305739" y="3186863"/>
            <a:ext cx="468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306193" y="3626516"/>
            <a:ext cx="468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7306195" y="4056298"/>
            <a:ext cx="576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7308373" y="3842859"/>
            <a:ext cx="216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107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395536" y="627534"/>
            <a:ext cx="1152128" cy="17281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Top lista 15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ajgledanijih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t</a:t>
            </a: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elevizijski</a:t>
            </a:r>
          </a:p>
          <a:p>
            <a:pPr marL="0" indent="0" algn="r">
              <a:buNone/>
            </a:pP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kanala</a:t>
            </a:r>
          </a:p>
          <a:p>
            <a:pPr marL="0" indent="0" algn="r">
              <a:buNone/>
            </a:pPr>
            <a:endParaRPr lang="hr-HR" sz="1200" dirty="0" smtClean="0">
              <a:latin typeface="TeleNeo Office" panose="020B0504040202090203" pitchFamily="34" charset="-18"/>
            </a:endParaRPr>
          </a:p>
          <a:p>
            <a:pPr marL="0" indent="0" algn="r">
              <a:buNone/>
            </a:pP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Uključuje samo </a:t>
            </a:r>
            <a:r>
              <a:rPr lang="hr-HR" sz="12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PAY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t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elevizijske kanale</a:t>
            </a:r>
          </a:p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699542"/>
            <a:ext cx="0" cy="1584176"/>
          </a:xfrm>
          <a:prstGeom prst="line">
            <a:avLst/>
          </a:prstGeom>
          <a:ln w="19050">
            <a:solidFill>
              <a:schemeClr val="tx2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gray">
          <a:xfrm>
            <a:off x="1979712" y="69954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sp>
        <p:nvSpPr>
          <p:cNvPr id="43" name="TextBox 42"/>
          <p:cNvSpPr txBox="1"/>
          <p:nvPr/>
        </p:nvSpPr>
        <p:spPr bwMode="gray">
          <a:xfrm>
            <a:off x="1979712" y="699542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CHANNEL</a:t>
            </a:r>
          </a:p>
        </p:txBody>
      </p:sp>
      <p:sp>
        <p:nvSpPr>
          <p:cNvPr id="44" name="TextBox 43"/>
          <p:cNvSpPr txBox="1"/>
          <p:nvPr/>
        </p:nvSpPr>
        <p:spPr bwMode="gray">
          <a:xfrm>
            <a:off x="3419872" y="699542"/>
            <a:ext cx="93610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SUBSCRIBERS RATING</a:t>
            </a:r>
          </a:p>
        </p:txBody>
      </p:sp>
      <p:sp>
        <p:nvSpPr>
          <p:cNvPr id="45" name="TextBox 44"/>
          <p:cNvSpPr txBox="1"/>
          <p:nvPr/>
        </p:nvSpPr>
        <p:spPr bwMode="gray">
          <a:xfrm>
            <a:off x="4932040" y="699542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SHARE</a:t>
            </a: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46" name="TextBox 45"/>
          <p:cNvSpPr txBox="1"/>
          <p:nvPr/>
        </p:nvSpPr>
        <p:spPr bwMode="gray">
          <a:xfrm>
            <a:off x="6300192" y="699542"/>
            <a:ext cx="864096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AVERAGE DURATION</a:t>
            </a:r>
          </a:p>
          <a:p>
            <a:pPr marL="0" indent="0" algn="ctr">
              <a:buNone/>
            </a:pP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979712" y="1203598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979712" y="1419622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 bwMode="gray">
          <a:xfrm>
            <a:off x="1979712" y="98757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N1</a:t>
            </a:r>
          </a:p>
          <a:p>
            <a:pPr marL="0" indent="0">
              <a:buNone/>
            </a:pP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0" name="TextBox 49"/>
          <p:cNvSpPr txBox="1"/>
          <p:nvPr/>
        </p:nvSpPr>
        <p:spPr bwMode="gray">
          <a:xfrm>
            <a:off x="1979712" y="120359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Nickelodeon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1" name="TextBox 50"/>
          <p:cNvSpPr txBox="1"/>
          <p:nvPr/>
        </p:nvSpPr>
        <p:spPr bwMode="gray">
          <a:xfrm>
            <a:off x="1979712" y="14173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RTL </a:t>
            </a:r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Living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2" name="TextBox 51"/>
          <p:cNvSpPr txBox="1"/>
          <p:nvPr/>
        </p:nvSpPr>
        <p:spPr bwMode="gray">
          <a:xfrm>
            <a:off x="1979712" y="163338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Arena </a:t>
            </a:r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Sport 3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3" name="TextBox 52"/>
          <p:cNvSpPr txBox="1"/>
          <p:nvPr/>
        </p:nvSpPr>
        <p:spPr bwMode="gray">
          <a:xfrm>
            <a:off x="1979712" y="185393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Pickbox</a:t>
            </a: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 TV</a:t>
            </a:r>
          </a:p>
        </p:txBody>
      </p:sp>
      <p:sp>
        <p:nvSpPr>
          <p:cNvPr id="54" name="TextBox 53"/>
          <p:cNvSpPr txBox="1"/>
          <p:nvPr/>
        </p:nvSpPr>
        <p:spPr bwMode="gray">
          <a:xfrm>
            <a:off x="1979712" y="206996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Arena Sport 1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5" name="TextBox 54"/>
          <p:cNvSpPr txBox="1"/>
          <p:nvPr/>
        </p:nvSpPr>
        <p:spPr bwMode="gray">
          <a:xfrm>
            <a:off x="1979712" y="228371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National </a:t>
            </a:r>
            <a:r>
              <a:rPr lang="hr-HR" sz="10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Geographic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6" name="TextBox 55"/>
          <p:cNvSpPr txBox="1"/>
          <p:nvPr/>
        </p:nvSpPr>
        <p:spPr bwMode="gray">
          <a:xfrm>
            <a:off x="1979712" y="249974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Sport Klub 1</a:t>
            </a:r>
          </a:p>
        </p:txBody>
      </p:sp>
      <p:sp>
        <p:nvSpPr>
          <p:cNvPr id="57" name="TextBox 56"/>
          <p:cNvSpPr txBox="1"/>
          <p:nvPr/>
        </p:nvSpPr>
        <p:spPr bwMode="gray">
          <a:xfrm>
            <a:off x="1979712" y="272263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Cinestar TV 1</a:t>
            </a:r>
          </a:p>
        </p:txBody>
      </p:sp>
      <p:sp>
        <p:nvSpPr>
          <p:cNvPr id="58" name="TextBox 57"/>
          <p:cNvSpPr txBox="1"/>
          <p:nvPr/>
        </p:nvSpPr>
        <p:spPr bwMode="gray">
          <a:xfrm>
            <a:off x="1979712" y="29386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Klasik TV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9" name="TextBox 58"/>
          <p:cNvSpPr txBox="1"/>
          <p:nvPr/>
        </p:nvSpPr>
        <p:spPr bwMode="gray">
          <a:xfrm>
            <a:off x="1979712" y="315241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FOX </a:t>
            </a:r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Movies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0" name="TextBox 59"/>
          <p:cNvSpPr txBox="1"/>
          <p:nvPr/>
        </p:nvSpPr>
        <p:spPr bwMode="gray">
          <a:xfrm>
            <a:off x="1979712" y="336843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Histroy</a:t>
            </a: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 Channel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1" name="TextBox 60"/>
          <p:cNvSpPr txBox="1"/>
          <p:nvPr/>
        </p:nvSpPr>
        <p:spPr bwMode="gray">
          <a:xfrm>
            <a:off x="1979712" y="358212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RTL </a:t>
            </a:r>
            <a:r>
              <a:rPr lang="hr-HR" sz="10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Crime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2" name="TextBox 61"/>
          <p:cNvSpPr txBox="1"/>
          <p:nvPr/>
        </p:nvSpPr>
        <p:spPr bwMode="gray">
          <a:xfrm>
            <a:off x="1979712" y="379588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Nat Geo </a:t>
            </a:r>
            <a:r>
              <a:rPr lang="hr-HR" sz="10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Wild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3" name="TextBox 62"/>
          <p:cNvSpPr txBox="1"/>
          <p:nvPr/>
        </p:nvSpPr>
        <p:spPr bwMode="gray">
          <a:xfrm>
            <a:off x="1979712" y="401191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FOX</a:t>
            </a:r>
          </a:p>
          <a:p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979712" y="1635646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979712" y="185167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979712" y="185167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979712" y="2067694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979712" y="2283718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979712" y="2499742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979712" y="2715766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979712" y="293179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979712" y="3147814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979712" y="3363838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979712" y="3579862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979712" y="3795886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979712" y="401191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979712" y="4227934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 bwMode="gray">
          <a:xfrm>
            <a:off x="4056255" y="98757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3.039,70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9" name="TextBox 78"/>
          <p:cNvSpPr txBox="1"/>
          <p:nvPr/>
        </p:nvSpPr>
        <p:spPr bwMode="gray">
          <a:xfrm>
            <a:off x="4056255" y="1206481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1.857,88</a:t>
            </a:r>
          </a:p>
        </p:txBody>
      </p:sp>
      <p:sp>
        <p:nvSpPr>
          <p:cNvPr id="80" name="TextBox 79"/>
          <p:cNvSpPr txBox="1"/>
          <p:nvPr/>
        </p:nvSpPr>
        <p:spPr bwMode="gray">
          <a:xfrm>
            <a:off x="4056255" y="14173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1.273,70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1" name="TextBox 80"/>
          <p:cNvSpPr txBox="1"/>
          <p:nvPr/>
        </p:nvSpPr>
        <p:spPr bwMode="gray">
          <a:xfrm>
            <a:off x="4056255" y="163338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1.246,21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2" name="TextBox 81"/>
          <p:cNvSpPr txBox="1"/>
          <p:nvPr/>
        </p:nvSpPr>
        <p:spPr bwMode="gray">
          <a:xfrm>
            <a:off x="4067944" y="185167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1.138,39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3" name="TextBox 82"/>
          <p:cNvSpPr txBox="1"/>
          <p:nvPr/>
        </p:nvSpPr>
        <p:spPr bwMode="gray">
          <a:xfrm>
            <a:off x="4056255" y="2049773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1.130,67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4" name="TextBox 83"/>
          <p:cNvSpPr txBox="1"/>
          <p:nvPr/>
        </p:nvSpPr>
        <p:spPr bwMode="gray">
          <a:xfrm>
            <a:off x="4056255" y="2265797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910,48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5" name="TextBox 84"/>
          <p:cNvSpPr txBox="1"/>
          <p:nvPr/>
        </p:nvSpPr>
        <p:spPr bwMode="gray">
          <a:xfrm>
            <a:off x="4056255" y="2488687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908,55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6" name="TextBox 85"/>
          <p:cNvSpPr txBox="1"/>
          <p:nvPr/>
        </p:nvSpPr>
        <p:spPr bwMode="gray">
          <a:xfrm>
            <a:off x="4056255" y="2704711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892,57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7" name="TextBox 86"/>
          <p:cNvSpPr txBox="1"/>
          <p:nvPr/>
        </p:nvSpPr>
        <p:spPr bwMode="gray">
          <a:xfrm>
            <a:off x="4056255" y="2918469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887,43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8" name="TextBox 87"/>
          <p:cNvSpPr txBox="1"/>
          <p:nvPr/>
        </p:nvSpPr>
        <p:spPr bwMode="gray">
          <a:xfrm>
            <a:off x="4056255" y="3134493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880,05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9" name="TextBox 88"/>
          <p:cNvSpPr txBox="1"/>
          <p:nvPr/>
        </p:nvSpPr>
        <p:spPr bwMode="gray">
          <a:xfrm>
            <a:off x="4056255" y="3348183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843,69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91" name="TextBox 90"/>
          <p:cNvSpPr txBox="1"/>
          <p:nvPr/>
        </p:nvSpPr>
        <p:spPr bwMode="gray">
          <a:xfrm>
            <a:off x="4056255" y="401191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551,63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92" name="TextBox 91"/>
          <p:cNvSpPr txBox="1"/>
          <p:nvPr/>
        </p:nvSpPr>
        <p:spPr bwMode="gray">
          <a:xfrm>
            <a:off x="5652120" y="987574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3,45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93" name="TextBox 92"/>
          <p:cNvSpPr txBox="1"/>
          <p:nvPr/>
        </p:nvSpPr>
        <p:spPr bwMode="gray">
          <a:xfrm>
            <a:off x="5652120" y="120359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2,11</a:t>
            </a:r>
          </a:p>
        </p:txBody>
      </p:sp>
      <p:sp>
        <p:nvSpPr>
          <p:cNvPr id="94" name="TextBox 93"/>
          <p:cNvSpPr txBox="1"/>
          <p:nvPr/>
        </p:nvSpPr>
        <p:spPr bwMode="gray">
          <a:xfrm>
            <a:off x="5652120" y="141735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1,45</a:t>
            </a:r>
          </a:p>
        </p:txBody>
      </p:sp>
      <p:sp>
        <p:nvSpPr>
          <p:cNvPr id="95" name="TextBox 94"/>
          <p:cNvSpPr txBox="1"/>
          <p:nvPr/>
        </p:nvSpPr>
        <p:spPr bwMode="gray">
          <a:xfrm>
            <a:off x="5652120" y="163338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1,42</a:t>
            </a:r>
          </a:p>
        </p:txBody>
      </p:sp>
      <p:sp>
        <p:nvSpPr>
          <p:cNvPr id="96" name="TextBox 95"/>
          <p:cNvSpPr txBox="1"/>
          <p:nvPr/>
        </p:nvSpPr>
        <p:spPr bwMode="gray">
          <a:xfrm>
            <a:off x="5652120" y="185393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1,29</a:t>
            </a:r>
          </a:p>
        </p:txBody>
      </p:sp>
      <p:sp>
        <p:nvSpPr>
          <p:cNvPr id="97" name="TextBox 96"/>
          <p:cNvSpPr txBox="1"/>
          <p:nvPr/>
        </p:nvSpPr>
        <p:spPr bwMode="gray">
          <a:xfrm>
            <a:off x="5652120" y="206996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1,28</a:t>
            </a:r>
          </a:p>
        </p:txBody>
      </p:sp>
      <p:sp>
        <p:nvSpPr>
          <p:cNvPr id="98" name="TextBox 97"/>
          <p:cNvSpPr txBox="1"/>
          <p:nvPr/>
        </p:nvSpPr>
        <p:spPr bwMode="gray">
          <a:xfrm>
            <a:off x="5652120" y="228371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1,03</a:t>
            </a:r>
          </a:p>
        </p:txBody>
      </p:sp>
      <p:sp>
        <p:nvSpPr>
          <p:cNvPr id="99" name="TextBox 98"/>
          <p:cNvSpPr txBox="1"/>
          <p:nvPr/>
        </p:nvSpPr>
        <p:spPr bwMode="gray">
          <a:xfrm>
            <a:off x="5652120" y="2499742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1,03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00" name="TextBox 99"/>
          <p:cNvSpPr txBox="1"/>
          <p:nvPr/>
        </p:nvSpPr>
        <p:spPr bwMode="gray">
          <a:xfrm>
            <a:off x="5652120" y="2722632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1,01</a:t>
            </a:r>
          </a:p>
        </p:txBody>
      </p:sp>
      <p:sp>
        <p:nvSpPr>
          <p:cNvPr id="101" name="TextBox 100"/>
          <p:cNvSpPr txBox="1"/>
          <p:nvPr/>
        </p:nvSpPr>
        <p:spPr bwMode="gray">
          <a:xfrm>
            <a:off x="5652120" y="293865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1,01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02" name="TextBox 101"/>
          <p:cNvSpPr txBox="1"/>
          <p:nvPr/>
        </p:nvSpPr>
        <p:spPr bwMode="gray">
          <a:xfrm>
            <a:off x="5652120" y="3152414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1,00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03" name="TextBox 102"/>
          <p:cNvSpPr txBox="1"/>
          <p:nvPr/>
        </p:nvSpPr>
        <p:spPr bwMode="gray">
          <a:xfrm>
            <a:off x="5652120" y="336843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0,96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04" name="TextBox 103"/>
          <p:cNvSpPr txBox="1"/>
          <p:nvPr/>
        </p:nvSpPr>
        <p:spPr bwMode="gray">
          <a:xfrm>
            <a:off x="5652120" y="358212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0,84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05" name="TextBox 104"/>
          <p:cNvSpPr txBox="1"/>
          <p:nvPr/>
        </p:nvSpPr>
        <p:spPr bwMode="gray">
          <a:xfrm>
            <a:off x="5652120" y="379588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0,79</a:t>
            </a:r>
          </a:p>
        </p:txBody>
      </p:sp>
      <p:sp>
        <p:nvSpPr>
          <p:cNvPr id="106" name="TextBox 105"/>
          <p:cNvSpPr txBox="1"/>
          <p:nvPr/>
        </p:nvSpPr>
        <p:spPr bwMode="gray">
          <a:xfrm>
            <a:off x="5652120" y="401191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0,63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07" name="TextBox 106"/>
          <p:cNvSpPr txBox="1"/>
          <p:nvPr/>
        </p:nvSpPr>
        <p:spPr bwMode="gray">
          <a:xfrm>
            <a:off x="7164288" y="98757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616,80</a:t>
            </a:r>
          </a:p>
        </p:txBody>
      </p:sp>
      <p:sp>
        <p:nvSpPr>
          <p:cNvPr id="108" name="TextBox 107"/>
          <p:cNvSpPr txBox="1"/>
          <p:nvPr/>
        </p:nvSpPr>
        <p:spPr bwMode="gray">
          <a:xfrm>
            <a:off x="7164288" y="120359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806,67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09" name="TextBox 108"/>
          <p:cNvSpPr txBox="1"/>
          <p:nvPr/>
        </p:nvSpPr>
        <p:spPr bwMode="gray">
          <a:xfrm>
            <a:off x="7164288" y="14173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231,91</a:t>
            </a:r>
          </a:p>
        </p:txBody>
      </p:sp>
      <p:sp>
        <p:nvSpPr>
          <p:cNvPr id="110" name="TextBox 109"/>
          <p:cNvSpPr txBox="1"/>
          <p:nvPr/>
        </p:nvSpPr>
        <p:spPr bwMode="gray">
          <a:xfrm>
            <a:off x="7164288" y="163338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408,94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11" name="TextBox 110"/>
          <p:cNvSpPr txBox="1"/>
          <p:nvPr/>
        </p:nvSpPr>
        <p:spPr bwMode="gray">
          <a:xfrm>
            <a:off x="7164288" y="185393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220,08</a:t>
            </a:r>
          </a:p>
        </p:txBody>
      </p:sp>
      <p:sp>
        <p:nvSpPr>
          <p:cNvPr id="112" name="TextBox 111"/>
          <p:cNvSpPr txBox="1"/>
          <p:nvPr/>
        </p:nvSpPr>
        <p:spPr bwMode="gray">
          <a:xfrm>
            <a:off x="7164288" y="206996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248,73</a:t>
            </a:r>
          </a:p>
        </p:txBody>
      </p:sp>
      <p:sp>
        <p:nvSpPr>
          <p:cNvPr id="113" name="TextBox 112"/>
          <p:cNvSpPr txBox="1"/>
          <p:nvPr/>
        </p:nvSpPr>
        <p:spPr bwMode="gray">
          <a:xfrm>
            <a:off x="7164288" y="228371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201,22</a:t>
            </a:r>
          </a:p>
        </p:txBody>
      </p:sp>
      <p:sp>
        <p:nvSpPr>
          <p:cNvPr id="114" name="TextBox 113"/>
          <p:cNvSpPr txBox="1"/>
          <p:nvPr/>
        </p:nvSpPr>
        <p:spPr bwMode="gray">
          <a:xfrm>
            <a:off x="7164288" y="249974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387,38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15" name="TextBox 114"/>
          <p:cNvSpPr txBox="1"/>
          <p:nvPr/>
        </p:nvSpPr>
        <p:spPr bwMode="gray">
          <a:xfrm>
            <a:off x="7164288" y="272263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201,03</a:t>
            </a:r>
          </a:p>
        </p:txBody>
      </p:sp>
      <p:sp>
        <p:nvSpPr>
          <p:cNvPr id="116" name="TextBox 115"/>
          <p:cNvSpPr txBox="1"/>
          <p:nvPr/>
        </p:nvSpPr>
        <p:spPr bwMode="gray">
          <a:xfrm>
            <a:off x="7164288" y="29386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225,58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17" name="TextBox 116"/>
          <p:cNvSpPr txBox="1"/>
          <p:nvPr/>
        </p:nvSpPr>
        <p:spPr bwMode="gray">
          <a:xfrm>
            <a:off x="7164288" y="315241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216,46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18" name="TextBox 117"/>
          <p:cNvSpPr txBox="1"/>
          <p:nvPr/>
        </p:nvSpPr>
        <p:spPr bwMode="gray">
          <a:xfrm>
            <a:off x="7164288" y="336843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222,46</a:t>
            </a:r>
          </a:p>
        </p:txBody>
      </p:sp>
      <p:sp>
        <p:nvSpPr>
          <p:cNvPr id="119" name="TextBox 118"/>
          <p:cNvSpPr txBox="1"/>
          <p:nvPr/>
        </p:nvSpPr>
        <p:spPr bwMode="gray">
          <a:xfrm>
            <a:off x="7164288" y="358212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173,62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20" name="TextBox 119"/>
          <p:cNvSpPr txBox="1"/>
          <p:nvPr/>
        </p:nvSpPr>
        <p:spPr bwMode="gray">
          <a:xfrm>
            <a:off x="7164288" y="38010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181,99</a:t>
            </a:r>
          </a:p>
        </p:txBody>
      </p:sp>
      <p:sp>
        <p:nvSpPr>
          <p:cNvPr id="121" name="TextBox 120"/>
          <p:cNvSpPr txBox="1"/>
          <p:nvPr/>
        </p:nvSpPr>
        <p:spPr bwMode="gray">
          <a:xfrm>
            <a:off x="7164288" y="401191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146,97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3419871" y="1023578"/>
            <a:ext cx="780399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419872" y="1239602"/>
            <a:ext cx="540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419872" y="1453360"/>
            <a:ext cx="432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419872" y="1669384"/>
            <a:ext cx="4248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419872" y="1889940"/>
            <a:ext cx="396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419872" y="2105964"/>
            <a:ext cx="3816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419872" y="2319722"/>
            <a:ext cx="342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419871" y="2535746"/>
            <a:ext cx="3276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419871" y="2758636"/>
            <a:ext cx="313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3419872" y="2974660"/>
            <a:ext cx="3024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3419872" y="3188418"/>
            <a:ext cx="2916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419872" y="3404442"/>
            <a:ext cx="2664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419872" y="3618132"/>
            <a:ext cx="223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419872" y="3831890"/>
            <a:ext cx="187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419872" y="4047914"/>
            <a:ext cx="144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7" name="TextBox 136"/>
          <p:cNvSpPr txBox="1"/>
          <p:nvPr/>
        </p:nvSpPr>
        <p:spPr bwMode="gray">
          <a:xfrm>
            <a:off x="4056255" y="357986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739,21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296266" y="1031962"/>
            <a:ext cx="540000" cy="14080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296266" y="1247986"/>
            <a:ext cx="796014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6296266" y="1461744"/>
            <a:ext cx="288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6296267" y="1677768"/>
            <a:ext cx="432000" cy="14401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296264" y="1898324"/>
            <a:ext cx="270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6296266" y="2114348"/>
            <a:ext cx="2988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6296267" y="2328106"/>
            <a:ext cx="252000" cy="127248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6296267" y="2544130"/>
            <a:ext cx="4068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6296267" y="2767020"/>
            <a:ext cx="252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296266" y="3193588"/>
            <a:ext cx="262800" cy="13884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296267" y="3409612"/>
            <a:ext cx="273600" cy="13884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288698" y="3615866"/>
            <a:ext cx="234000" cy="14628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6288698" y="3831890"/>
            <a:ext cx="241200" cy="137845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6288698" y="4044700"/>
            <a:ext cx="216000" cy="147230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5004046" y="1028748"/>
            <a:ext cx="540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5004048" y="1244772"/>
            <a:ext cx="432048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004048" y="1458530"/>
            <a:ext cx="360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5004047" y="1674554"/>
            <a:ext cx="342000" cy="147230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5004048" y="1895110"/>
            <a:ext cx="324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992360" y="2540916"/>
            <a:ext cx="252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992360" y="2763805"/>
            <a:ext cx="234000" cy="138847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992359" y="2979830"/>
            <a:ext cx="234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992359" y="3193588"/>
            <a:ext cx="2268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992359" y="3409612"/>
            <a:ext cx="198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4992359" y="3623302"/>
            <a:ext cx="1836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4992358" y="4053084"/>
            <a:ext cx="155705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6300191" y="2974660"/>
            <a:ext cx="277200" cy="14080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4992628" y="3831890"/>
            <a:ext cx="17342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5004048" y="2114348"/>
            <a:ext cx="3132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998203" y="2319722"/>
            <a:ext cx="252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7775728" y="2931790"/>
            <a:ext cx="1253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Subs rating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number of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 IDs viewing at any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given moment</a:t>
            </a:r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.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Share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Viewing duration as a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percentage of all viewing.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Average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viewing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 reached viewer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</p:txBody>
      </p:sp>
      <p:sp>
        <p:nvSpPr>
          <p:cNvPr id="158" name="TextBox 157"/>
          <p:cNvSpPr txBox="1"/>
          <p:nvPr/>
        </p:nvSpPr>
        <p:spPr bwMode="gray">
          <a:xfrm>
            <a:off x="4058868" y="379588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698,73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8026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395536" y="627534"/>
            <a:ext cx="1152128" cy="17281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Top lista 15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ajgledanijih</a:t>
            </a:r>
          </a:p>
          <a:p>
            <a:pPr marL="0" indent="0" algn="r">
              <a:buNone/>
            </a:pP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TV sadržaja</a:t>
            </a:r>
          </a:p>
          <a:p>
            <a:pPr marL="0" indent="0" algn="r">
              <a:buNone/>
            </a:pPr>
            <a:endParaRPr lang="hr-HR" sz="1200" dirty="0" smtClean="0">
              <a:latin typeface="TeleNeo Office" panose="020B0504040202090203" pitchFamily="34" charset="-18"/>
            </a:endParaRPr>
          </a:p>
          <a:p>
            <a:pPr marL="0" indent="0" algn="r">
              <a:buNone/>
            </a:pP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Uključuje samo </a:t>
            </a:r>
            <a:r>
              <a:rPr lang="hr-HR" sz="12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PAY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t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elevizijske kanale</a:t>
            </a:r>
          </a:p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699542"/>
            <a:ext cx="0" cy="1584176"/>
          </a:xfrm>
          <a:prstGeom prst="line">
            <a:avLst/>
          </a:prstGeom>
          <a:ln w="19050">
            <a:solidFill>
              <a:schemeClr val="tx2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 bwMode="gray">
          <a:xfrm>
            <a:off x="4823981" y="717544"/>
            <a:ext cx="93610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SUBSCRIBERS RATING</a:t>
            </a:r>
          </a:p>
        </p:txBody>
      </p:sp>
      <p:sp>
        <p:nvSpPr>
          <p:cNvPr id="93" name="TextBox 92"/>
          <p:cNvSpPr txBox="1"/>
          <p:nvPr/>
        </p:nvSpPr>
        <p:spPr bwMode="gray">
          <a:xfrm>
            <a:off x="6270032" y="717544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SHARE</a:t>
            </a: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94" name="TextBox 93"/>
          <p:cNvSpPr txBox="1"/>
          <p:nvPr/>
        </p:nvSpPr>
        <p:spPr bwMode="gray">
          <a:xfrm>
            <a:off x="7296810" y="717544"/>
            <a:ext cx="864096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AVERAGE DURATION</a:t>
            </a:r>
          </a:p>
          <a:p>
            <a:pPr marL="0" indent="0" algn="ctr">
              <a:buNone/>
            </a:pP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1979712" y="1203598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979712" y="1419622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979712" y="1635646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979712" y="185167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1979712" y="1851670"/>
            <a:ext cx="6408712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1979712" y="2067694"/>
            <a:ext cx="6408712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979712" y="2283718"/>
            <a:ext cx="6408712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979712" y="2499742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979712" y="2715766"/>
            <a:ext cx="6408712" cy="68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979712" y="2931790"/>
            <a:ext cx="6408712" cy="68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979712" y="3147814"/>
            <a:ext cx="6408712" cy="68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979712" y="3363838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979712" y="3579862"/>
            <a:ext cx="6408712" cy="4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002528" y="3795886"/>
            <a:ext cx="6385896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979712" y="4011910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979712" y="4227934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 bwMode="gray">
          <a:xfrm>
            <a:off x="4314582" y="717544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DATUM</a:t>
            </a:r>
          </a:p>
        </p:txBody>
      </p:sp>
      <p:sp>
        <p:nvSpPr>
          <p:cNvPr id="127" name="TextBox 126"/>
          <p:cNvSpPr txBox="1"/>
          <p:nvPr/>
        </p:nvSpPr>
        <p:spPr bwMode="gray">
          <a:xfrm>
            <a:off x="4284422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26.05.2021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28" name="TextBox 127"/>
          <p:cNvSpPr txBox="1"/>
          <p:nvPr/>
        </p:nvSpPr>
        <p:spPr bwMode="gray">
          <a:xfrm>
            <a:off x="4283973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01.05.2021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29" name="TextBox 128"/>
          <p:cNvSpPr txBox="1"/>
          <p:nvPr/>
        </p:nvSpPr>
        <p:spPr bwMode="gray">
          <a:xfrm>
            <a:off x="4284420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05.05.2021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30" name="TextBox 129"/>
          <p:cNvSpPr txBox="1"/>
          <p:nvPr/>
        </p:nvSpPr>
        <p:spPr bwMode="gray">
          <a:xfrm>
            <a:off x="4284419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19.05.2021</a:t>
            </a:r>
          </a:p>
        </p:txBody>
      </p:sp>
      <p:sp>
        <p:nvSpPr>
          <p:cNvPr id="131" name="TextBox 130"/>
          <p:cNvSpPr txBox="1"/>
          <p:nvPr/>
        </p:nvSpPr>
        <p:spPr bwMode="gray">
          <a:xfrm>
            <a:off x="4283974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26.05.2021</a:t>
            </a:r>
          </a:p>
        </p:txBody>
      </p:sp>
      <p:sp>
        <p:nvSpPr>
          <p:cNvPr id="132" name="TextBox 131"/>
          <p:cNvSpPr txBox="1"/>
          <p:nvPr/>
        </p:nvSpPr>
        <p:spPr bwMode="gray">
          <a:xfrm>
            <a:off x="4284422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09.05.2021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33" name="TextBox 132"/>
          <p:cNvSpPr txBox="1"/>
          <p:nvPr/>
        </p:nvSpPr>
        <p:spPr bwMode="gray">
          <a:xfrm>
            <a:off x="4284422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06.05.2021</a:t>
            </a:r>
          </a:p>
        </p:txBody>
      </p:sp>
      <p:sp>
        <p:nvSpPr>
          <p:cNvPr id="134" name="TextBox 133"/>
          <p:cNvSpPr txBox="1"/>
          <p:nvPr/>
        </p:nvSpPr>
        <p:spPr bwMode="gray">
          <a:xfrm>
            <a:off x="4283972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12.05.2021</a:t>
            </a:r>
          </a:p>
        </p:txBody>
      </p:sp>
      <p:sp>
        <p:nvSpPr>
          <p:cNvPr id="135" name="TextBox 134"/>
          <p:cNvSpPr txBox="1"/>
          <p:nvPr/>
        </p:nvSpPr>
        <p:spPr bwMode="gray">
          <a:xfrm>
            <a:off x="4283971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16.05.2021</a:t>
            </a:r>
          </a:p>
        </p:txBody>
      </p:sp>
      <p:sp>
        <p:nvSpPr>
          <p:cNvPr id="136" name="TextBox 135"/>
          <p:cNvSpPr txBox="1"/>
          <p:nvPr/>
        </p:nvSpPr>
        <p:spPr bwMode="gray">
          <a:xfrm>
            <a:off x="4284422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08.05.2021</a:t>
            </a:r>
          </a:p>
        </p:txBody>
      </p:sp>
      <p:sp>
        <p:nvSpPr>
          <p:cNvPr id="137" name="TextBox 136"/>
          <p:cNvSpPr txBox="1"/>
          <p:nvPr/>
        </p:nvSpPr>
        <p:spPr bwMode="gray">
          <a:xfrm>
            <a:off x="4284422" y="318841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16.05.2021</a:t>
            </a:r>
          </a:p>
        </p:txBody>
      </p:sp>
      <p:sp>
        <p:nvSpPr>
          <p:cNvPr id="138" name="TextBox 137"/>
          <p:cNvSpPr txBox="1"/>
          <p:nvPr/>
        </p:nvSpPr>
        <p:spPr bwMode="gray">
          <a:xfrm>
            <a:off x="4283970" y="340444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01.05.2021</a:t>
            </a:r>
          </a:p>
        </p:txBody>
      </p:sp>
      <p:sp>
        <p:nvSpPr>
          <p:cNvPr id="139" name="TextBox 138"/>
          <p:cNvSpPr txBox="1"/>
          <p:nvPr/>
        </p:nvSpPr>
        <p:spPr bwMode="gray">
          <a:xfrm>
            <a:off x="4283969" y="361813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22.05.2021</a:t>
            </a:r>
          </a:p>
        </p:txBody>
      </p:sp>
      <p:sp>
        <p:nvSpPr>
          <p:cNvPr id="140" name="TextBox 139"/>
          <p:cNvSpPr txBox="1"/>
          <p:nvPr/>
        </p:nvSpPr>
        <p:spPr bwMode="gray">
          <a:xfrm>
            <a:off x="4283968" y="383189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02.05.2021</a:t>
            </a:r>
          </a:p>
        </p:txBody>
      </p:sp>
      <p:sp>
        <p:nvSpPr>
          <p:cNvPr id="141" name="TextBox 140"/>
          <p:cNvSpPr txBox="1"/>
          <p:nvPr/>
        </p:nvSpPr>
        <p:spPr bwMode="gray">
          <a:xfrm>
            <a:off x="4284422" y="404791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07.05.2021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42" name="TextBox 141"/>
          <p:cNvSpPr txBox="1"/>
          <p:nvPr/>
        </p:nvSpPr>
        <p:spPr bwMode="gray">
          <a:xfrm>
            <a:off x="5652574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39.075,32</a:t>
            </a: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44" name="TextBox 143"/>
          <p:cNvSpPr txBox="1"/>
          <p:nvPr/>
        </p:nvSpPr>
        <p:spPr bwMode="gray">
          <a:xfrm>
            <a:off x="5652572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36.012,15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45" name="TextBox 144"/>
          <p:cNvSpPr txBox="1"/>
          <p:nvPr/>
        </p:nvSpPr>
        <p:spPr bwMode="gray">
          <a:xfrm>
            <a:off x="5652571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30.194,99</a:t>
            </a:r>
          </a:p>
        </p:txBody>
      </p:sp>
      <p:sp>
        <p:nvSpPr>
          <p:cNvPr id="146" name="TextBox 145"/>
          <p:cNvSpPr txBox="1"/>
          <p:nvPr/>
        </p:nvSpPr>
        <p:spPr bwMode="gray">
          <a:xfrm>
            <a:off x="5652126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28.902,21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47" name="TextBox 146"/>
          <p:cNvSpPr txBox="1"/>
          <p:nvPr/>
        </p:nvSpPr>
        <p:spPr bwMode="gray">
          <a:xfrm>
            <a:off x="5652574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26.103,41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50" name="TextBox 149"/>
          <p:cNvSpPr txBox="1"/>
          <p:nvPr/>
        </p:nvSpPr>
        <p:spPr bwMode="gray">
          <a:xfrm>
            <a:off x="5652123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17.493,14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51" name="TextBox 150"/>
          <p:cNvSpPr txBox="1"/>
          <p:nvPr/>
        </p:nvSpPr>
        <p:spPr bwMode="gray">
          <a:xfrm>
            <a:off x="5652574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16.702,88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52" name="TextBox 151"/>
          <p:cNvSpPr txBox="1"/>
          <p:nvPr/>
        </p:nvSpPr>
        <p:spPr bwMode="gray">
          <a:xfrm>
            <a:off x="5652574" y="318841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15.981,62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53" name="TextBox 152"/>
          <p:cNvSpPr txBox="1"/>
          <p:nvPr/>
        </p:nvSpPr>
        <p:spPr bwMode="gray">
          <a:xfrm>
            <a:off x="5652122" y="340444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15.450,27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54" name="TextBox 153"/>
          <p:cNvSpPr txBox="1"/>
          <p:nvPr/>
        </p:nvSpPr>
        <p:spPr bwMode="gray">
          <a:xfrm>
            <a:off x="5652121" y="361813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14.705,91</a:t>
            </a:r>
          </a:p>
        </p:txBody>
      </p:sp>
      <p:sp>
        <p:nvSpPr>
          <p:cNvPr id="155" name="TextBox 154"/>
          <p:cNvSpPr txBox="1"/>
          <p:nvPr/>
        </p:nvSpPr>
        <p:spPr bwMode="gray">
          <a:xfrm>
            <a:off x="5652120" y="383189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14.698,34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56" name="TextBox 155"/>
          <p:cNvSpPr txBox="1"/>
          <p:nvPr/>
        </p:nvSpPr>
        <p:spPr bwMode="gray">
          <a:xfrm>
            <a:off x="5652574" y="404791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14.400,38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57" name="TextBox 156"/>
          <p:cNvSpPr txBox="1"/>
          <p:nvPr/>
        </p:nvSpPr>
        <p:spPr bwMode="gray">
          <a:xfrm>
            <a:off x="6732694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20,78</a:t>
            </a:r>
          </a:p>
        </p:txBody>
      </p:sp>
      <p:sp>
        <p:nvSpPr>
          <p:cNvPr id="158" name="TextBox 157"/>
          <p:cNvSpPr txBox="1"/>
          <p:nvPr/>
        </p:nvSpPr>
        <p:spPr bwMode="gray">
          <a:xfrm>
            <a:off x="6732245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13,86</a:t>
            </a:r>
          </a:p>
        </p:txBody>
      </p:sp>
      <p:sp>
        <p:nvSpPr>
          <p:cNvPr id="159" name="TextBox 158"/>
          <p:cNvSpPr txBox="1"/>
          <p:nvPr/>
        </p:nvSpPr>
        <p:spPr bwMode="gray">
          <a:xfrm>
            <a:off x="6732692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22,78</a:t>
            </a:r>
          </a:p>
        </p:txBody>
      </p:sp>
      <p:sp>
        <p:nvSpPr>
          <p:cNvPr id="160" name="TextBox 159"/>
          <p:cNvSpPr txBox="1"/>
          <p:nvPr/>
        </p:nvSpPr>
        <p:spPr bwMode="gray">
          <a:xfrm>
            <a:off x="6732691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15,53</a:t>
            </a:r>
          </a:p>
        </p:txBody>
      </p:sp>
      <p:sp>
        <p:nvSpPr>
          <p:cNvPr id="161" name="TextBox 160"/>
          <p:cNvSpPr txBox="1"/>
          <p:nvPr/>
        </p:nvSpPr>
        <p:spPr bwMode="gray">
          <a:xfrm>
            <a:off x="6732246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22,88</a:t>
            </a:r>
          </a:p>
        </p:txBody>
      </p:sp>
      <p:sp>
        <p:nvSpPr>
          <p:cNvPr id="162" name="TextBox 161"/>
          <p:cNvSpPr txBox="1"/>
          <p:nvPr/>
        </p:nvSpPr>
        <p:spPr bwMode="gray">
          <a:xfrm>
            <a:off x="6732694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15,57</a:t>
            </a:r>
          </a:p>
        </p:txBody>
      </p:sp>
      <p:sp>
        <p:nvSpPr>
          <p:cNvPr id="163" name="TextBox 162"/>
          <p:cNvSpPr txBox="1"/>
          <p:nvPr/>
        </p:nvSpPr>
        <p:spPr bwMode="gray">
          <a:xfrm>
            <a:off x="6732694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11,26</a:t>
            </a:r>
          </a:p>
        </p:txBody>
      </p:sp>
      <p:sp>
        <p:nvSpPr>
          <p:cNvPr id="164" name="TextBox 163"/>
          <p:cNvSpPr txBox="1"/>
          <p:nvPr/>
        </p:nvSpPr>
        <p:spPr bwMode="gray">
          <a:xfrm>
            <a:off x="6732244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9,94</a:t>
            </a:r>
          </a:p>
        </p:txBody>
      </p:sp>
      <p:sp>
        <p:nvSpPr>
          <p:cNvPr id="165" name="TextBox 164"/>
          <p:cNvSpPr txBox="1"/>
          <p:nvPr/>
        </p:nvSpPr>
        <p:spPr bwMode="gray">
          <a:xfrm>
            <a:off x="6732243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11,60</a:t>
            </a:r>
          </a:p>
        </p:txBody>
      </p:sp>
      <p:sp>
        <p:nvSpPr>
          <p:cNvPr id="166" name="TextBox 165"/>
          <p:cNvSpPr txBox="1"/>
          <p:nvPr/>
        </p:nvSpPr>
        <p:spPr bwMode="gray">
          <a:xfrm>
            <a:off x="6732694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14,39</a:t>
            </a:r>
          </a:p>
        </p:txBody>
      </p:sp>
      <p:sp>
        <p:nvSpPr>
          <p:cNvPr id="167" name="TextBox 166"/>
          <p:cNvSpPr txBox="1"/>
          <p:nvPr/>
        </p:nvSpPr>
        <p:spPr bwMode="gray">
          <a:xfrm>
            <a:off x="6732694" y="318841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13,53</a:t>
            </a:r>
          </a:p>
        </p:txBody>
      </p:sp>
      <p:sp>
        <p:nvSpPr>
          <p:cNvPr id="168" name="TextBox 167"/>
          <p:cNvSpPr txBox="1"/>
          <p:nvPr/>
        </p:nvSpPr>
        <p:spPr bwMode="gray">
          <a:xfrm>
            <a:off x="6732242" y="340444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12,45</a:t>
            </a:r>
          </a:p>
        </p:txBody>
      </p:sp>
      <p:sp>
        <p:nvSpPr>
          <p:cNvPr id="169" name="TextBox 168"/>
          <p:cNvSpPr txBox="1"/>
          <p:nvPr/>
        </p:nvSpPr>
        <p:spPr bwMode="gray">
          <a:xfrm>
            <a:off x="6732241" y="361813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11,35</a:t>
            </a:r>
          </a:p>
        </p:txBody>
      </p:sp>
      <p:sp>
        <p:nvSpPr>
          <p:cNvPr id="170" name="TextBox 169"/>
          <p:cNvSpPr txBox="1"/>
          <p:nvPr/>
        </p:nvSpPr>
        <p:spPr bwMode="gray">
          <a:xfrm>
            <a:off x="6732240" y="383189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8,10</a:t>
            </a:r>
          </a:p>
        </p:txBody>
      </p:sp>
      <p:sp>
        <p:nvSpPr>
          <p:cNvPr id="171" name="TextBox 170"/>
          <p:cNvSpPr txBox="1"/>
          <p:nvPr/>
        </p:nvSpPr>
        <p:spPr bwMode="gray">
          <a:xfrm>
            <a:off x="6732694" y="404791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8,25</a:t>
            </a:r>
          </a:p>
        </p:txBody>
      </p:sp>
      <p:sp>
        <p:nvSpPr>
          <p:cNvPr id="172" name="TextBox 171"/>
          <p:cNvSpPr txBox="1"/>
          <p:nvPr/>
        </p:nvSpPr>
        <p:spPr bwMode="gray">
          <a:xfrm>
            <a:off x="8040073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61,42</a:t>
            </a:r>
          </a:p>
        </p:txBody>
      </p:sp>
      <p:sp>
        <p:nvSpPr>
          <p:cNvPr id="173" name="TextBox 172"/>
          <p:cNvSpPr txBox="1"/>
          <p:nvPr/>
        </p:nvSpPr>
        <p:spPr bwMode="gray">
          <a:xfrm>
            <a:off x="8039624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54,95</a:t>
            </a:r>
          </a:p>
        </p:txBody>
      </p:sp>
      <p:sp>
        <p:nvSpPr>
          <p:cNvPr id="174" name="TextBox 173"/>
          <p:cNvSpPr txBox="1"/>
          <p:nvPr/>
        </p:nvSpPr>
        <p:spPr bwMode="gray">
          <a:xfrm>
            <a:off x="8040071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67,37</a:t>
            </a:r>
          </a:p>
        </p:txBody>
      </p:sp>
      <p:sp>
        <p:nvSpPr>
          <p:cNvPr id="175" name="TextBox 174"/>
          <p:cNvSpPr txBox="1"/>
          <p:nvPr/>
        </p:nvSpPr>
        <p:spPr bwMode="gray">
          <a:xfrm>
            <a:off x="8040070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52,13</a:t>
            </a:r>
          </a:p>
        </p:txBody>
      </p:sp>
      <p:sp>
        <p:nvSpPr>
          <p:cNvPr id="176" name="TextBox 175"/>
          <p:cNvSpPr txBox="1"/>
          <p:nvPr/>
        </p:nvSpPr>
        <p:spPr bwMode="gray">
          <a:xfrm>
            <a:off x="8039625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34,03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77" name="TextBox 176"/>
          <p:cNvSpPr txBox="1"/>
          <p:nvPr/>
        </p:nvSpPr>
        <p:spPr bwMode="gray">
          <a:xfrm>
            <a:off x="8040073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57,62</a:t>
            </a:r>
          </a:p>
        </p:txBody>
      </p:sp>
      <p:sp>
        <p:nvSpPr>
          <p:cNvPr id="178" name="TextBox 177"/>
          <p:cNvSpPr txBox="1"/>
          <p:nvPr/>
        </p:nvSpPr>
        <p:spPr bwMode="gray">
          <a:xfrm>
            <a:off x="8040073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44,06</a:t>
            </a:r>
          </a:p>
        </p:txBody>
      </p:sp>
      <p:sp>
        <p:nvSpPr>
          <p:cNvPr id="179" name="TextBox 178"/>
          <p:cNvSpPr txBox="1"/>
          <p:nvPr/>
        </p:nvSpPr>
        <p:spPr bwMode="gray">
          <a:xfrm>
            <a:off x="8039623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43,70</a:t>
            </a:r>
          </a:p>
        </p:txBody>
      </p:sp>
      <p:sp>
        <p:nvSpPr>
          <p:cNvPr id="180" name="TextBox 179"/>
          <p:cNvSpPr txBox="1"/>
          <p:nvPr/>
        </p:nvSpPr>
        <p:spPr bwMode="gray">
          <a:xfrm>
            <a:off x="8039622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45,27</a:t>
            </a:r>
          </a:p>
        </p:txBody>
      </p:sp>
      <p:sp>
        <p:nvSpPr>
          <p:cNvPr id="181" name="TextBox 180"/>
          <p:cNvSpPr txBox="1"/>
          <p:nvPr/>
        </p:nvSpPr>
        <p:spPr bwMode="gray">
          <a:xfrm>
            <a:off x="8040073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51,81</a:t>
            </a:r>
          </a:p>
        </p:txBody>
      </p:sp>
      <p:sp>
        <p:nvSpPr>
          <p:cNvPr id="182" name="TextBox 181"/>
          <p:cNvSpPr txBox="1"/>
          <p:nvPr/>
        </p:nvSpPr>
        <p:spPr bwMode="gray">
          <a:xfrm>
            <a:off x="8040073" y="318841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44,31</a:t>
            </a:r>
          </a:p>
        </p:txBody>
      </p:sp>
      <p:sp>
        <p:nvSpPr>
          <p:cNvPr id="183" name="TextBox 182"/>
          <p:cNvSpPr txBox="1"/>
          <p:nvPr/>
        </p:nvSpPr>
        <p:spPr bwMode="gray">
          <a:xfrm>
            <a:off x="8039621" y="340444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47,63</a:t>
            </a:r>
          </a:p>
        </p:txBody>
      </p:sp>
      <p:sp>
        <p:nvSpPr>
          <p:cNvPr id="184" name="TextBox 183"/>
          <p:cNvSpPr txBox="1"/>
          <p:nvPr/>
        </p:nvSpPr>
        <p:spPr bwMode="gray">
          <a:xfrm>
            <a:off x="8039620" y="361813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39,63</a:t>
            </a:r>
          </a:p>
        </p:txBody>
      </p:sp>
      <p:sp>
        <p:nvSpPr>
          <p:cNvPr id="185" name="TextBox 184"/>
          <p:cNvSpPr txBox="1"/>
          <p:nvPr/>
        </p:nvSpPr>
        <p:spPr bwMode="gray">
          <a:xfrm>
            <a:off x="8039619" y="383189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41,07</a:t>
            </a:r>
          </a:p>
        </p:txBody>
      </p:sp>
      <p:sp>
        <p:nvSpPr>
          <p:cNvPr id="186" name="TextBox 185"/>
          <p:cNvSpPr txBox="1"/>
          <p:nvPr/>
        </p:nvSpPr>
        <p:spPr bwMode="gray">
          <a:xfrm>
            <a:off x="8040073" y="404791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40,56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7304377" y="1038739"/>
            <a:ext cx="691201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7304377" y="1254763"/>
            <a:ext cx="756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7304379" y="1468521"/>
            <a:ext cx="612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7304377" y="1684545"/>
            <a:ext cx="396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7304378" y="1905101"/>
            <a:ext cx="648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7304379" y="2121125"/>
            <a:ext cx="630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7304378" y="2334883"/>
            <a:ext cx="504000" cy="127248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7304378" y="2550907"/>
            <a:ext cx="468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7304378" y="2773797"/>
            <a:ext cx="496800" cy="129229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7304377" y="3200365"/>
            <a:ext cx="482400" cy="13884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7304377" y="3411219"/>
            <a:ext cx="511200" cy="13884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7304377" y="3622643"/>
            <a:ext cx="432000" cy="14628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7304377" y="3843836"/>
            <a:ext cx="457200" cy="137845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7304378" y="4059861"/>
            <a:ext cx="446400" cy="132069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6311880" y="1035525"/>
            <a:ext cx="360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6311880" y="1251549"/>
            <a:ext cx="396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6311878" y="1465307"/>
            <a:ext cx="288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6311880" y="1681331"/>
            <a:ext cx="4032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6311881" y="1901887"/>
            <a:ext cx="288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6300190" y="2547693"/>
            <a:ext cx="198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6306036" y="2764179"/>
            <a:ext cx="223200" cy="138847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6300192" y="2986607"/>
            <a:ext cx="234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6300191" y="3404442"/>
            <a:ext cx="2304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6300192" y="3630079"/>
            <a:ext cx="216000" cy="137315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6300192" y="4059861"/>
            <a:ext cx="187200" cy="132069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7308303" y="2981437"/>
            <a:ext cx="597600" cy="14080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6300460" y="3838667"/>
            <a:ext cx="180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6311881" y="2121125"/>
            <a:ext cx="252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6306036" y="2326499"/>
            <a:ext cx="216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33" name="TextBox 232"/>
          <p:cNvSpPr txBox="1"/>
          <p:nvPr/>
        </p:nvSpPr>
        <p:spPr bwMode="gray">
          <a:xfrm>
            <a:off x="1979712" y="1005576"/>
            <a:ext cx="129614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UEFA Europa liga: Villarreal - Manchester United (Arena Sport 1)</a:t>
            </a:r>
          </a:p>
        </p:txBody>
      </p:sp>
      <p:sp>
        <p:nvSpPr>
          <p:cNvPr id="234" name="TextBox 233"/>
          <p:cNvSpPr txBox="1"/>
          <p:nvPr/>
        </p:nvSpPr>
        <p:spPr bwMode="gray">
          <a:xfrm>
            <a:off x="1979712" y="122160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Hajduk  - Dinamo  (Arena Sport 3)</a:t>
            </a:r>
          </a:p>
        </p:txBody>
      </p:sp>
      <p:sp>
        <p:nvSpPr>
          <p:cNvPr id="235" name="TextBox 234"/>
          <p:cNvSpPr txBox="1"/>
          <p:nvPr/>
        </p:nvSpPr>
        <p:spPr bwMode="gray">
          <a:xfrm>
            <a:off x="1979712" y="143535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HR Kup: Dinamo  - NK Istra 1961 (Hrvatska nogometna TV)</a:t>
            </a:r>
          </a:p>
        </p:txBody>
      </p:sp>
      <p:sp>
        <p:nvSpPr>
          <p:cNvPr id="236" name="TextBox 235"/>
          <p:cNvSpPr txBox="1"/>
          <p:nvPr/>
        </p:nvSpPr>
        <p:spPr bwMode="gray">
          <a:xfrm>
            <a:off x="1979712" y="165138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Automobilizam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: WRC HRVATSKA (Arena Sport 1)</a:t>
            </a:r>
          </a:p>
        </p:txBody>
      </p:sp>
      <p:sp>
        <p:nvSpPr>
          <p:cNvPr id="237" name="TextBox 236"/>
          <p:cNvSpPr txBox="1"/>
          <p:nvPr/>
        </p:nvSpPr>
        <p:spPr bwMode="gray">
          <a:xfrm>
            <a:off x="1979712" y="187193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Rijeka - Dinamo (Arena Sport 3)</a:t>
            </a:r>
          </a:p>
        </p:txBody>
      </p:sp>
      <p:sp>
        <p:nvSpPr>
          <p:cNvPr id="238" name="TextBox 237"/>
          <p:cNvSpPr txBox="1"/>
          <p:nvPr/>
        </p:nvSpPr>
        <p:spPr bwMode="gray">
          <a:xfrm>
            <a:off x="1979712" y="208796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Hajduk - Rijeka (Arena Sport 3)</a:t>
            </a:r>
          </a:p>
        </p:txBody>
      </p:sp>
      <p:sp>
        <p:nvSpPr>
          <p:cNvPr id="239" name="TextBox 238"/>
          <p:cNvSpPr txBox="1"/>
          <p:nvPr/>
        </p:nvSpPr>
        <p:spPr bwMode="gray">
          <a:xfrm>
            <a:off x="1979712" y="230172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UEFA Europa liga:  Arsenal - </a:t>
            </a:r>
            <a:r>
              <a:rPr lang="hr-HR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Villarreal</a:t>
            </a:r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(Arena Sport 1)</a:t>
            </a:r>
          </a:p>
        </p:txBody>
      </p:sp>
      <p:sp>
        <p:nvSpPr>
          <p:cNvPr id="240" name="TextBox 239"/>
          <p:cNvSpPr txBox="1"/>
          <p:nvPr/>
        </p:nvSpPr>
        <p:spPr bwMode="gray">
          <a:xfrm>
            <a:off x="1979712" y="251774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Hajduk - Gorica (Arena Sport 3)</a:t>
            </a:r>
          </a:p>
        </p:txBody>
      </p:sp>
      <p:sp>
        <p:nvSpPr>
          <p:cNvPr id="241" name="TextBox 240"/>
          <p:cNvSpPr txBox="1"/>
          <p:nvPr/>
        </p:nvSpPr>
        <p:spPr bwMode="gray">
          <a:xfrm>
            <a:off x="1979712" y="274063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Šibenik - Hajduk (Arena Sport 3)</a:t>
            </a:r>
          </a:p>
        </p:txBody>
      </p:sp>
      <p:sp>
        <p:nvSpPr>
          <p:cNvPr id="242" name="TextBox 241"/>
          <p:cNvSpPr txBox="1"/>
          <p:nvPr/>
        </p:nvSpPr>
        <p:spPr bwMode="gray">
          <a:xfrm>
            <a:off x="1979712" y="295665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Prva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liga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: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Varaždin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-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Hajduk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(Arena Sport 3)</a:t>
            </a:r>
          </a:p>
        </p:txBody>
      </p:sp>
      <p:sp>
        <p:nvSpPr>
          <p:cNvPr id="243" name="TextBox 242"/>
          <p:cNvSpPr txBox="1"/>
          <p:nvPr/>
        </p:nvSpPr>
        <p:spPr bwMode="gray">
          <a:xfrm>
            <a:off x="1979712" y="317041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Varaždin - Rijeka (Arena Sport 3)</a:t>
            </a:r>
          </a:p>
        </p:txBody>
      </p:sp>
      <p:sp>
        <p:nvSpPr>
          <p:cNvPr id="244" name="TextBox 243"/>
          <p:cNvSpPr txBox="1"/>
          <p:nvPr/>
        </p:nvSpPr>
        <p:spPr bwMode="gray">
          <a:xfrm>
            <a:off x="1979712" y="338644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Slaven Belupo - Dinamo (Arena Sport 3)</a:t>
            </a:r>
          </a:p>
        </p:txBody>
      </p:sp>
      <p:sp>
        <p:nvSpPr>
          <p:cNvPr id="245" name="TextBox 244"/>
          <p:cNvSpPr txBox="1"/>
          <p:nvPr/>
        </p:nvSpPr>
        <p:spPr bwMode="gray">
          <a:xfrm>
            <a:off x="1979712" y="360013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Prva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liga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: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Hajduk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-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Lokomotiva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(Arena Sport 5)</a:t>
            </a:r>
          </a:p>
        </p:txBody>
      </p:sp>
      <p:sp>
        <p:nvSpPr>
          <p:cNvPr id="246" name="TextBox 245"/>
          <p:cNvSpPr txBox="1"/>
          <p:nvPr/>
        </p:nvSpPr>
        <p:spPr bwMode="gray">
          <a:xfrm>
            <a:off x="1979712" y="381388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Osijek - Varaždin (Arena Sport 3)</a:t>
            </a:r>
          </a:p>
        </p:txBody>
      </p:sp>
      <p:sp>
        <p:nvSpPr>
          <p:cNvPr id="247" name="TextBox 246"/>
          <p:cNvSpPr txBox="1"/>
          <p:nvPr/>
        </p:nvSpPr>
        <p:spPr bwMode="gray">
          <a:xfrm>
            <a:off x="1979712" y="402991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Prva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liga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: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Gorica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- Osijek (Arena Sport 3)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4860032" y="1030355"/>
            <a:ext cx="780399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4860032" y="1246379"/>
            <a:ext cx="720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4860031" y="1460137"/>
            <a:ext cx="648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4860033" y="1676161"/>
            <a:ext cx="612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4860033" y="2112741"/>
            <a:ext cx="5544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4860032" y="2326499"/>
            <a:ext cx="468000" cy="135632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4860033" y="2542523"/>
            <a:ext cx="432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4860033" y="2765413"/>
            <a:ext cx="396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4860032" y="2981437"/>
            <a:ext cx="360000" cy="140802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4860033" y="3195195"/>
            <a:ext cx="324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4860033" y="3411219"/>
            <a:ext cx="288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4860031" y="3624909"/>
            <a:ext cx="252000" cy="142485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4860032" y="3838667"/>
            <a:ext cx="216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4860033" y="1896717"/>
            <a:ext cx="558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4859037" y="4047914"/>
            <a:ext cx="180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344665" y="2891964"/>
            <a:ext cx="1253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Subs rating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number of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 IDs viewing at any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given moment</a:t>
            </a:r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.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Share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Viewing duration as a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percentage of all viewing.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Average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viewing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 reached viewer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6300461" y="3188418"/>
            <a:ext cx="252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88" name="TextBox 187"/>
          <p:cNvSpPr txBox="1"/>
          <p:nvPr/>
        </p:nvSpPr>
        <p:spPr bwMode="gray">
          <a:xfrm>
            <a:off x="5652574" y="2076737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26.099,47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89" name="TextBox 188"/>
          <p:cNvSpPr txBox="1"/>
          <p:nvPr/>
        </p:nvSpPr>
        <p:spPr bwMode="gray">
          <a:xfrm>
            <a:off x="5652574" y="229055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21.436,91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90" name="TextBox 189"/>
          <p:cNvSpPr txBox="1"/>
          <p:nvPr/>
        </p:nvSpPr>
        <p:spPr bwMode="gray">
          <a:xfrm>
            <a:off x="5652120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19.131,31</a:t>
            </a: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4138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395536" y="627534"/>
            <a:ext cx="1152128" cy="17281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Top lista 15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ajgledanijih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t</a:t>
            </a: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elevizijski</a:t>
            </a:r>
          </a:p>
          <a:p>
            <a:pPr marL="0" indent="0" algn="r">
              <a:buNone/>
            </a:pP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kanala</a:t>
            </a:r>
          </a:p>
          <a:p>
            <a:pPr marL="0" indent="0" algn="r">
              <a:buNone/>
            </a:pPr>
            <a:endParaRPr lang="hr-HR" sz="1200" dirty="0" smtClean="0">
              <a:latin typeface="TeleNeo Office ExtraBold" panose="020B0A04040202090203" pitchFamily="34" charset="-18"/>
            </a:endParaRPr>
          </a:p>
          <a:p>
            <a:pPr marL="0" indent="0" algn="r">
              <a:buNone/>
            </a:pP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Uključuje sve 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t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elevizijske kanale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u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 periodu od 19:00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d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o 23:00</a:t>
            </a:r>
          </a:p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699542"/>
            <a:ext cx="0" cy="1584176"/>
          </a:xfrm>
          <a:prstGeom prst="line">
            <a:avLst/>
          </a:prstGeom>
          <a:ln w="19050">
            <a:solidFill>
              <a:schemeClr val="tx2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gray">
          <a:xfrm>
            <a:off x="1979712" y="69954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sp>
        <p:nvSpPr>
          <p:cNvPr id="43" name="TextBox 42"/>
          <p:cNvSpPr txBox="1"/>
          <p:nvPr/>
        </p:nvSpPr>
        <p:spPr bwMode="gray">
          <a:xfrm>
            <a:off x="1979712" y="699542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CHANNEL</a:t>
            </a:r>
          </a:p>
        </p:txBody>
      </p:sp>
      <p:sp>
        <p:nvSpPr>
          <p:cNvPr id="44" name="TextBox 43"/>
          <p:cNvSpPr txBox="1"/>
          <p:nvPr/>
        </p:nvSpPr>
        <p:spPr bwMode="gray">
          <a:xfrm>
            <a:off x="3419872" y="699542"/>
            <a:ext cx="93610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SUBSCRIBERS RATING</a:t>
            </a:r>
          </a:p>
        </p:txBody>
      </p:sp>
      <p:sp>
        <p:nvSpPr>
          <p:cNvPr id="45" name="TextBox 44"/>
          <p:cNvSpPr txBox="1"/>
          <p:nvPr/>
        </p:nvSpPr>
        <p:spPr bwMode="gray">
          <a:xfrm>
            <a:off x="4788024" y="699542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SHARE</a:t>
            </a: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46" name="TextBox 45"/>
          <p:cNvSpPr txBox="1"/>
          <p:nvPr/>
        </p:nvSpPr>
        <p:spPr bwMode="gray">
          <a:xfrm>
            <a:off x="6300192" y="699542"/>
            <a:ext cx="864096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AVERAGE DURATION</a:t>
            </a:r>
          </a:p>
          <a:p>
            <a:pPr marL="0" indent="0" algn="ctr">
              <a:buNone/>
            </a:pP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979712" y="1203598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979712" y="1419622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 bwMode="gray">
          <a:xfrm>
            <a:off x="1979712" y="98757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Nova </a:t>
            </a: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TV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0" name="TextBox 49"/>
          <p:cNvSpPr txBox="1"/>
          <p:nvPr/>
        </p:nvSpPr>
        <p:spPr bwMode="gray">
          <a:xfrm>
            <a:off x="1979712" y="120359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RTL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1" name="TextBox 50"/>
          <p:cNvSpPr txBox="1"/>
          <p:nvPr/>
        </p:nvSpPr>
        <p:spPr bwMode="gray">
          <a:xfrm>
            <a:off x="1979712" y="14173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HRT 1</a:t>
            </a:r>
          </a:p>
        </p:txBody>
      </p:sp>
      <p:sp>
        <p:nvSpPr>
          <p:cNvPr id="52" name="TextBox 51"/>
          <p:cNvSpPr txBox="1"/>
          <p:nvPr/>
        </p:nvSpPr>
        <p:spPr bwMode="gray">
          <a:xfrm>
            <a:off x="1979712" y="163338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HRT 2</a:t>
            </a:r>
          </a:p>
        </p:txBody>
      </p:sp>
      <p:sp>
        <p:nvSpPr>
          <p:cNvPr id="53" name="TextBox 52"/>
          <p:cNvSpPr txBox="1"/>
          <p:nvPr/>
        </p:nvSpPr>
        <p:spPr bwMode="gray">
          <a:xfrm>
            <a:off x="1979712" y="185393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Doma TV</a:t>
            </a:r>
          </a:p>
        </p:txBody>
      </p:sp>
      <p:sp>
        <p:nvSpPr>
          <p:cNvPr id="54" name="TextBox 53"/>
          <p:cNvSpPr txBox="1"/>
          <p:nvPr/>
        </p:nvSpPr>
        <p:spPr bwMode="gray">
          <a:xfrm>
            <a:off x="1979712" y="206996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RTL 2</a:t>
            </a:r>
          </a:p>
        </p:txBody>
      </p:sp>
      <p:sp>
        <p:nvSpPr>
          <p:cNvPr id="55" name="TextBox 54"/>
          <p:cNvSpPr txBox="1"/>
          <p:nvPr/>
        </p:nvSpPr>
        <p:spPr bwMode="gray">
          <a:xfrm>
            <a:off x="1979712" y="228371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Arena Sport </a:t>
            </a: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</a:t>
            </a:r>
          </a:p>
        </p:txBody>
      </p:sp>
      <p:sp>
        <p:nvSpPr>
          <p:cNvPr id="56" name="TextBox 55"/>
          <p:cNvSpPr txBox="1"/>
          <p:nvPr/>
        </p:nvSpPr>
        <p:spPr bwMode="gray">
          <a:xfrm>
            <a:off x="1979712" y="249974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Nickelodeon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7" name="TextBox 56"/>
          <p:cNvSpPr txBox="1"/>
          <p:nvPr/>
        </p:nvSpPr>
        <p:spPr bwMode="gray">
          <a:xfrm>
            <a:off x="1979712" y="272263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Arena Sport 1</a:t>
            </a:r>
          </a:p>
        </p:txBody>
      </p:sp>
      <p:sp>
        <p:nvSpPr>
          <p:cNvPr id="58" name="TextBox 57"/>
          <p:cNvSpPr txBox="1"/>
          <p:nvPr/>
        </p:nvSpPr>
        <p:spPr bwMode="gray">
          <a:xfrm>
            <a:off x="1979712" y="29386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N1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59" name="TextBox 58"/>
          <p:cNvSpPr txBox="1"/>
          <p:nvPr/>
        </p:nvSpPr>
        <p:spPr bwMode="gray">
          <a:xfrm>
            <a:off x="1979712" y="315241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RTL Kockica</a:t>
            </a:r>
          </a:p>
        </p:txBody>
      </p:sp>
      <p:sp>
        <p:nvSpPr>
          <p:cNvPr id="60" name="TextBox 59"/>
          <p:cNvSpPr txBox="1"/>
          <p:nvPr/>
        </p:nvSpPr>
        <p:spPr bwMode="gray">
          <a:xfrm>
            <a:off x="1979712" y="336843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Sport Klub 1</a:t>
            </a:r>
          </a:p>
        </p:txBody>
      </p:sp>
      <p:sp>
        <p:nvSpPr>
          <p:cNvPr id="61" name="TextBox 60"/>
          <p:cNvSpPr txBox="1"/>
          <p:nvPr/>
        </p:nvSpPr>
        <p:spPr bwMode="gray">
          <a:xfrm>
            <a:off x="1979712" y="358212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Pickbox</a:t>
            </a: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 TV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2" name="TextBox 61"/>
          <p:cNvSpPr txBox="1"/>
          <p:nvPr/>
        </p:nvSpPr>
        <p:spPr bwMode="gray">
          <a:xfrm>
            <a:off x="1979712" y="379588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Cinestar TV 1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63" name="TextBox 62"/>
          <p:cNvSpPr txBox="1"/>
          <p:nvPr/>
        </p:nvSpPr>
        <p:spPr bwMode="gray">
          <a:xfrm>
            <a:off x="1979712" y="401191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Klasik TV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1979712" y="1635646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979712" y="185167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979712" y="185167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979712" y="2067694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979712" y="2283718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979712" y="2499742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979712" y="2715766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979712" y="293179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979712" y="3147814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979712" y="3363838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979712" y="3579862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979712" y="3795886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979712" y="401191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979712" y="4227934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 bwMode="gray">
          <a:xfrm>
            <a:off x="4200271" y="98757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31.152,37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79" name="TextBox 78"/>
          <p:cNvSpPr txBox="1"/>
          <p:nvPr/>
        </p:nvSpPr>
        <p:spPr bwMode="gray">
          <a:xfrm>
            <a:off x="4200271" y="1206481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27.887,25</a:t>
            </a:r>
          </a:p>
        </p:txBody>
      </p:sp>
      <p:sp>
        <p:nvSpPr>
          <p:cNvPr id="80" name="TextBox 79"/>
          <p:cNvSpPr txBox="1"/>
          <p:nvPr/>
        </p:nvSpPr>
        <p:spPr bwMode="gray">
          <a:xfrm>
            <a:off x="4200271" y="14173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27.162,81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1" name="TextBox 80"/>
          <p:cNvSpPr txBox="1"/>
          <p:nvPr/>
        </p:nvSpPr>
        <p:spPr bwMode="gray">
          <a:xfrm>
            <a:off x="4200271" y="163338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10.762,04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2" name="TextBox 81"/>
          <p:cNvSpPr txBox="1"/>
          <p:nvPr/>
        </p:nvSpPr>
        <p:spPr bwMode="gray">
          <a:xfrm>
            <a:off x="4211960" y="185167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6.993,83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3" name="TextBox 82"/>
          <p:cNvSpPr txBox="1"/>
          <p:nvPr/>
        </p:nvSpPr>
        <p:spPr bwMode="gray">
          <a:xfrm>
            <a:off x="4200271" y="2049773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5.571,24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4" name="TextBox 83"/>
          <p:cNvSpPr txBox="1"/>
          <p:nvPr/>
        </p:nvSpPr>
        <p:spPr bwMode="gray">
          <a:xfrm>
            <a:off x="4200271" y="2265797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3.869,96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5" name="TextBox 84"/>
          <p:cNvSpPr txBox="1"/>
          <p:nvPr/>
        </p:nvSpPr>
        <p:spPr bwMode="gray">
          <a:xfrm>
            <a:off x="4200271" y="2488687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2.733,21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6" name="TextBox 85"/>
          <p:cNvSpPr txBox="1"/>
          <p:nvPr/>
        </p:nvSpPr>
        <p:spPr bwMode="gray">
          <a:xfrm>
            <a:off x="4200271" y="2704711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2.555,75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7" name="TextBox 86"/>
          <p:cNvSpPr txBox="1"/>
          <p:nvPr/>
        </p:nvSpPr>
        <p:spPr bwMode="gray">
          <a:xfrm>
            <a:off x="4200271" y="2918469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2.367,33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8" name="TextBox 87"/>
          <p:cNvSpPr txBox="1"/>
          <p:nvPr/>
        </p:nvSpPr>
        <p:spPr bwMode="gray">
          <a:xfrm>
            <a:off x="4200271" y="3134493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2.322,84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89" name="TextBox 88"/>
          <p:cNvSpPr txBox="1"/>
          <p:nvPr/>
        </p:nvSpPr>
        <p:spPr bwMode="gray">
          <a:xfrm>
            <a:off x="4200271" y="3348183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2.170,16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90" name="TextBox 89"/>
          <p:cNvSpPr txBox="1"/>
          <p:nvPr/>
        </p:nvSpPr>
        <p:spPr bwMode="gray">
          <a:xfrm>
            <a:off x="4200271" y="379588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2.132,75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91" name="TextBox 90"/>
          <p:cNvSpPr txBox="1"/>
          <p:nvPr/>
        </p:nvSpPr>
        <p:spPr bwMode="gray">
          <a:xfrm>
            <a:off x="4200271" y="401191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1.755,90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92" name="TextBox 91"/>
          <p:cNvSpPr txBox="1"/>
          <p:nvPr/>
        </p:nvSpPr>
        <p:spPr bwMode="gray">
          <a:xfrm>
            <a:off x="5652120" y="987574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17,71</a:t>
            </a: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93" name="TextBox 92"/>
          <p:cNvSpPr txBox="1"/>
          <p:nvPr/>
        </p:nvSpPr>
        <p:spPr bwMode="gray">
          <a:xfrm>
            <a:off x="5652120" y="120359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15,85</a:t>
            </a:r>
          </a:p>
        </p:txBody>
      </p:sp>
      <p:sp>
        <p:nvSpPr>
          <p:cNvPr id="94" name="TextBox 93"/>
          <p:cNvSpPr txBox="1"/>
          <p:nvPr/>
        </p:nvSpPr>
        <p:spPr bwMode="gray">
          <a:xfrm>
            <a:off x="5652120" y="141735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15,44</a:t>
            </a:r>
          </a:p>
        </p:txBody>
      </p:sp>
      <p:sp>
        <p:nvSpPr>
          <p:cNvPr id="95" name="TextBox 94"/>
          <p:cNvSpPr txBox="1"/>
          <p:nvPr/>
        </p:nvSpPr>
        <p:spPr bwMode="gray">
          <a:xfrm>
            <a:off x="5652120" y="163338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6,12</a:t>
            </a:r>
          </a:p>
        </p:txBody>
      </p:sp>
      <p:sp>
        <p:nvSpPr>
          <p:cNvPr id="96" name="TextBox 95"/>
          <p:cNvSpPr txBox="1"/>
          <p:nvPr/>
        </p:nvSpPr>
        <p:spPr bwMode="gray">
          <a:xfrm>
            <a:off x="5652120" y="185393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3,98</a:t>
            </a:r>
          </a:p>
        </p:txBody>
      </p:sp>
      <p:sp>
        <p:nvSpPr>
          <p:cNvPr id="97" name="TextBox 96"/>
          <p:cNvSpPr txBox="1"/>
          <p:nvPr/>
        </p:nvSpPr>
        <p:spPr bwMode="gray">
          <a:xfrm>
            <a:off x="5652120" y="206996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3,17</a:t>
            </a:r>
          </a:p>
        </p:txBody>
      </p:sp>
      <p:sp>
        <p:nvSpPr>
          <p:cNvPr id="98" name="TextBox 97"/>
          <p:cNvSpPr txBox="1"/>
          <p:nvPr/>
        </p:nvSpPr>
        <p:spPr bwMode="gray">
          <a:xfrm>
            <a:off x="5652120" y="228371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2,20</a:t>
            </a:r>
          </a:p>
        </p:txBody>
      </p:sp>
      <p:sp>
        <p:nvSpPr>
          <p:cNvPr id="99" name="TextBox 98"/>
          <p:cNvSpPr txBox="1"/>
          <p:nvPr/>
        </p:nvSpPr>
        <p:spPr bwMode="gray">
          <a:xfrm>
            <a:off x="5652120" y="2499742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1,55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00" name="TextBox 99"/>
          <p:cNvSpPr txBox="1"/>
          <p:nvPr/>
        </p:nvSpPr>
        <p:spPr bwMode="gray">
          <a:xfrm>
            <a:off x="5652120" y="2722632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1,45</a:t>
            </a:r>
          </a:p>
        </p:txBody>
      </p:sp>
      <p:sp>
        <p:nvSpPr>
          <p:cNvPr id="101" name="TextBox 100"/>
          <p:cNvSpPr txBox="1"/>
          <p:nvPr/>
        </p:nvSpPr>
        <p:spPr bwMode="gray">
          <a:xfrm>
            <a:off x="5652120" y="293865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1,35</a:t>
            </a:r>
          </a:p>
        </p:txBody>
      </p:sp>
      <p:sp>
        <p:nvSpPr>
          <p:cNvPr id="102" name="TextBox 101"/>
          <p:cNvSpPr txBox="1"/>
          <p:nvPr/>
        </p:nvSpPr>
        <p:spPr bwMode="gray">
          <a:xfrm>
            <a:off x="5652120" y="3152414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1,32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03" name="TextBox 102"/>
          <p:cNvSpPr txBox="1"/>
          <p:nvPr/>
        </p:nvSpPr>
        <p:spPr bwMode="gray">
          <a:xfrm>
            <a:off x="5652120" y="336843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1,23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04" name="TextBox 103"/>
          <p:cNvSpPr txBox="1"/>
          <p:nvPr/>
        </p:nvSpPr>
        <p:spPr bwMode="gray">
          <a:xfrm>
            <a:off x="5652120" y="358212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1,23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05" name="TextBox 104"/>
          <p:cNvSpPr txBox="1"/>
          <p:nvPr/>
        </p:nvSpPr>
        <p:spPr bwMode="gray">
          <a:xfrm>
            <a:off x="5652120" y="379588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1,21</a:t>
            </a: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06" name="TextBox 105"/>
          <p:cNvSpPr txBox="1"/>
          <p:nvPr/>
        </p:nvSpPr>
        <p:spPr bwMode="gray">
          <a:xfrm>
            <a:off x="5652120" y="401191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1,00</a:t>
            </a:r>
          </a:p>
        </p:txBody>
      </p:sp>
      <p:sp>
        <p:nvSpPr>
          <p:cNvPr id="107" name="TextBox 106"/>
          <p:cNvSpPr txBox="1"/>
          <p:nvPr/>
        </p:nvSpPr>
        <p:spPr bwMode="gray">
          <a:xfrm>
            <a:off x="7020272" y="98757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52,68</a:t>
            </a:r>
          </a:p>
        </p:txBody>
      </p:sp>
      <p:sp>
        <p:nvSpPr>
          <p:cNvPr id="108" name="TextBox 107"/>
          <p:cNvSpPr txBox="1"/>
          <p:nvPr/>
        </p:nvSpPr>
        <p:spPr bwMode="gray">
          <a:xfrm>
            <a:off x="7020272" y="120359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44,71</a:t>
            </a:r>
          </a:p>
        </p:txBody>
      </p:sp>
      <p:sp>
        <p:nvSpPr>
          <p:cNvPr id="109" name="TextBox 108"/>
          <p:cNvSpPr txBox="1"/>
          <p:nvPr/>
        </p:nvSpPr>
        <p:spPr bwMode="gray">
          <a:xfrm>
            <a:off x="7020272" y="14173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42,26</a:t>
            </a:r>
          </a:p>
        </p:txBody>
      </p:sp>
      <p:sp>
        <p:nvSpPr>
          <p:cNvPr id="110" name="TextBox 109"/>
          <p:cNvSpPr txBox="1"/>
          <p:nvPr/>
        </p:nvSpPr>
        <p:spPr bwMode="gray">
          <a:xfrm>
            <a:off x="7020272" y="163338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21,60</a:t>
            </a:r>
          </a:p>
        </p:txBody>
      </p:sp>
      <p:sp>
        <p:nvSpPr>
          <p:cNvPr id="111" name="TextBox 110"/>
          <p:cNvSpPr txBox="1"/>
          <p:nvPr/>
        </p:nvSpPr>
        <p:spPr bwMode="gray">
          <a:xfrm>
            <a:off x="7020272" y="185393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26,32</a:t>
            </a:r>
          </a:p>
        </p:txBody>
      </p:sp>
      <p:sp>
        <p:nvSpPr>
          <p:cNvPr id="112" name="TextBox 111"/>
          <p:cNvSpPr txBox="1"/>
          <p:nvPr/>
        </p:nvSpPr>
        <p:spPr bwMode="gray">
          <a:xfrm>
            <a:off x="7020272" y="206996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19,35</a:t>
            </a:r>
          </a:p>
        </p:txBody>
      </p:sp>
      <p:sp>
        <p:nvSpPr>
          <p:cNvPr id="113" name="TextBox 112"/>
          <p:cNvSpPr txBox="1"/>
          <p:nvPr/>
        </p:nvSpPr>
        <p:spPr bwMode="gray">
          <a:xfrm>
            <a:off x="7020272" y="228371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21,61</a:t>
            </a:r>
          </a:p>
        </p:txBody>
      </p:sp>
      <p:sp>
        <p:nvSpPr>
          <p:cNvPr id="114" name="TextBox 113"/>
          <p:cNvSpPr txBox="1"/>
          <p:nvPr/>
        </p:nvSpPr>
        <p:spPr bwMode="gray">
          <a:xfrm>
            <a:off x="7020272" y="249974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49,61</a:t>
            </a:r>
          </a:p>
        </p:txBody>
      </p:sp>
      <p:sp>
        <p:nvSpPr>
          <p:cNvPr id="115" name="TextBox 114"/>
          <p:cNvSpPr txBox="1"/>
          <p:nvPr/>
        </p:nvSpPr>
        <p:spPr bwMode="gray">
          <a:xfrm>
            <a:off x="7020272" y="272263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14,31</a:t>
            </a:r>
          </a:p>
        </p:txBody>
      </p:sp>
      <p:sp>
        <p:nvSpPr>
          <p:cNvPr id="116" name="TextBox 115"/>
          <p:cNvSpPr txBox="1"/>
          <p:nvPr/>
        </p:nvSpPr>
        <p:spPr bwMode="gray">
          <a:xfrm>
            <a:off x="7020272" y="29386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13,47</a:t>
            </a:r>
          </a:p>
        </p:txBody>
      </p:sp>
      <p:sp>
        <p:nvSpPr>
          <p:cNvPr id="117" name="TextBox 116"/>
          <p:cNvSpPr txBox="1"/>
          <p:nvPr/>
        </p:nvSpPr>
        <p:spPr bwMode="gray">
          <a:xfrm>
            <a:off x="7020272" y="315241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22,59</a:t>
            </a:r>
          </a:p>
        </p:txBody>
      </p:sp>
      <p:sp>
        <p:nvSpPr>
          <p:cNvPr id="118" name="TextBox 117"/>
          <p:cNvSpPr txBox="1"/>
          <p:nvPr/>
        </p:nvSpPr>
        <p:spPr bwMode="gray">
          <a:xfrm>
            <a:off x="7020272" y="336843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21,64</a:t>
            </a:r>
          </a:p>
        </p:txBody>
      </p:sp>
      <p:sp>
        <p:nvSpPr>
          <p:cNvPr id="119" name="TextBox 118"/>
          <p:cNvSpPr txBox="1"/>
          <p:nvPr/>
        </p:nvSpPr>
        <p:spPr bwMode="gray">
          <a:xfrm>
            <a:off x="7020272" y="358212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13,49</a:t>
            </a:r>
          </a:p>
        </p:txBody>
      </p:sp>
      <p:sp>
        <p:nvSpPr>
          <p:cNvPr id="120" name="TextBox 119"/>
          <p:cNvSpPr txBox="1"/>
          <p:nvPr/>
        </p:nvSpPr>
        <p:spPr bwMode="gray">
          <a:xfrm>
            <a:off x="7020272" y="38010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12,76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21" name="TextBox 120"/>
          <p:cNvSpPr txBox="1"/>
          <p:nvPr/>
        </p:nvSpPr>
        <p:spPr bwMode="gray">
          <a:xfrm>
            <a:off x="7020272" y="401191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15,11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3419871" y="1023578"/>
            <a:ext cx="780399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419872" y="1239602"/>
            <a:ext cx="72008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419872" y="1453360"/>
            <a:ext cx="648072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419872" y="1669384"/>
            <a:ext cx="360000" cy="152400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419872" y="1889940"/>
            <a:ext cx="288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419872" y="2105963"/>
            <a:ext cx="216000" cy="144017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419872" y="2319722"/>
            <a:ext cx="144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419872" y="2535746"/>
            <a:ext cx="144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419873" y="2758636"/>
            <a:ext cx="90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3419872" y="2974660"/>
            <a:ext cx="76508" cy="14918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3419872" y="3188418"/>
            <a:ext cx="61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419872" y="4047914"/>
            <a:ext cx="45719" cy="152400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7" name="TextBox 136"/>
          <p:cNvSpPr txBox="1"/>
          <p:nvPr/>
        </p:nvSpPr>
        <p:spPr bwMode="gray">
          <a:xfrm>
            <a:off x="4200271" y="357986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2.155,16</a:t>
            </a:r>
          </a:p>
          <a:p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296266" y="1031962"/>
            <a:ext cx="724006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296267" y="1247986"/>
            <a:ext cx="630000" cy="14401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6296266" y="1461744"/>
            <a:ext cx="601200" cy="14080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6296267" y="1677768"/>
            <a:ext cx="362002" cy="14401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6296266" y="1898324"/>
            <a:ext cx="396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6296267" y="2114348"/>
            <a:ext cx="315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6296267" y="2328106"/>
            <a:ext cx="362002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6296266" y="2544130"/>
            <a:ext cx="666000" cy="14401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6296266" y="2767020"/>
            <a:ext cx="288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300192" y="3191348"/>
            <a:ext cx="396000" cy="14108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296266" y="3409612"/>
            <a:ext cx="378000" cy="13884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288697" y="3615866"/>
            <a:ext cx="255600" cy="14401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6296266" y="3837059"/>
            <a:ext cx="234000" cy="137845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6296265" y="4053084"/>
            <a:ext cx="309600" cy="147230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829872" y="1028748"/>
            <a:ext cx="780399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4829872" y="1244772"/>
            <a:ext cx="678231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829872" y="1458530"/>
            <a:ext cx="648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4829873" y="1674554"/>
            <a:ext cx="339114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829873" y="1895110"/>
            <a:ext cx="174175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4829873" y="2111133"/>
            <a:ext cx="144000" cy="138847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4829874" y="2324892"/>
            <a:ext cx="126014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829873" y="2540916"/>
            <a:ext cx="108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829873" y="2763806"/>
            <a:ext cx="87087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829873" y="2979830"/>
            <a:ext cx="792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829873" y="3193588"/>
            <a:ext cx="684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829873" y="3409612"/>
            <a:ext cx="63008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6300190" y="2974660"/>
            <a:ext cx="252000" cy="14080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3419870" y="3401228"/>
            <a:ext cx="61200" cy="152400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419869" y="3607482"/>
            <a:ext cx="54000" cy="152400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419871" y="3837060"/>
            <a:ext cx="54000" cy="152400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4829874" y="3607482"/>
            <a:ext cx="63008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4829874" y="3834475"/>
            <a:ext cx="63008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4829874" y="4061468"/>
            <a:ext cx="63008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775728" y="2931790"/>
            <a:ext cx="1253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Subs rating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number of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 IDs viewing at any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given moment</a:t>
            </a:r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.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Share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Viewing duration as a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percentage of all viewing.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Average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viewing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 reached viewer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481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395536" y="627534"/>
            <a:ext cx="1152128" cy="17281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Top lista 15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ajgledanijih</a:t>
            </a:r>
          </a:p>
          <a:p>
            <a:pPr marL="0" indent="0" algn="r">
              <a:buNone/>
            </a:pP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TV sadržaja</a:t>
            </a:r>
          </a:p>
          <a:p>
            <a:pPr marL="0" indent="0" algn="r">
              <a:buNone/>
            </a:pPr>
            <a:endParaRPr lang="hr-HR" sz="1200" dirty="0" smtClean="0">
              <a:latin typeface="TeleNeo Office" panose="020B0504040202090203" pitchFamily="34" charset="-18"/>
            </a:endParaRPr>
          </a:p>
          <a:p>
            <a:pPr marL="0" indent="0" algn="r">
              <a:buNone/>
            </a:pP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Uključuje sve 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t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elevizijske kanale</a:t>
            </a:r>
          </a:p>
          <a:p>
            <a:pPr algn="r"/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 periodu od 19:00</a:t>
            </a:r>
          </a:p>
          <a:p>
            <a:pPr algn="r"/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do 23:00</a:t>
            </a:r>
          </a:p>
          <a:p>
            <a:pPr marL="0" indent="0" algn="r">
              <a:buNone/>
            </a:pPr>
            <a:endParaRPr lang="hr-HR" sz="12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 algn="r">
              <a:buNone/>
            </a:pPr>
            <a:endParaRPr lang="hr-HR" sz="12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cxnSp>
        <p:nvCxnSpPr>
          <p:cNvPr id="188" name="Straight Connector 187"/>
          <p:cNvCxnSpPr/>
          <p:nvPr/>
        </p:nvCxnSpPr>
        <p:spPr>
          <a:xfrm>
            <a:off x="1691680" y="699542"/>
            <a:ext cx="0" cy="1584176"/>
          </a:xfrm>
          <a:prstGeom prst="line">
            <a:avLst/>
          </a:prstGeom>
          <a:ln w="19050">
            <a:solidFill>
              <a:schemeClr val="tx2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>
            <a:off x="1979712" y="1203598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>
            <a:off x="1979712" y="1419622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 bwMode="gray">
          <a:xfrm>
            <a:off x="1907704" y="1005576"/>
            <a:ext cx="129614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UEFA Liga prvaka: Manchester City - Chelsea (HRT 2)</a:t>
            </a:r>
          </a:p>
        </p:txBody>
      </p:sp>
      <p:sp>
        <p:nvSpPr>
          <p:cNvPr id="291" name="TextBox 290"/>
          <p:cNvSpPr txBox="1"/>
          <p:nvPr/>
        </p:nvSpPr>
        <p:spPr bwMode="gray">
          <a:xfrm>
            <a:off x="1907704" y="122160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UEFA Liga prvaka: Chelsea - Real Madrid (HRT 2)</a:t>
            </a:r>
          </a:p>
        </p:txBody>
      </p:sp>
      <p:sp>
        <p:nvSpPr>
          <p:cNvPr id="292" name="TextBox 291"/>
          <p:cNvSpPr txBox="1"/>
          <p:nvPr/>
        </p:nvSpPr>
        <p:spPr bwMode="gray">
          <a:xfrm>
            <a:off x="1907704" y="143535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Rotterdam: Izbor za pjesmu Eurovizije 2021. </a:t>
            </a:r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, polufinale </a:t>
            </a:r>
            <a:r>
              <a:rPr lang="sv-SE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(HRT </a:t>
            </a:r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1)</a:t>
            </a:r>
          </a:p>
        </p:txBody>
      </p:sp>
      <p:sp>
        <p:nvSpPr>
          <p:cNvPr id="293" name="TextBox 292"/>
          <p:cNvSpPr txBox="1"/>
          <p:nvPr/>
        </p:nvSpPr>
        <p:spPr bwMode="gray">
          <a:xfrm>
            <a:off x="1907704" y="165138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RTL Direkt (RTL HR)</a:t>
            </a:r>
          </a:p>
        </p:txBody>
      </p:sp>
      <p:sp>
        <p:nvSpPr>
          <p:cNvPr id="294" name="TextBox 293"/>
          <p:cNvSpPr txBox="1"/>
          <p:nvPr/>
        </p:nvSpPr>
        <p:spPr bwMode="gray">
          <a:xfrm>
            <a:off x="1907704" y="187193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Ljubav je na selu (RTL HR)</a:t>
            </a:r>
          </a:p>
        </p:txBody>
      </p:sp>
      <p:sp>
        <p:nvSpPr>
          <p:cNvPr id="295" name="TextBox 294"/>
          <p:cNvSpPr txBox="1"/>
          <p:nvPr/>
        </p:nvSpPr>
        <p:spPr bwMode="gray">
          <a:xfrm>
            <a:off x="1907704" y="208796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Lokalni izbori, specijalna emisija (HRT 1)</a:t>
            </a: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96" name="TextBox 295"/>
          <p:cNvSpPr txBox="1"/>
          <p:nvPr/>
        </p:nvSpPr>
        <p:spPr bwMode="gray">
          <a:xfrm>
            <a:off x="1907704" y="230172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Dnevnik Nove TV (Nova TV)</a:t>
            </a: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97" name="TextBox 296"/>
          <p:cNvSpPr txBox="1"/>
          <p:nvPr/>
        </p:nvSpPr>
        <p:spPr bwMode="gray">
          <a:xfrm>
            <a:off x="1907704" y="251774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Dnevnik 2 (HRT 1)</a:t>
            </a: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98" name="TextBox 297"/>
          <p:cNvSpPr txBox="1"/>
          <p:nvPr/>
        </p:nvSpPr>
        <p:spPr bwMode="gray">
          <a:xfrm>
            <a:off x="1907704" y="274063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EURO U-21 Maribor: Španjolska - Hrvatska (HRT 2)</a:t>
            </a: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99" name="TextBox 298"/>
          <p:cNvSpPr txBox="1"/>
          <p:nvPr/>
        </p:nvSpPr>
        <p:spPr bwMode="gray">
          <a:xfrm>
            <a:off x="1907704" y="295665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Ljubav osvetnika (Nova TV)</a:t>
            </a: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00" name="TextBox 299"/>
          <p:cNvSpPr txBox="1"/>
          <p:nvPr/>
        </p:nvSpPr>
        <p:spPr bwMode="gray">
          <a:xfrm>
            <a:off x="1907704" y="317041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Odredište </a:t>
            </a:r>
            <a:r>
              <a:rPr lang="hr-HR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Tokio</a:t>
            </a:r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(HRT 1)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01" name="TextBox 300"/>
          <p:cNvSpPr txBox="1"/>
          <p:nvPr/>
        </p:nvSpPr>
        <p:spPr bwMode="gray">
          <a:xfrm>
            <a:off x="1907704" y="338644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Tvoje lice zvuči poznato (Nova TV)</a:t>
            </a: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02" name="TextBox 301"/>
          <p:cNvSpPr txBox="1"/>
          <p:nvPr/>
        </p:nvSpPr>
        <p:spPr bwMode="gray">
          <a:xfrm>
            <a:off x="1907704" y="360013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Rotterdam: Izbor za pjesmu Eurovizije 2021. finale (HRT 1)</a:t>
            </a: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03" name="TextBox 302"/>
          <p:cNvSpPr txBox="1"/>
          <p:nvPr/>
        </p:nvSpPr>
        <p:spPr bwMode="gray">
          <a:xfrm>
            <a:off x="1907704" y="381388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UEFA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Europal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liga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: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Villarreal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- Manchester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United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(Arena Sport 1)</a:t>
            </a: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04" name="TextBox 303"/>
          <p:cNvSpPr txBox="1"/>
          <p:nvPr/>
        </p:nvSpPr>
        <p:spPr bwMode="gray">
          <a:xfrm>
            <a:off x="1907704" y="402991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Ambasadorova kći (Nova TV)</a:t>
            </a:r>
            <a:endParaRPr lang="pt-B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cxnSp>
        <p:nvCxnSpPr>
          <p:cNvPr id="305" name="Straight Connector 304"/>
          <p:cNvCxnSpPr/>
          <p:nvPr/>
        </p:nvCxnSpPr>
        <p:spPr>
          <a:xfrm>
            <a:off x="1979712" y="1635646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>
            <a:off x="1979712" y="185167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>
            <a:off x="1979712" y="1851670"/>
            <a:ext cx="6408712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1979712" y="2067694"/>
            <a:ext cx="6408712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/>
          <p:nvPr/>
        </p:nvCxnSpPr>
        <p:spPr>
          <a:xfrm>
            <a:off x="1979712" y="2283718"/>
            <a:ext cx="6408712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1979712" y="2499742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1979712" y="2715766"/>
            <a:ext cx="6408712" cy="68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1979712" y="2931790"/>
            <a:ext cx="6408712" cy="68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1979712" y="3147814"/>
            <a:ext cx="6408712" cy="68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>
            <a:off x="1979712" y="3363838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" name="Straight Connector 314"/>
          <p:cNvCxnSpPr/>
          <p:nvPr/>
        </p:nvCxnSpPr>
        <p:spPr>
          <a:xfrm>
            <a:off x="1979712" y="3579862"/>
            <a:ext cx="6408712" cy="4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>
            <a:off x="2002528" y="3795886"/>
            <a:ext cx="6385896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7" name="Straight Connector 316"/>
          <p:cNvCxnSpPr/>
          <p:nvPr/>
        </p:nvCxnSpPr>
        <p:spPr>
          <a:xfrm>
            <a:off x="1979712" y="4011910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>
            <a:off x="1979712" y="4227934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 bwMode="gray">
          <a:xfrm>
            <a:off x="4314582" y="717544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DATUM</a:t>
            </a:r>
          </a:p>
        </p:txBody>
      </p:sp>
      <p:sp>
        <p:nvSpPr>
          <p:cNvPr id="320" name="TextBox 319"/>
          <p:cNvSpPr txBox="1"/>
          <p:nvPr/>
        </p:nvSpPr>
        <p:spPr bwMode="gray">
          <a:xfrm>
            <a:off x="4284422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29.05.2021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21" name="TextBox 320"/>
          <p:cNvSpPr txBox="1"/>
          <p:nvPr/>
        </p:nvSpPr>
        <p:spPr bwMode="gray">
          <a:xfrm>
            <a:off x="4283973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16.05.2021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22" name="TextBox 321"/>
          <p:cNvSpPr txBox="1"/>
          <p:nvPr/>
        </p:nvSpPr>
        <p:spPr bwMode="gray">
          <a:xfrm>
            <a:off x="4284420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05.05.2021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23" name="TextBox 322"/>
          <p:cNvSpPr txBox="1"/>
          <p:nvPr/>
        </p:nvSpPr>
        <p:spPr bwMode="gray">
          <a:xfrm>
            <a:off x="4284419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18.05.2021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24" name="TextBox 323"/>
          <p:cNvSpPr txBox="1"/>
          <p:nvPr/>
        </p:nvSpPr>
        <p:spPr bwMode="gray">
          <a:xfrm>
            <a:off x="4283974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17.05.2021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25" name="TextBox 324"/>
          <p:cNvSpPr txBox="1"/>
          <p:nvPr/>
        </p:nvSpPr>
        <p:spPr bwMode="gray">
          <a:xfrm>
            <a:off x="4284422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17.05.2021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26" name="TextBox 325"/>
          <p:cNvSpPr txBox="1"/>
          <p:nvPr/>
        </p:nvSpPr>
        <p:spPr bwMode="gray">
          <a:xfrm>
            <a:off x="4284422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23.05.2021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27" name="TextBox 326"/>
          <p:cNvSpPr txBox="1"/>
          <p:nvPr/>
        </p:nvSpPr>
        <p:spPr bwMode="gray">
          <a:xfrm>
            <a:off x="4283972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19.05.2021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28" name="TextBox 327"/>
          <p:cNvSpPr txBox="1"/>
          <p:nvPr/>
        </p:nvSpPr>
        <p:spPr bwMode="gray">
          <a:xfrm>
            <a:off x="4283971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31.05.2021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29" name="TextBox 328"/>
          <p:cNvSpPr txBox="1"/>
          <p:nvPr/>
        </p:nvSpPr>
        <p:spPr bwMode="gray">
          <a:xfrm>
            <a:off x="4284422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28.05.2021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0" name="TextBox 329"/>
          <p:cNvSpPr txBox="1"/>
          <p:nvPr/>
        </p:nvSpPr>
        <p:spPr bwMode="gray">
          <a:xfrm>
            <a:off x="4284422" y="318841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30.05.2021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1" name="TextBox 330"/>
          <p:cNvSpPr txBox="1"/>
          <p:nvPr/>
        </p:nvSpPr>
        <p:spPr bwMode="gray">
          <a:xfrm>
            <a:off x="4283970" y="340444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02.05.2021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2" name="TextBox 331"/>
          <p:cNvSpPr txBox="1"/>
          <p:nvPr/>
        </p:nvSpPr>
        <p:spPr bwMode="gray">
          <a:xfrm>
            <a:off x="4283969" y="361813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22.05.2021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3" name="TextBox 332"/>
          <p:cNvSpPr txBox="1"/>
          <p:nvPr/>
        </p:nvSpPr>
        <p:spPr bwMode="gray">
          <a:xfrm>
            <a:off x="4283968" y="383189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26.05.2021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4" name="TextBox 333"/>
          <p:cNvSpPr txBox="1"/>
          <p:nvPr/>
        </p:nvSpPr>
        <p:spPr bwMode="gray">
          <a:xfrm>
            <a:off x="4284422" y="404791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17.05.2021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5" name="TextBox 334"/>
          <p:cNvSpPr txBox="1"/>
          <p:nvPr/>
        </p:nvSpPr>
        <p:spPr bwMode="gray">
          <a:xfrm>
            <a:off x="5652574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70.745,49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6" name="TextBox 335"/>
          <p:cNvSpPr txBox="1"/>
          <p:nvPr/>
        </p:nvSpPr>
        <p:spPr bwMode="gray">
          <a:xfrm>
            <a:off x="5652125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49.257,75</a:t>
            </a: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7" name="TextBox 336"/>
          <p:cNvSpPr txBox="1"/>
          <p:nvPr/>
        </p:nvSpPr>
        <p:spPr bwMode="gray">
          <a:xfrm>
            <a:off x="5652572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63.652,94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8" name="TextBox 337"/>
          <p:cNvSpPr txBox="1"/>
          <p:nvPr/>
        </p:nvSpPr>
        <p:spPr bwMode="gray">
          <a:xfrm>
            <a:off x="5652571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57.144,40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9" name="TextBox 338"/>
          <p:cNvSpPr txBox="1"/>
          <p:nvPr/>
        </p:nvSpPr>
        <p:spPr bwMode="gray">
          <a:xfrm>
            <a:off x="5652126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55.901,90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40" name="TextBox 339"/>
          <p:cNvSpPr txBox="1"/>
          <p:nvPr/>
        </p:nvSpPr>
        <p:spPr bwMode="gray">
          <a:xfrm>
            <a:off x="5652574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55.053,97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41" name="TextBox 340"/>
          <p:cNvSpPr txBox="1"/>
          <p:nvPr/>
        </p:nvSpPr>
        <p:spPr bwMode="gray">
          <a:xfrm>
            <a:off x="5652574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48.906,05</a:t>
            </a: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42" name="TextBox 341"/>
          <p:cNvSpPr txBox="1"/>
          <p:nvPr/>
        </p:nvSpPr>
        <p:spPr bwMode="gray">
          <a:xfrm>
            <a:off x="5652124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47.983,94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43" name="TextBox 342"/>
          <p:cNvSpPr txBox="1"/>
          <p:nvPr/>
        </p:nvSpPr>
        <p:spPr bwMode="gray">
          <a:xfrm>
            <a:off x="5652123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47.555,16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44" name="TextBox 343"/>
          <p:cNvSpPr txBox="1"/>
          <p:nvPr/>
        </p:nvSpPr>
        <p:spPr bwMode="gray">
          <a:xfrm>
            <a:off x="5652574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42.271,58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45" name="TextBox 344"/>
          <p:cNvSpPr txBox="1"/>
          <p:nvPr/>
        </p:nvSpPr>
        <p:spPr bwMode="gray">
          <a:xfrm>
            <a:off x="5652574" y="318841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42.009,04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46" name="TextBox 345"/>
          <p:cNvSpPr txBox="1"/>
          <p:nvPr/>
        </p:nvSpPr>
        <p:spPr bwMode="gray">
          <a:xfrm>
            <a:off x="5652122" y="340444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41.700,57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47" name="TextBox 346"/>
          <p:cNvSpPr txBox="1"/>
          <p:nvPr/>
        </p:nvSpPr>
        <p:spPr bwMode="gray">
          <a:xfrm>
            <a:off x="5652121" y="361813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40.837,49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48" name="TextBox 347"/>
          <p:cNvSpPr txBox="1"/>
          <p:nvPr/>
        </p:nvSpPr>
        <p:spPr bwMode="gray">
          <a:xfrm>
            <a:off x="5652120" y="383189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39.075,32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49" name="TextBox 348"/>
          <p:cNvSpPr txBox="1"/>
          <p:nvPr/>
        </p:nvSpPr>
        <p:spPr bwMode="gray">
          <a:xfrm>
            <a:off x="5652574" y="404791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36.488,66</a:t>
            </a: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0" name="TextBox 349"/>
          <p:cNvSpPr txBox="1"/>
          <p:nvPr/>
        </p:nvSpPr>
        <p:spPr bwMode="gray">
          <a:xfrm>
            <a:off x="6804702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37,20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1" name="TextBox 350"/>
          <p:cNvSpPr txBox="1"/>
          <p:nvPr/>
        </p:nvSpPr>
        <p:spPr bwMode="gray">
          <a:xfrm>
            <a:off x="6804253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25,13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2" name="TextBox 351"/>
          <p:cNvSpPr txBox="1"/>
          <p:nvPr/>
        </p:nvSpPr>
        <p:spPr bwMode="gray">
          <a:xfrm>
            <a:off x="6804700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31,10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3" name="TextBox 352"/>
          <p:cNvSpPr txBox="1"/>
          <p:nvPr/>
        </p:nvSpPr>
        <p:spPr bwMode="gray">
          <a:xfrm>
            <a:off x="6804699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30,86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4" name="TextBox 353"/>
          <p:cNvSpPr txBox="1"/>
          <p:nvPr/>
        </p:nvSpPr>
        <p:spPr bwMode="gray">
          <a:xfrm>
            <a:off x="6804254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21,41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5" name="TextBox 354"/>
          <p:cNvSpPr txBox="1"/>
          <p:nvPr/>
        </p:nvSpPr>
        <p:spPr bwMode="gray">
          <a:xfrm>
            <a:off x="6804702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22,41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6" name="TextBox 355"/>
          <p:cNvSpPr txBox="1"/>
          <p:nvPr/>
        </p:nvSpPr>
        <p:spPr bwMode="gray">
          <a:xfrm>
            <a:off x="6804702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28,64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7" name="TextBox 356"/>
          <p:cNvSpPr txBox="1"/>
          <p:nvPr/>
        </p:nvSpPr>
        <p:spPr bwMode="gray">
          <a:xfrm>
            <a:off x="6804252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24,73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8" name="TextBox 357"/>
          <p:cNvSpPr txBox="1"/>
          <p:nvPr/>
        </p:nvSpPr>
        <p:spPr bwMode="gray">
          <a:xfrm>
            <a:off x="6804251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31,54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9" name="TextBox 358"/>
          <p:cNvSpPr txBox="1"/>
          <p:nvPr/>
        </p:nvSpPr>
        <p:spPr bwMode="gray">
          <a:xfrm>
            <a:off x="6804702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16,51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60" name="TextBox 359"/>
          <p:cNvSpPr txBox="1"/>
          <p:nvPr/>
        </p:nvSpPr>
        <p:spPr bwMode="gray">
          <a:xfrm>
            <a:off x="6804702" y="318841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24,93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61" name="TextBox 360"/>
          <p:cNvSpPr txBox="1"/>
          <p:nvPr/>
        </p:nvSpPr>
        <p:spPr bwMode="gray">
          <a:xfrm>
            <a:off x="6804250" y="340444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21,13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62" name="TextBox 361"/>
          <p:cNvSpPr txBox="1"/>
          <p:nvPr/>
        </p:nvSpPr>
        <p:spPr bwMode="gray">
          <a:xfrm>
            <a:off x="6804249" y="361813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29,11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63" name="TextBox 362"/>
          <p:cNvSpPr txBox="1"/>
          <p:nvPr/>
        </p:nvSpPr>
        <p:spPr bwMode="gray">
          <a:xfrm>
            <a:off x="6804248" y="383189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20,78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64" name="TextBox 363"/>
          <p:cNvSpPr txBox="1"/>
          <p:nvPr/>
        </p:nvSpPr>
        <p:spPr bwMode="gray">
          <a:xfrm>
            <a:off x="6804702" y="404791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16,57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65" name="TextBox 364"/>
          <p:cNvSpPr txBox="1"/>
          <p:nvPr/>
        </p:nvSpPr>
        <p:spPr bwMode="gray">
          <a:xfrm>
            <a:off x="8040073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35,75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66" name="TextBox 365"/>
          <p:cNvSpPr txBox="1"/>
          <p:nvPr/>
        </p:nvSpPr>
        <p:spPr bwMode="gray">
          <a:xfrm>
            <a:off x="8039624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52,66</a:t>
            </a:r>
          </a:p>
        </p:txBody>
      </p:sp>
      <p:sp>
        <p:nvSpPr>
          <p:cNvPr id="367" name="TextBox 366"/>
          <p:cNvSpPr txBox="1"/>
          <p:nvPr/>
        </p:nvSpPr>
        <p:spPr bwMode="gray">
          <a:xfrm>
            <a:off x="8040071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33,29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68" name="TextBox 367"/>
          <p:cNvSpPr txBox="1"/>
          <p:nvPr/>
        </p:nvSpPr>
        <p:spPr bwMode="gray">
          <a:xfrm>
            <a:off x="8040070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50,86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69" name="TextBox 368"/>
          <p:cNvSpPr txBox="1"/>
          <p:nvPr/>
        </p:nvSpPr>
        <p:spPr bwMode="gray">
          <a:xfrm>
            <a:off x="8039625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23,45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70" name="TextBox 369"/>
          <p:cNvSpPr txBox="1"/>
          <p:nvPr/>
        </p:nvSpPr>
        <p:spPr bwMode="gray">
          <a:xfrm>
            <a:off x="8040073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31,10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71" name="TextBox 370"/>
          <p:cNvSpPr txBox="1"/>
          <p:nvPr/>
        </p:nvSpPr>
        <p:spPr bwMode="gray">
          <a:xfrm>
            <a:off x="8040073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27,75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72" name="TextBox 371"/>
          <p:cNvSpPr txBox="1"/>
          <p:nvPr/>
        </p:nvSpPr>
        <p:spPr bwMode="gray">
          <a:xfrm>
            <a:off x="8039623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26,48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73" name="TextBox 372"/>
          <p:cNvSpPr txBox="1"/>
          <p:nvPr/>
        </p:nvSpPr>
        <p:spPr bwMode="gray">
          <a:xfrm>
            <a:off x="8039622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29,85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74" name="TextBox 373"/>
          <p:cNvSpPr txBox="1"/>
          <p:nvPr/>
        </p:nvSpPr>
        <p:spPr bwMode="gray">
          <a:xfrm>
            <a:off x="8040073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36,03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75" name="TextBox 374"/>
          <p:cNvSpPr txBox="1"/>
          <p:nvPr/>
        </p:nvSpPr>
        <p:spPr bwMode="gray">
          <a:xfrm>
            <a:off x="8040073" y="318841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0,90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76" name="TextBox 375"/>
          <p:cNvSpPr txBox="1"/>
          <p:nvPr/>
        </p:nvSpPr>
        <p:spPr bwMode="gray">
          <a:xfrm>
            <a:off x="8039621" y="340444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42,84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77" name="TextBox 376"/>
          <p:cNvSpPr txBox="1"/>
          <p:nvPr/>
        </p:nvSpPr>
        <p:spPr bwMode="gray">
          <a:xfrm>
            <a:off x="8039620" y="361813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58,01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78" name="TextBox 377"/>
          <p:cNvSpPr txBox="1"/>
          <p:nvPr/>
        </p:nvSpPr>
        <p:spPr bwMode="gray">
          <a:xfrm>
            <a:off x="8039619" y="383189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61,42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79" name="TextBox 378"/>
          <p:cNvSpPr txBox="1"/>
          <p:nvPr/>
        </p:nvSpPr>
        <p:spPr bwMode="gray">
          <a:xfrm>
            <a:off x="8040073" y="404791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34,77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70" name="TextBox 469"/>
          <p:cNvSpPr txBox="1"/>
          <p:nvPr/>
        </p:nvSpPr>
        <p:spPr bwMode="gray">
          <a:xfrm>
            <a:off x="4823981" y="717544"/>
            <a:ext cx="93610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SUBSCRIBERS RATING</a:t>
            </a:r>
          </a:p>
        </p:txBody>
      </p:sp>
      <p:sp>
        <p:nvSpPr>
          <p:cNvPr id="471" name="TextBox 470"/>
          <p:cNvSpPr txBox="1"/>
          <p:nvPr/>
        </p:nvSpPr>
        <p:spPr bwMode="gray">
          <a:xfrm>
            <a:off x="6270032" y="717544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SHARE</a:t>
            </a: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472" name="TextBox 471"/>
          <p:cNvSpPr txBox="1"/>
          <p:nvPr/>
        </p:nvSpPr>
        <p:spPr bwMode="gray">
          <a:xfrm>
            <a:off x="7296810" y="717544"/>
            <a:ext cx="864096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AVERAGE DURATION</a:t>
            </a:r>
          </a:p>
          <a:p>
            <a:pPr marL="0" indent="0" algn="ctr">
              <a:buNone/>
            </a:pP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473" name="TextBox 472"/>
          <p:cNvSpPr txBox="1"/>
          <p:nvPr/>
        </p:nvSpPr>
        <p:spPr>
          <a:xfrm>
            <a:off x="344665" y="2891964"/>
            <a:ext cx="1253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Subs rating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number of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 IDs viewing at any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given moment</a:t>
            </a:r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.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Share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Viewing duration as a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percentage of all viewing.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Average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viewing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 reached viewer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4860032" y="1030355"/>
            <a:ext cx="780399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860032" y="1246379"/>
            <a:ext cx="691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860031" y="1460137"/>
            <a:ext cx="612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4860033" y="1676161"/>
            <a:ext cx="5904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4860033" y="2112741"/>
            <a:ext cx="5508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4860032" y="2326499"/>
            <a:ext cx="504000" cy="135632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860033" y="2542523"/>
            <a:ext cx="439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4860033" y="2765413"/>
            <a:ext cx="403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4860031" y="2981437"/>
            <a:ext cx="360000" cy="140802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860032" y="3195195"/>
            <a:ext cx="335443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4860032" y="3411219"/>
            <a:ext cx="3096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4860032" y="3624909"/>
            <a:ext cx="291600" cy="142485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4860032" y="3838667"/>
            <a:ext cx="288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7304377" y="1038739"/>
            <a:ext cx="4572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6311880" y="1035525"/>
            <a:ext cx="564376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6311880" y="1251549"/>
            <a:ext cx="5292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6311881" y="1465307"/>
            <a:ext cx="5148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6311881" y="1681331"/>
            <a:ext cx="359107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6311881" y="1901887"/>
            <a:ext cx="373507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6300192" y="2547693"/>
            <a:ext cx="4176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6300192" y="2770582"/>
            <a:ext cx="540000" cy="138847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6300188" y="2986607"/>
            <a:ext cx="29388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300192" y="4059861"/>
            <a:ext cx="298800" cy="132069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6300460" y="3838667"/>
            <a:ext cx="331200" cy="143014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6311879" y="2121125"/>
            <a:ext cx="427781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6306035" y="2326499"/>
            <a:ext cx="498153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7304377" y="1254763"/>
            <a:ext cx="432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6300188" y="3188418"/>
            <a:ext cx="439472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6300188" y="3411546"/>
            <a:ext cx="3708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300188" y="3631762"/>
            <a:ext cx="5256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4860033" y="1896717"/>
            <a:ext cx="5688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4860032" y="4047914"/>
            <a:ext cx="2772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7304831" y="1673258"/>
            <a:ext cx="289137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7304833" y="2103040"/>
            <a:ext cx="684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7304831" y="1889282"/>
            <a:ext cx="5292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7304377" y="2322964"/>
            <a:ext cx="381995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7306195" y="2765413"/>
            <a:ext cx="422663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7304377" y="2538988"/>
            <a:ext cx="324454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7305739" y="2985567"/>
            <a:ext cx="468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7305741" y="3415349"/>
            <a:ext cx="576454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7305739" y="3186863"/>
            <a:ext cx="216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7306192" y="3626516"/>
            <a:ext cx="720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7306194" y="4056298"/>
            <a:ext cx="4464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7308372" y="3842859"/>
            <a:ext cx="756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7304831" y="1465307"/>
            <a:ext cx="648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2179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395536" y="627534"/>
            <a:ext cx="1152128" cy="17281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Top lista 15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ajgledanijih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t</a:t>
            </a: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elevizijski</a:t>
            </a:r>
          </a:p>
          <a:p>
            <a:pPr marL="0" indent="0" algn="r">
              <a:buNone/>
            </a:pP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kanala</a:t>
            </a:r>
          </a:p>
          <a:p>
            <a:pPr marL="0" indent="0" algn="r">
              <a:buNone/>
            </a:pPr>
            <a:endParaRPr lang="hr-HR" sz="1200" dirty="0" smtClean="0">
              <a:latin typeface="TeleNeo Office" panose="020B0504040202090203" pitchFamily="34" charset="-18"/>
            </a:endParaRPr>
          </a:p>
          <a:p>
            <a:pPr marL="0" indent="0" algn="r">
              <a:buNone/>
            </a:pP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Uključuje samo </a:t>
            </a:r>
            <a:r>
              <a:rPr lang="hr-HR" sz="12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PAY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t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elevizijske kanale</a:t>
            </a:r>
          </a:p>
          <a:p>
            <a:pPr algn="r"/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 periodu od 19:00</a:t>
            </a:r>
          </a:p>
          <a:p>
            <a:pPr algn="r"/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do 23:00</a:t>
            </a:r>
          </a:p>
          <a:p>
            <a:pPr marL="0" indent="0" algn="r">
              <a:buNone/>
            </a:pPr>
            <a:endParaRPr lang="hr-HR" sz="12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sp>
        <p:nvSpPr>
          <p:cNvPr id="168" name="TextBox 167"/>
          <p:cNvSpPr txBox="1"/>
          <p:nvPr/>
        </p:nvSpPr>
        <p:spPr bwMode="gray">
          <a:xfrm>
            <a:off x="1979712" y="69954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sp>
        <p:nvSpPr>
          <p:cNvPr id="169" name="TextBox 168"/>
          <p:cNvSpPr txBox="1"/>
          <p:nvPr/>
        </p:nvSpPr>
        <p:spPr bwMode="gray">
          <a:xfrm>
            <a:off x="1979712" y="699542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CHANNEL</a:t>
            </a:r>
          </a:p>
        </p:txBody>
      </p:sp>
      <p:sp>
        <p:nvSpPr>
          <p:cNvPr id="170" name="TextBox 169"/>
          <p:cNvSpPr txBox="1"/>
          <p:nvPr/>
        </p:nvSpPr>
        <p:spPr bwMode="gray">
          <a:xfrm>
            <a:off x="3419872" y="699542"/>
            <a:ext cx="93610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SUBSCRIBERS RATING</a:t>
            </a:r>
          </a:p>
        </p:txBody>
      </p:sp>
      <p:sp>
        <p:nvSpPr>
          <p:cNvPr id="171" name="TextBox 170"/>
          <p:cNvSpPr txBox="1"/>
          <p:nvPr/>
        </p:nvSpPr>
        <p:spPr bwMode="gray">
          <a:xfrm>
            <a:off x="4932040" y="699542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SHARE</a:t>
            </a: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172" name="TextBox 171"/>
          <p:cNvSpPr txBox="1"/>
          <p:nvPr/>
        </p:nvSpPr>
        <p:spPr bwMode="gray">
          <a:xfrm>
            <a:off x="6300192" y="699542"/>
            <a:ext cx="864096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AVERAGE DURATION</a:t>
            </a:r>
          </a:p>
          <a:p>
            <a:pPr marL="0" indent="0" algn="ctr">
              <a:buNone/>
            </a:pP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>
            <a:off x="1979712" y="1203598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1979712" y="1419622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 bwMode="gray">
          <a:xfrm>
            <a:off x="1979712" y="98757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Arena Sport 3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76" name="TextBox 175"/>
          <p:cNvSpPr txBox="1"/>
          <p:nvPr/>
        </p:nvSpPr>
        <p:spPr bwMode="gray">
          <a:xfrm>
            <a:off x="1979712" y="120359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Nickelodeon</a:t>
            </a:r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 HR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77" name="TextBox 176"/>
          <p:cNvSpPr txBox="1"/>
          <p:nvPr/>
        </p:nvSpPr>
        <p:spPr bwMode="gray">
          <a:xfrm>
            <a:off x="1979712" y="14173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Arena Sport 1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78" name="TextBox 177"/>
          <p:cNvSpPr txBox="1"/>
          <p:nvPr/>
        </p:nvSpPr>
        <p:spPr bwMode="gray">
          <a:xfrm>
            <a:off x="1979712" y="163338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N1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79" name="TextBox 178"/>
          <p:cNvSpPr txBox="1"/>
          <p:nvPr/>
        </p:nvSpPr>
        <p:spPr bwMode="gray">
          <a:xfrm>
            <a:off x="1979712" y="185393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Sport Klub 1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80" name="TextBox 179"/>
          <p:cNvSpPr txBox="1"/>
          <p:nvPr/>
        </p:nvSpPr>
        <p:spPr bwMode="gray">
          <a:xfrm>
            <a:off x="1979712" y="206996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Pickbox</a:t>
            </a: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 TV 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81" name="TextBox 180"/>
          <p:cNvSpPr txBox="1"/>
          <p:nvPr/>
        </p:nvSpPr>
        <p:spPr bwMode="gray">
          <a:xfrm>
            <a:off x="1979712" y="228371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CineStar TV 1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82" name="TextBox 181"/>
          <p:cNvSpPr txBox="1"/>
          <p:nvPr/>
        </p:nvSpPr>
        <p:spPr bwMode="gray">
          <a:xfrm>
            <a:off x="1979712" y="249974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Klasik TV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83" name="TextBox 182"/>
          <p:cNvSpPr txBox="1"/>
          <p:nvPr/>
        </p:nvSpPr>
        <p:spPr bwMode="gray">
          <a:xfrm>
            <a:off x="1979712" y="272263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RTL </a:t>
            </a:r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Living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84" name="TextBox 183"/>
          <p:cNvSpPr txBox="1"/>
          <p:nvPr/>
        </p:nvSpPr>
        <p:spPr bwMode="gray">
          <a:xfrm>
            <a:off x="1979712" y="29386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FOX </a:t>
            </a:r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Movies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85" name="TextBox 184"/>
          <p:cNvSpPr txBox="1"/>
          <p:nvPr/>
        </p:nvSpPr>
        <p:spPr bwMode="gray">
          <a:xfrm>
            <a:off x="1979712" y="315241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RTL </a:t>
            </a:r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Crime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86" name="TextBox 185"/>
          <p:cNvSpPr txBox="1"/>
          <p:nvPr/>
        </p:nvSpPr>
        <p:spPr bwMode="gray">
          <a:xfrm>
            <a:off x="1979712" y="336843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>
                <a:solidFill>
                  <a:schemeClr val="bg1"/>
                </a:solidFill>
                <a:latin typeface="TeleNeo Office" panose="020B0504040202090203" pitchFamily="34" charset="-18"/>
              </a:rPr>
              <a:t>National </a:t>
            </a:r>
            <a:r>
              <a:rPr lang="hr-HR" sz="10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Geographic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87" name="TextBox 186"/>
          <p:cNvSpPr txBox="1"/>
          <p:nvPr/>
        </p:nvSpPr>
        <p:spPr bwMode="gray">
          <a:xfrm>
            <a:off x="1979712" y="358212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err="1" smtClean="0">
                <a:solidFill>
                  <a:schemeClr val="bg1"/>
                </a:solidFill>
                <a:latin typeface="TeleNeo Office" panose="020B0504040202090203" pitchFamily="34" charset="-18"/>
              </a:rPr>
              <a:t>History</a:t>
            </a: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 Channel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88" name="TextBox 187"/>
          <p:cNvSpPr txBox="1"/>
          <p:nvPr/>
        </p:nvSpPr>
        <p:spPr bwMode="gray">
          <a:xfrm>
            <a:off x="1979712" y="379588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Aren</a:t>
            </a:r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a Sport 4</a:t>
            </a:r>
            <a:endParaRPr lang="hr-HR" sz="10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189" name="TextBox 188"/>
          <p:cNvSpPr txBox="1"/>
          <p:nvPr/>
        </p:nvSpPr>
        <p:spPr bwMode="gray">
          <a:xfrm>
            <a:off x="1979712" y="401191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10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HNTV</a:t>
            </a:r>
            <a:endParaRPr lang="hr-HR" sz="10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cxnSp>
        <p:nvCxnSpPr>
          <p:cNvPr id="190" name="Straight Connector 189"/>
          <p:cNvCxnSpPr/>
          <p:nvPr/>
        </p:nvCxnSpPr>
        <p:spPr>
          <a:xfrm>
            <a:off x="1979712" y="1635646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1979712" y="185167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1979712" y="185167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1979712" y="2067694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1979712" y="2283718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1979712" y="2499742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979712" y="2715766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1979712" y="293179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1979712" y="3147814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1979712" y="3363838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1979712" y="3579862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1979712" y="3795886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1979712" y="401191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1979712" y="4227934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 bwMode="gray">
          <a:xfrm>
            <a:off x="4056255" y="98757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3.869,96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05" name="TextBox 204"/>
          <p:cNvSpPr txBox="1"/>
          <p:nvPr/>
        </p:nvSpPr>
        <p:spPr bwMode="gray">
          <a:xfrm>
            <a:off x="4056255" y="1206481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2.733,21</a:t>
            </a: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06" name="TextBox 205"/>
          <p:cNvSpPr txBox="1"/>
          <p:nvPr/>
        </p:nvSpPr>
        <p:spPr bwMode="gray">
          <a:xfrm>
            <a:off x="4056255" y="14173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2.555,75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07" name="TextBox 206"/>
          <p:cNvSpPr txBox="1"/>
          <p:nvPr/>
        </p:nvSpPr>
        <p:spPr bwMode="gray">
          <a:xfrm>
            <a:off x="4056255" y="163338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2.367,33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08" name="TextBox 207"/>
          <p:cNvSpPr txBox="1"/>
          <p:nvPr/>
        </p:nvSpPr>
        <p:spPr bwMode="gray">
          <a:xfrm>
            <a:off x="4067944" y="185167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2.170,16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09" name="TextBox 208"/>
          <p:cNvSpPr txBox="1"/>
          <p:nvPr/>
        </p:nvSpPr>
        <p:spPr bwMode="gray">
          <a:xfrm>
            <a:off x="4056255" y="2049773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2.155,16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10" name="TextBox 209"/>
          <p:cNvSpPr txBox="1"/>
          <p:nvPr/>
        </p:nvSpPr>
        <p:spPr bwMode="gray">
          <a:xfrm>
            <a:off x="4056255" y="2265797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2.132,75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11" name="TextBox 210"/>
          <p:cNvSpPr txBox="1"/>
          <p:nvPr/>
        </p:nvSpPr>
        <p:spPr bwMode="gray">
          <a:xfrm>
            <a:off x="4056255" y="2488687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1.755,90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12" name="TextBox 211"/>
          <p:cNvSpPr txBox="1"/>
          <p:nvPr/>
        </p:nvSpPr>
        <p:spPr bwMode="gray">
          <a:xfrm>
            <a:off x="4056255" y="2704711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1.749,15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13" name="TextBox 212"/>
          <p:cNvSpPr txBox="1"/>
          <p:nvPr/>
        </p:nvSpPr>
        <p:spPr bwMode="gray">
          <a:xfrm>
            <a:off x="4056255" y="2918469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1.614,75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14" name="TextBox 213"/>
          <p:cNvSpPr txBox="1"/>
          <p:nvPr/>
        </p:nvSpPr>
        <p:spPr bwMode="gray">
          <a:xfrm>
            <a:off x="4056255" y="3134493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1.288,58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15" name="TextBox 214"/>
          <p:cNvSpPr txBox="1"/>
          <p:nvPr/>
        </p:nvSpPr>
        <p:spPr bwMode="gray">
          <a:xfrm>
            <a:off x="4056255" y="3348183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1.185,36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16" name="TextBox 215"/>
          <p:cNvSpPr txBox="1"/>
          <p:nvPr/>
        </p:nvSpPr>
        <p:spPr bwMode="gray">
          <a:xfrm>
            <a:off x="4056255" y="379588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1.044,70</a:t>
            </a: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17" name="TextBox 216"/>
          <p:cNvSpPr txBox="1"/>
          <p:nvPr/>
        </p:nvSpPr>
        <p:spPr bwMode="gray">
          <a:xfrm>
            <a:off x="4056255" y="401191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1.002,58</a:t>
            </a:r>
          </a:p>
          <a:p>
            <a:pPr algn="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18" name="TextBox 217"/>
          <p:cNvSpPr txBox="1"/>
          <p:nvPr/>
        </p:nvSpPr>
        <p:spPr bwMode="gray">
          <a:xfrm>
            <a:off x="5652120" y="987574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2,20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19" name="TextBox 218"/>
          <p:cNvSpPr txBox="1"/>
          <p:nvPr/>
        </p:nvSpPr>
        <p:spPr bwMode="gray">
          <a:xfrm>
            <a:off x="5652120" y="120359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1,55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20" name="TextBox 219"/>
          <p:cNvSpPr txBox="1"/>
          <p:nvPr/>
        </p:nvSpPr>
        <p:spPr bwMode="gray">
          <a:xfrm>
            <a:off x="5652120" y="141735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1,45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21" name="TextBox 220"/>
          <p:cNvSpPr txBox="1"/>
          <p:nvPr/>
        </p:nvSpPr>
        <p:spPr bwMode="gray">
          <a:xfrm>
            <a:off x="5652120" y="163338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1,35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22" name="TextBox 221"/>
          <p:cNvSpPr txBox="1"/>
          <p:nvPr/>
        </p:nvSpPr>
        <p:spPr bwMode="gray">
          <a:xfrm>
            <a:off x="5652120" y="185393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1,23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23" name="TextBox 222"/>
          <p:cNvSpPr txBox="1"/>
          <p:nvPr/>
        </p:nvSpPr>
        <p:spPr bwMode="gray">
          <a:xfrm>
            <a:off x="5652120" y="206996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1,23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24" name="TextBox 223"/>
          <p:cNvSpPr txBox="1"/>
          <p:nvPr/>
        </p:nvSpPr>
        <p:spPr bwMode="gray">
          <a:xfrm>
            <a:off x="5652120" y="228371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1,21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25" name="TextBox 224"/>
          <p:cNvSpPr txBox="1"/>
          <p:nvPr/>
        </p:nvSpPr>
        <p:spPr bwMode="gray">
          <a:xfrm>
            <a:off x="5652120" y="2499742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1,00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26" name="TextBox 225"/>
          <p:cNvSpPr txBox="1"/>
          <p:nvPr/>
        </p:nvSpPr>
        <p:spPr bwMode="gray">
          <a:xfrm>
            <a:off x="5652120" y="2722632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0,99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27" name="TextBox 226"/>
          <p:cNvSpPr txBox="1"/>
          <p:nvPr/>
        </p:nvSpPr>
        <p:spPr bwMode="gray">
          <a:xfrm>
            <a:off x="5652120" y="293865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0,92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28" name="TextBox 227"/>
          <p:cNvSpPr txBox="1"/>
          <p:nvPr/>
        </p:nvSpPr>
        <p:spPr bwMode="gray">
          <a:xfrm>
            <a:off x="5652120" y="3152414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0,73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29" name="TextBox 228"/>
          <p:cNvSpPr txBox="1"/>
          <p:nvPr/>
        </p:nvSpPr>
        <p:spPr bwMode="gray">
          <a:xfrm>
            <a:off x="5652120" y="336843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0,67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30" name="TextBox 229"/>
          <p:cNvSpPr txBox="1"/>
          <p:nvPr/>
        </p:nvSpPr>
        <p:spPr bwMode="gray">
          <a:xfrm>
            <a:off x="5652120" y="3582128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0,60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31" name="TextBox 230"/>
          <p:cNvSpPr txBox="1"/>
          <p:nvPr/>
        </p:nvSpPr>
        <p:spPr bwMode="gray">
          <a:xfrm>
            <a:off x="5652120" y="3795886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0,59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32" name="TextBox 231"/>
          <p:cNvSpPr txBox="1"/>
          <p:nvPr/>
        </p:nvSpPr>
        <p:spPr bwMode="gray">
          <a:xfrm>
            <a:off x="5652120" y="4011910"/>
            <a:ext cx="360040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0,57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33" name="TextBox 232"/>
          <p:cNvSpPr txBox="1"/>
          <p:nvPr/>
        </p:nvSpPr>
        <p:spPr bwMode="gray">
          <a:xfrm>
            <a:off x="7164288" y="98757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21,61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34" name="TextBox 233"/>
          <p:cNvSpPr txBox="1"/>
          <p:nvPr/>
        </p:nvSpPr>
        <p:spPr bwMode="gray">
          <a:xfrm>
            <a:off x="7164288" y="120359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49,61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35" name="TextBox 234"/>
          <p:cNvSpPr txBox="1"/>
          <p:nvPr/>
        </p:nvSpPr>
        <p:spPr bwMode="gray">
          <a:xfrm>
            <a:off x="7164288" y="14173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14,31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36" name="TextBox 235"/>
          <p:cNvSpPr txBox="1"/>
          <p:nvPr/>
        </p:nvSpPr>
        <p:spPr bwMode="gray">
          <a:xfrm>
            <a:off x="7164288" y="163338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13,47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37" name="TextBox 236"/>
          <p:cNvSpPr txBox="1"/>
          <p:nvPr/>
        </p:nvSpPr>
        <p:spPr bwMode="gray">
          <a:xfrm>
            <a:off x="7164288" y="185393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21,64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38" name="TextBox 237"/>
          <p:cNvSpPr txBox="1"/>
          <p:nvPr/>
        </p:nvSpPr>
        <p:spPr bwMode="gray">
          <a:xfrm>
            <a:off x="7164288" y="206996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13,49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39" name="TextBox 238"/>
          <p:cNvSpPr txBox="1"/>
          <p:nvPr/>
        </p:nvSpPr>
        <p:spPr bwMode="gray">
          <a:xfrm>
            <a:off x="7164288" y="228371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12,76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40" name="TextBox 239"/>
          <p:cNvSpPr txBox="1"/>
          <p:nvPr/>
        </p:nvSpPr>
        <p:spPr bwMode="gray">
          <a:xfrm>
            <a:off x="7164288" y="249974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15,11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41" name="TextBox 240"/>
          <p:cNvSpPr txBox="1"/>
          <p:nvPr/>
        </p:nvSpPr>
        <p:spPr bwMode="gray">
          <a:xfrm>
            <a:off x="7164288" y="272263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10,12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42" name="TextBox 241"/>
          <p:cNvSpPr txBox="1"/>
          <p:nvPr/>
        </p:nvSpPr>
        <p:spPr bwMode="gray">
          <a:xfrm>
            <a:off x="7164288" y="29386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13,21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43" name="TextBox 242"/>
          <p:cNvSpPr txBox="1"/>
          <p:nvPr/>
        </p:nvSpPr>
        <p:spPr bwMode="gray">
          <a:xfrm>
            <a:off x="7164288" y="315241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14,95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44" name="TextBox 243"/>
          <p:cNvSpPr txBox="1"/>
          <p:nvPr/>
        </p:nvSpPr>
        <p:spPr bwMode="gray">
          <a:xfrm>
            <a:off x="7164288" y="336843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11,88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45" name="TextBox 244"/>
          <p:cNvSpPr txBox="1"/>
          <p:nvPr/>
        </p:nvSpPr>
        <p:spPr bwMode="gray">
          <a:xfrm>
            <a:off x="7164288" y="358212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15,02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46" name="TextBox 245"/>
          <p:cNvSpPr txBox="1"/>
          <p:nvPr/>
        </p:nvSpPr>
        <p:spPr bwMode="gray">
          <a:xfrm>
            <a:off x="7164288" y="3801056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9,36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47" name="TextBox 246"/>
          <p:cNvSpPr txBox="1"/>
          <p:nvPr/>
        </p:nvSpPr>
        <p:spPr bwMode="gray">
          <a:xfrm>
            <a:off x="7164288" y="401191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7,64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63" name="TextBox 262"/>
          <p:cNvSpPr txBox="1"/>
          <p:nvPr/>
        </p:nvSpPr>
        <p:spPr bwMode="gray">
          <a:xfrm>
            <a:off x="4056255" y="357986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1.058,99</a:t>
            </a:r>
          </a:p>
          <a:p>
            <a:pPr algn="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6296265" y="1031962"/>
            <a:ext cx="504000" cy="14080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6296266" y="1247986"/>
            <a:ext cx="868022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6296267" y="1461744"/>
            <a:ext cx="396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6296267" y="1677768"/>
            <a:ext cx="349200" cy="14401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6296266" y="1898323"/>
            <a:ext cx="435974" cy="135633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6296266" y="2114348"/>
            <a:ext cx="3564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6296266" y="2328105"/>
            <a:ext cx="324000" cy="127249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6296264" y="2544130"/>
            <a:ext cx="4392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6296267" y="2753470"/>
            <a:ext cx="288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6296263" y="3193588"/>
            <a:ext cx="421200" cy="13884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6296267" y="3409612"/>
            <a:ext cx="363964" cy="13884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6288697" y="3615866"/>
            <a:ext cx="432000" cy="14401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6296267" y="3837059"/>
            <a:ext cx="259200" cy="137845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6296267" y="4053084"/>
            <a:ext cx="216000" cy="13884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5004047" y="1028748"/>
            <a:ext cx="504057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5004048" y="1244772"/>
            <a:ext cx="390199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5004048" y="1458530"/>
            <a:ext cx="306034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5004048" y="1674554"/>
            <a:ext cx="252027" cy="147230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5004048" y="1895110"/>
            <a:ext cx="252027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4992360" y="2540916"/>
            <a:ext cx="1872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4992359" y="2979830"/>
            <a:ext cx="162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4992359" y="3193588"/>
            <a:ext cx="144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4992359" y="4053084"/>
            <a:ext cx="76508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6289066" y="2969634"/>
            <a:ext cx="331200" cy="14918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4992628" y="3831890"/>
            <a:ext cx="103394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5004048" y="2114348"/>
            <a:ext cx="195099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293" name="Rectangle 292"/>
          <p:cNvSpPr/>
          <p:nvPr/>
        </p:nvSpPr>
        <p:spPr>
          <a:xfrm>
            <a:off x="4998203" y="2319722"/>
            <a:ext cx="195099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cxnSp>
        <p:nvCxnSpPr>
          <p:cNvPr id="294" name="Straight Connector 293"/>
          <p:cNvCxnSpPr/>
          <p:nvPr/>
        </p:nvCxnSpPr>
        <p:spPr>
          <a:xfrm>
            <a:off x="1691680" y="699542"/>
            <a:ext cx="0" cy="1584176"/>
          </a:xfrm>
          <a:prstGeom prst="line">
            <a:avLst/>
          </a:prstGeom>
          <a:ln w="19050">
            <a:solidFill>
              <a:schemeClr val="tx2"/>
            </a:solidFill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7775728" y="2931790"/>
            <a:ext cx="1253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Subs rating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number of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 IDs viewing at any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given moment</a:t>
            </a:r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.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Share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Viewing duration as a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percentage of all viewing.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Average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viewing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 reached viewer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419871" y="1023578"/>
            <a:ext cx="780399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419871" y="1239602"/>
            <a:ext cx="636383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419872" y="1453360"/>
            <a:ext cx="576064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419872" y="1669384"/>
            <a:ext cx="522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419872" y="1889940"/>
            <a:ext cx="468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419872" y="2105964"/>
            <a:ext cx="4536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419872" y="2319722"/>
            <a:ext cx="432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419871" y="2535746"/>
            <a:ext cx="360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3419871" y="2758636"/>
            <a:ext cx="3204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419872" y="2974660"/>
            <a:ext cx="288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3419872" y="3188418"/>
            <a:ext cx="234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419872" y="3404442"/>
            <a:ext cx="2124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419872" y="3618132"/>
            <a:ext cx="1836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3419872" y="3831890"/>
            <a:ext cx="180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3419872" y="4047914"/>
            <a:ext cx="1656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5004046" y="1028748"/>
            <a:ext cx="540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5004048" y="1244772"/>
            <a:ext cx="432048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5004048" y="1458530"/>
            <a:ext cx="396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5004047" y="1674554"/>
            <a:ext cx="360000" cy="147230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5004048" y="1895110"/>
            <a:ext cx="324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4992360" y="2540916"/>
            <a:ext cx="2448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992360" y="2763805"/>
            <a:ext cx="226800" cy="138847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4992359" y="2979830"/>
            <a:ext cx="2088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992359" y="3193588"/>
            <a:ext cx="2016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4992357" y="4053084"/>
            <a:ext cx="1656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992628" y="3831890"/>
            <a:ext cx="17342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5004048" y="2114348"/>
            <a:ext cx="288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998203" y="2319722"/>
            <a:ext cx="252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4988948" y="3615866"/>
            <a:ext cx="180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4988948" y="3407027"/>
            <a:ext cx="1872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atin typeface="TeleNeo Office" panose="020B05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7978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gray">
          <a:xfrm>
            <a:off x="395536" y="627534"/>
            <a:ext cx="1152128" cy="172819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r">
              <a:buNone/>
            </a:pPr>
            <a:r>
              <a:rPr lang="hr-HR" sz="18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Top lista 15</a:t>
            </a:r>
          </a:p>
          <a:p>
            <a:pPr marL="0" indent="0" algn="r">
              <a:buNone/>
            </a:pPr>
            <a:r>
              <a:rPr lang="hr-HR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n</a:t>
            </a: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ajgledanijih</a:t>
            </a:r>
          </a:p>
          <a:p>
            <a:pPr marL="0" indent="0" algn="r">
              <a:buNone/>
            </a:pPr>
            <a:r>
              <a:rPr lang="hr-HR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TV sadržaja</a:t>
            </a:r>
          </a:p>
          <a:p>
            <a:pPr marL="0" indent="0" algn="r">
              <a:buNone/>
            </a:pPr>
            <a:endParaRPr lang="hr-HR" sz="1200" dirty="0" smtClean="0">
              <a:latin typeface="TeleNeo Office" panose="020B0504040202090203" pitchFamily="34" charset="-18"/>
            </a:endParaRPr>
          </a:p>
          <a:p>
            <a:pPr marL="0" indent="0" algn="r">
              <a:buNone/>
            </a:pP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Uključuje samo </a:t>
            </a:r>
            <a:r>
              <a:rPr lang="hr-HR" sz="1200" b="1" dirty="0" smtClean="0">
                <a:solidFill>
                  <a:schemeClr val="bg1"/>
                </a:solidFill>
                <a:latin typeface="TeleNeo Office ExtraBold" panose="020B0A04040202090203" pitchFamily="34" charset="-18"/>
              </a:rPr>
              <a:t>PAY</a:t>
            </a:r>
          </a:p>
          <a:p>
            <a:pPr marL="0" indent="0" algn="r">
              <a:buNone/>
            </a:pPr>
            <a:r>
              <a:rPr lang="hr-HR" sz="1200" dirty="0">
                <a:solidFill>
                  <a:schemeClr val="bg1"/>
                </a:solidFill>
                <a:latin typeface="TeleNeo Office" panose="020B0504040202090203" pitchFamily="34" charset="-18"/>
              </a:rPr>
              <a:t>t</a:t>
            </a:r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elevizijske kanale</a:t>
            </a:r>
          </a:p>
          <a:p>
            <a:pPr algn="r"/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u periodu od 19:00</a:t>
            </a:r>
          </a:p>
          <a:p>
            <a:pPr algn="r"/>
            <a:r>
              <a:rPr lang="hr-HR" sz="12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do 23:00</a:t>
            </a:r>
          </a:p>
          <a:p>
            <a:pPr marL="0" indent="0" algn="r">
              <a:buNone/>
            </a:pPr>
            <a:endParaRPr lang="hr-HR" sz="12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marL="0" indent="0">
              <a:buNone/>
            </a:pPr>
            <a:endParaRPr lang="hr-HR" sz="1800" dirty="0" err="1" smtClean="0">
              <a:latin typeface="TeleNeo Office" panose="020B0504040202090203" pitchFamily="34" charset="-18"/>
            </a:endParaRPr>
          </a:p>
        </p:txBody>
      </p:sp>
      <p:sp>
        <p:nvSpPr>
          <p:cNvPr id="223" name="TextBox 222"/>
          <p:cNvSpPr txBox="1"/>
          <p:nvPr/>
        </p:nvSpPr>
        <p:spPr bwMode="gray">
          <a:xfrm>
            <a:off x="4314582" y="717544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DATUM</a:t>
            </a:r>
          </a:p>
        </p:txBody>
      </p:sp>
      <p:sp>
        <p:nvSpPr>
          <p:cNvPr id="344" name="TextBox 343"/>
          <p:cNvSpPr txBox="1"/>
          <p:nvPr/>
        </p:nvSpPr>
        <p:spPr bwMode="gray">
          <a:xfrm>
            <a:off x="4823981" y="717544"/>
            <a:ext cx="93610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SUBSCRIBERS RATING</a:t>
            </a:r>
          </a:p>
        </p:txBody>
      </p:sp>
      <p:sp>
        <p:nvSpPr>
          <p:cNvPr id="345" name="TextBox 344"/>
          <p:cNvSpPr txBox="1"/>
          <p:nvPr/>
        </p:nvSpPr>
        <p:spPr bwMode="gray">
          <a:xfrm>
            <a:off x="6270032" y="717544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SHARE</a:t>
            </a: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346" name="TextBox 345"/>
          <p:cNvSpPr txBox="1"/>
          <p:nvPr/>
        </p:nvSpPr>
        <p:spPr bwMode="gray">
          <a:xfrm>
            <a:off x="7296810" y="717544"/>
            <a:ext cx="864096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AVERAGE DURATION</a:t>
            </a:r>
          </a:p>
          <a:p>
            <a:pPr marL="0" indent="0" algn="ctr">
              <a:buNone/>
            </a:pP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344665" y="2891964"/>
            <a:ext cx="12538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Subs rating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number of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Subscriber IDs viewing at any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given moment</a:t>
            </a:r>
            <a:r>
              <a:rPr lang="en-US" sz="700" b="1" dirty="0" smtClean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.</a:t>
            </a:r>
            <a:endParaRPr lang="hr-HR" sz="700" b="1" dirty="0" smtClean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Share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Viewing duration as a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percentage of all viewing.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  <a:p>
            <a:endParaRPr lang="en-US" sz="700" b="1" dirty="0">
              <a:solidFill>
                <a:schemeClr val="bg1"/>
              </a:solidFill>
              <a:latin typeface="TeleNeo Office ExtraBold" panose="020B0A04040202090203" pitchFamily="34" charset="-18"/>
            </a:endParaRPr>
          </a:p>
          <a:p>
            <a:r>
              <a:rPr lang="en-US" sz="700" b="1" dirty="0">
                <a:solidFill>
                  <a:schemeClr val="bg1"/>
                </a:solidFill>
                <a:latin typeface="TeleNeo Office ExtraBold" panose="020B0A04040202090203" pitchFamily="34" charset="-18"/>
              </a:rPr>
              <a:t>Average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The average viewing duration</a:t>
            </a:r>
          </a:p>
          <a:p>
            <a:r>
              <a:rPr lang="en-US" sz="700" b="1" dirty="0">
                <a:solidFill>
                  <a:schemeClr val="bg1">
                    <a:lumMod val="65000"/>
                  </a:schemeClr>
                </a:solidFill>
                <a:latin typeface="TeleNeo Office ExtraBold" panose="020B0A04040202090203" pitchFamily="34" charset="-18"/>
              </a:rPr>
              <a:t>per reached viewer</a:t>
            </a:r>
            <a:endParaRPr lang="hr-HR" sz="700" b="1" dirty="0">
              <a:solidFill>
                <a:schemeClr val="bg1">
                  <a:lumMod val="65000"/>
                </a:schemeClr>
              </a:solidFill>
              <a:latin typeface="TeleNeo Office ExtraBold" panose="020B0A04040202090203" pitchFamily="34" charset="-18"/>
            </a:endParaRPr>
          </a:p>
        </p:txBody>
      </p:sp>
      <p:sp>
        <p:nvSpPr>
          <p:cNvPr id="173" name="TextBox 172"/>
          <p:cNvSpPr txBox="1"/>
          <p:nvPr/>
        </p:nvSpPr>
        <p:spPr bwMode="gray">
          <a:xfrm>
            <a:off x="4823981" y="717544"/>
            <a:ext cx="93610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SUBSCRIBERS RATING</a:t>
            </a:r>
          </a:p>
        </p:txBody>
      </p:sp>
      <p:sp>
        <p:nvSpPr>
          <p:cNvPr id="174" name="TextBox 173"/>
          <p:cNvSpPr txBox="1"/>
          <p:nvPr/>
        </p:nvSpPr>
        <p:spPr bwMode="gray">
          <a:xfrm>
            <a:off x="6270032" y="717544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SHARE</a:t>
            </a: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sp>
        <p:nvSpPr>
          <p:cNvPr id="175" name="TextBox 174"/>
          <p:cNvSpPr txBox="1"/>
          <p:nvPr/>
        </p:nvSpPr>
        <p:spPr bwMode="gray">
          <a:xfrm>
            <a:off x="7296810" y="717544"/>
            <a:ext cx="864096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AVERAGE DURATION</a:t>
            </a:r>
          </a:p>
          <a:p>
            <a:pPr marL="0" indent="0" algn="ctr">
              <a:buNone/>
            </a:pPr>
            <a:endParaRPr lang="hr-HR" sz="900" b="1" dirty="0" smtClean="0">
              <a:solidFill>
                <a:schemeClr val="bg1">
                  <a:lumMod val="65000"/>
                </a:schemeClr>
              </a:solidFill>
              <a:latin typeface="TeleNeo Office" panose="020B0504040202090203" pitchFamily="34" charset="-18"/>
            </a:endParaRPr>
          </a:p>
        </p:txBody>
      </p:sp>
      <p:cxnSp>
        <p:nvCxnSpPr>
          <p:cNvPr id="176" name="Straight Connector 175"/>
          <p:cNvCxnSpPr/>
          <p:nvPr/>
        </p:nvCxnSpPr>
        <p:spPr>
          <a:xfrm>
            <a:off x="1979712" y="1203598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1979712" y="1419622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1979712" y="1635646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1979712" y="1851670"/>
            <a:ext cx="57606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1979712" y="1851670"/>
            <a:ext cx="6408712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1979712" y="2067694"/>
            <a:ext cx="6408712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1979712" y="2283718"/>
            <a:ext cx="6408712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979712" y="2499742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1979712" y="2715766"/>
            <a:ext cx="6408712" cy="68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1979712" y="2931790"/>
            <a:ext cx="6408712" cy="68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979712" y="3147814"/>
            <a:ext cx="6408712" cy="68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1979712" y="3363838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>
            <a:off x="1979712" y="3579862"/>
            <a:ext cx="6408712" cy="4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>
            <a:off x="2002528" y="3795886"/>
            <a:ext cx="6385896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/>
          <p:nvPr/>
        </p:nvCxnSpPr>
        <p:spPr>
          <a:xfrm>
            <a:off x="1979712" y="4011910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/>
          <p:nvPr/>
        </p:nvCxnSpPr>
        <p:spPr>
          <a:xfrm>
            <a:off x="1979712" y="4227934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0" name="TextBox 329"/>
          <p:cNvSpPr txBox="1"/>
          <p:nvPr/>
        </p:nvSpPr>
        <p:spPr bwMode="gray">
          <a:xfrm>
            <a:off x="4314582" y="717544"/>
            <a:ext cx="432048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hr-HR" sz="800" b="1" dirty="0" smtClean="0">
                <a:solidFill>
                  <a:schemeClr val="bg1">
                    <a:lumMod val="65000"/>
                  </a:schemeClr>
                </a:solidFill>
                <a:latin typeface="TeleNeo Office" panose="020B0504040202090203" pitchFamily="34" charset="-18"/>
              </a:rPr>
              <a:t>DATUM</a:t>
            </a:r>
          </a:p>
        </p:txBody>
      </p:sp>
      <p:sp>
        <p:nvSpPr>
          <p:cNvPr id="331" name="TextBox 330"/>
          <p:cNvSpPr txBox="1"/>
          <p:nvPr/>
        </p:nvSpPr>
        <p:spPr bwMode="gray">
          <a:xfrm>
            <a:off x="4284422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26.05.2021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2" name="TextBox 331"/>
          <p:cNvSpPr txBox="1"/>
          <p:nvPr/>
        </p:nvSpPr>
        <p:spPr bwMode="gray">
          <a:xfrm>
            <a:off x="4283973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01.05.2021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3" name="TextBox 332"/>
          <p:cNvSpPr txBox="1"/>
          <p:nvPr/>
        </p:nvSpPr>
        <p:spPr bwMode="gray">
          <a:xfrm>
            <a:off x="4284420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05.05.2021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4" name="TextBox 333"/>
          <p:cNvSpPr txBox="1"/>
          <p:nvPr/>
        </p:nvSpPr>
        <p:spPr bwMode="gray">
          <a:xfrm>
            <a:off x="4284419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19.05.2021</a:t>
            </a:r>
          </a:p>
        </p:txBody>
      </p:sp>
      <p:sp>
        <p:nvSpPr>
          <p:cNvPr id="335" name="TextBox 334"/>
          <p:cNvSpPr txBox="1"/>
          <p:nvPr/>
        </p:nvSpPr>
        <p:spPr bwMode="gray">
          <a:xfrm>
            <a:off x="4283974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26.05.2021</a:t>
            </a:r>
          </a:p>
        </p:txBody>
      </p:sp>
      <p:sp>
        <p:nvSpPr>
          <p:cNvPr id="336" name="TextBox 335"/>
          <p:cNvSpPr txBox="1"/>
          <p:nvPr/>
        </p:nvSpPr>
        <p:spPr bwMode="gray">
          <a:xfrm>
            <a:off x="4284422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09.05.2021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37" name="TextBox 336"/>
          <p:cNvSpPr txBox="1"/>
          <p:nvPr/>
        </p:nvSpPr>
        <p:spPr bwMode="gray">
          <a:xfrm>
            <a:off x="4284422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06.05.2021</a:t>
            </a:r>
          </a:p>
        </p:txBody>
      </p:sp>
      <p:sp>
        <p:nvSpPr>
          <p:cNvPr id="338" name="TextBox 337"/>
          <p:cNvSpPr txBox="1"/>
          <p:nvPr/>
        </p:nvSpPr>
        <p:spPr bwMode="gray">
          <a:xfrm>
            <a:off x="4283972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12.05.2021</a:t>
            </a:r>
          </a:p>
        </p:txBody>
      </p:sp>
      <p:sp>
        <p:nvSpPr>
          <p:cNvPr id="339" name="TextBox 338"/>
          <p:cNvSpPr txBox="1"/>
          <p:nvPr/>
        </p:nvSpPr>
        <p:spPr bwMode="gray">
          <a:xfrm>
            <a:off x="4283971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16.05.2021</a:t>
            </a:r>
          </a:p>
        </p:txBody>
      </p:sp>
      <p:sp>
        <p:nvSpPr>
          <p:cNvPr id="340" name="TextBox 339"/>
          <p:cNvSpPr txBox="1"/>
          <p:nvPr/>
        </p:nvSpPr>
        <p:spPr bwMode="gray">
          <a:xfrm>
            <a:off x="4284422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08.05.2021</a:t>
            </a:r>
          </a:p>
        </p:txBody>
      </p:sp>
      <p:sp>
        <p:nvSpPr>
          <p:cNvPr id="342" name="TextBox 341"/>
          <p:cNvSpPr txBox="1"/>
          <p:nvPr/>
        </p:nvSpPr>
        <p:spPr bwMode="gray">
          <a:xfrm>
            <a:off x="4283972" y="319423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01.05.2021</a:t>
            </a:r>
          </a:p>
        </p:txBody>
      </p:sp>
      <p:sp>
        <p:nvSpPr>
          <p:cNvPr id="343" name="TextBox 342"/>
          <p:cNvSpPr txBox="1"/>
          <p:nvPr/>
        </p:nvSpPr>
        <p:spPr bwMode="gray">
          <a:xfrm>
            <a:off x="4283971" y="340792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22.05.2021</a:t>
            </a:r>
          </a:p>
        </p:txBody>
      </p:sp>
      <p:sp>
        <p:nvSpPr>
          <p:cNvPr id="347" name="TextBox 346"/>
          <p:cNvSpPr txBox="1"/>
          <p:nvPr/>
        </p:nvSpPr>
        <p:spPr bwMode="gray">
          <a:xfrm>
            <a:off x="4283970" y="362168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02.05.2021</a:t>
            </a:r>
          </a:p>
        </p:txBody>
      </p:sp>
      <p:sp>
        <p:nvSpPr>
          <p:cNvPr id="348" name="TextBox 347"/>
          <p:cNvSpPr txBox="1"/>
          <p:nvPr/>
        </p:nvSpPr>
        <p:spPr bwMode="gray">
          <a:xfrm>
            <a:off x="4284424" y="383770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07.05.2021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49" name="TextBox 348"/>
          <p:cNvSpPr txBox="1"/>
          <p:nvPr/>
        </p:nvSpPr>
        <p:spPr bwMode="gray">
          <a:xfrm>
            <a:off x="5652574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39.075,32</a:t>
            </a: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0" name="TextBox 349"/>
          <p:cNvSpPr txBox="1"/>
          <p:nvPr/>
        </p:nvSpPr>
        <p:spPr bwMode="gray">
          <a:xfrm>
            <a:off x="5652572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36.012,15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1" name="TextBox 350"/>
          <p:cNvSpPr txBox="1"/>
          <p:nvPr/>
        </p:nvSpPr>
        <p:spPr bwMode="gray">
          <a:xfrm>
            <a:off x="5652571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30.194,99</a:t>
            </a:r>
          </a:p>
        </p:txBody>
      </p:sp>
      <p:sp>
        <p:nvSpPr>
          <p:cNvPr id="352" name="TextBox 351"/>
          <p:cNvSpPr txBox="1"/>
          <p:nvPr/>
        </p:nvSpPr>
        <p:spPr bwMode="gray">
          <a:xfrm>
            <a:off x="5652126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28.902,21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3" name="TextBox 352"/>
          <p:cNvSpPr txBox="1"/>
          <p:nvPr/>
        </p:nvSpPr>
        <p:spPr bwMode="gray">
          <a:xfrm>
            <a:off x="5652574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26.103,41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4" name="TextBox 353"/>
          <p:cNvSpPr txBox="1"/>
          <p:nvPr/>
        </p:nvSpPr>
        <p:spPr bwMode="gray">
          <a:xfrm>
            <a:off x="5652123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17.493,14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5" name="TextBox 354"/>
          <p:cNvSpPr txBox="1"/>
          <p:nvPr/>
        </p:nvSpPr>
        <p:spPr bwMode="gray">
          <a:xfrm>
            <a:off x="5652574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16.702,88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7" name="TextBox 356"/>
          <p:cNvSpPr txBox="1"/>
          <p:nvPr/>
        </p:nvSpPr>
        <p:spPr bwMode="gray">
          <a:xfrm>
            <a:off x="5652124" y="319423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15.450,27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58" name="TextBox 357"/>
          <p:cNvSpPr txBox="1"/>
          <p:nvPr/>
        </p:nvSpPr>
        <p:spPr bwMode="gray">
          <a:xfrm>
            <a:off x="5652123" y="340792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14.705,91</a:t>
            </a:r>
          </a:p>
        </p:txBody>
      </p:sp>
      <p:sp>
        <p:nvSpPr>
          <p:cNvPr id="359" name="TextBox 358"/>
          <p:cNvSpPr txBox="1"/>
          <p:nvPr/>
        </p:nvSpPr>
        <p:spPr bwMode="gray">
          <a:xfrm>
            <a:off x="5652122" y="362168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14.698,34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60" name="TextBox 359"/>
          <p:cNvSpPr txBox="1"/>
          <p:nvPr/>
        </p:nvSpPr>
        <p:spPr bwMode="gray">
          <a:xfrm>
            <a:off x="5652576" y="383770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14.400,38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61" name="TextBox 360"/>
          <p:cNvSpPr txBox="1"/>
          <p:nvPr/>
        </p:nvSpPr>
        <p:spPr bwMode="gray">
          <a:xfrm>
            <a:off x="6732694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20,78</a:t>
            </a:r>
          </a:p>
        </p:txBody>
      </p:sp>
      <p:sp>
        <p:nvSpPr>
          <p:cNvPr id="363" name="TextBox 362"/>
          <p:cNvSpPr txBox="1"/>
          <p:nvPr/>
        </p:nvSpPr>
        <p:spPr bwMode="gray">
          <a:xfrm>
            <a:off x="6732245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13,86</a:t>
            </a:r>
          </a:p>
        </p:txBody>
      </p:sp>
      <p:sp>
        <p:nvSpPr>
          <p:cNvPr id="364" name="TextBox 363"/>
          <p:cNvSpPr txBox="1"/>
          <p:nvPr/>
        </p:nvSpPr>
        <p:spPr bwMode="gray">
          <a:xfrm>
            <a:off x="6732692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22,78</a:t>
            </a:r>
          </a:p>
        </p:txBody>
      </p:sp>
      <p:sp>
        <p:nvSpPr>
          <p:cNvPr id="365" name="TextBox 364"/>
          <p:cNvSpPr txBox="1"/>
          <p:nvPr/>
        </p:nvSpPr>
        <p:spPr bwMode="gray">
          <a:xfrm>
            <a:off x="6732691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15,53</a:t>
            </a:r>
          </a:p>
        </p:txBody>
      </p:sp>
      <p:sp>
        <p:nvSpPr>
          <p:cNvPr id="366" name="TextBox 365"/>
          <p:cNvSpPr txBox="1"/>
          <p:nvPr/>
        </p:nvSpPr>
        <p:spPr bwMode="gray">
          <a:xfrm>
            <a:off x="6732246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22,88</a:t>
            </a:r>
          </a:p>
        </p:txBody>
      </p:sp>
      <p:sp>
        <p:nvSpPr>
          <p:cNvPr id="367" name="TextBox 366"/>
          <p:cNvSpPr txBox="1"/>
          <p:nvPr/>
        </p:nvSpPr>
        <p:spPr bwMode="gray">
          <a:xfrm>
            <a:off x="6732694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15,57</a:t>
            </a:r>
          </a:p>
        </p:txBody>
      </p:sp>
      <p:sp>
        <p:nvSpPr>
          <p:cNvPr id="368" name="TextBox 367"/>
          <p:cNvSpPr txBox="1"/>
          <p:nvPr/>
        </p:nvSpPr>
        <p:spPr bwMode="gray">
          <a:xfrm>
            <a:off x="6732694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11,26</a:t>
            </a:r>
          </a:p>
        </p:txBody>
      </p:sp>
      <p:sp>
        <p:nvSpPr>
          <p:cNvPr id="369" name="TextBox 368"/>
          <p:cNvSpPr txBox="1"/>
          <p:nvPr/>
        </p:nvSpPr>
        <p:spPr bwMode="gray">
          <a:xfrm>
            <a:off x="6732244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9,94</a:t>
            </a:r>
          </a:p>
        </p:txBody>
      </p:sp>
      <p:sp>
        <p:nvSpPr>
          <p:cNvPr id="370" name="TextBox 369"/>
          <p:cNvSpPr txBox="1"/>
          <p:nvPr/>
        </p:nvSpPr>
        <p:spPr bwMode="gray">
          <a:xfrm>
            <a:off x="6732243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11,60</a:t>
            </a:r>
          </a:p>
        </p:txBody>
      </p:sp>
      <p:sp>
        <p:nvSpPr>
          <p:cNvPr id="371" name="TextBox 370"/>
          <p:cNvSpPr txBox="1"/>
          <p:nvPr/>
        </p:nvSpPr>
        <p:spPr bwMode="gray">
          <a:xfrm>
            <a:off x="6732694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14,39</a:t>
            </a:r>
          </a:p>
        </p:txBody>
      </p:sp>
      <p:sp>
        <p:nvSpPr>
          <p:cNvPr id="373" name="TextBox 372"/>
          <p:cNvSpPr txBox="1"/>
          <p:nvPr/>
        </p:nvSpPr>
        <p:spPr bwMode="gray">
          <a:xfrm>
            <a:off x="6732244" y="319423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12,45</a:t>
            </a:r>
          </a:p>
        </p:txBody>
      </p:sp>
      <p:sp>
        <p:nvSpPr>
          <p:cNvPr id="374" name="TextBox 373"/>
          <p:cNvSpPr txBox="1"/>
          <p:nvPr/>
        </p:nvSpPr>
        <p:spPr bwMode="gray">
          <a:xfrm>
            <a:off x="6732243" y="340792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11,35</a:t>
            </a:r>
          </a:p>
        </p:txBody>
      </p:sp>
      <p:sp>
        <p:nvSpPr>
          <p:cNvPr id="375" name="TextBox 374"/>
          <p:cNvSpPr txBox="1"/>
          <p:nvPr/>
        </p:nvSpPr>
        <p:spPr bwMode="gray">
          <a:xfrm>
            <a:off x="6732242" y="362168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8,10</a:t>
            </a:r>
          </a:p>
        </p:txBody>
      </p:sp>
      <p:sp>
        <p:nvSpPr>
          <p:cNvPr id="376" name="TextBox 375"/>
          <p:cNvSpPr txBox="1"/>
          <p:nvPr/>
        </p:nvSpPr>
        <p:spPr bwMode="gray">
          <a:xfrm>
            <a:off x="6732696" y="383770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8,25</a:t>
            </a:r>
          </a:p>
        </p:txBody>
      </p:sp>
      <p:sp>
        <p:nvSpPr>
          <p:cNvPr id="377" name="TextBox 376"/>
          <p:cNvSpPr txBox="1"/>
          <p:nvPr/>
        </p:nvSpPr>
        <p:spPr bwMode="gray">
          <a:xfrm>
            <a:off x="8040073" y="100557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61,42</a:t>
            </a:r>
          </a:p>
        </p:txBody>
      </p:sp>
      <p:sp>
        <p:nvSpPr>
          <p:cNvPr id="378" name="TextBox 377"/>
          <p:cNvSpPr txBox="1"/>
          <p:nvPr/>
        </p:nvSpPr>
        <p:spPr bwMode="gray">
          <a:xfrm>
            <a:off x="8039624" y="21059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54,95</a:t>
            </a:r>
          </a:p>
        </p:txBody>
      </p:sp>
      <p:sp>
        <p:nvSpPr>
          <p:cNvPr id="379" name="TextBox 378"/>
          <p:cNvSpPr txBox="1"/>
          <p:nvPr/>
        </p:nvSpPr>
        <p:spPr bwMode="gray">
          <a:xfrm>
            <a:off x="8040071" y="124926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67,37</a:t>
            </a:r>
          </a:p>
        </p:txBody>
      </p:sp>
      <p:sp>
        <p:nvSpPr>
          <p:cNvPr id="380" name="TextBox 379"/>
          <p:cNvSpPr txBox="1"/>
          <p:nvPr/>
        </p:nvSpPr>
        <p:spPr bwMode="gray">
          <a:xfrm>
            <a:off x="8040070" y="14533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52,13</a:t>
            </a:r>
          </a:p>
        </p:txBody>
      </p:sp>
      <p:sp>
        <p:nvSpPr>
          <p:cNvPr id="381" name="TextBox 380"/>
          <p:cNvSpPr txBox="1"/>
          <p:nvPr/>
        </p:nvSpPr>
        <p:spPr bwMode="gray">
          <a:xfrm>
            <a:off x="8039625" y="166938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34,03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382" name="TextBox 381"/>
          <p:cNvSpPr txBox="1"/>
          <p:nvPr/>
        </p:nvSpPr>
        <p:spPr bwMode="gray">
          <a:xfrm>
            <a:off x="8040073" y="188994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57,62</a:t>
            </a:r>
          </a:p>
        </p:txBody>
      </p:sp>
      <p:sp>
        <p:nvSpPr>
          <p:cNvPr id="383" name="TextBox 382"/>
          <p:cNvSpPr txBox="1"/>
          <p:nvPr/>
        </p:nvSpPr>
        <p:spPr bwMode="gray">
          <a:xfrm>
            <a:off x="8040073" y="231972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44,06</a:t>
            </a:r>
          </a:p>
        </p:txBody>
      </p:sp>
      <p:sp>
        <p:nvSpPr>
          <p:cNvPr id="384" name="TextBox 383"/>
          <p:cNvSpPr txBox="1"/>
          <p:nvPr/>
        </p:nvSpPr>
        <p:spPr bwMode="gray">
          <a:xfrm>
            <a:off x="8039623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43,70</a:t>
            </a:r>
          </a:p>
        </p:txBody>
      </p:sp>
      <p:sp>
        <p:nvSpPr>
          <p:cNvPr id="385" name="TextBox 384"/>
          <p:cNvSpPr txBox="1"/>
          <p:nvPr/>
        </p:nvSpPr>
        <p:spPr bwMode="gray">
          <a:xfrm>
            <a:off x="8039622" y="27586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45,27</a:t>
            </a:r>
          </a:p>
        </p:txBody>
      </p:sp>
      <p:sp>
        <p:nvSpPr>
          <p:cNvPr id="386" name="TextBox 385"/>
          <p:cNvSpPr txBox="1"/>
          <p:nvPr/>
        </p:nvSpPr>
        <p:spPr bwMode="gray">
          <a:xfrm>
            <a:off x="8040073" y="2974660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51,81</a:t>
            </a:r>
          </a:p>
        </p:txBody>
      </p:sp>
      <p:sp>
        <p:nvSpPr>
          <p:cNvPr id="388" name="TextBox 387"/>
          <p:cNvSpPr txBox="1"/>
          <p:nvPr/>
        </p:nvSpPr>
        <p:spPr bwMode="gray">
          <a:xfrm>
            <a:off x="8039623" y="319423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47,63</a:t>
            </a:r>
          </a:p>
        </p:txBody>
      </p:sp>
      <p:sp>
        <p:nvSpPr>
          <p:cNvPr id="389" name="TextBox 388"/>
          <p:cNvSpPr txBox="1"/>
          <p:nvPr/>
        </p:nvSpPr>
        <p:spPr bwMode="gray">
          <a:xfrm>
            <a:off x="8039622" y="3407924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39,63</a:t>
            </a:r>
          </a:p>
        </p:txBody>
      </p:sp>
      <p:sp>
        <p:nvSpPr>
          <p:cNvPr id="390" name="TextBox 389"/>
          <p:cNvSpPr txBox="1"/>
          <p:nvPr/>
        </p:nvSpPr>
        <p:spPr bwMode="gray">
          <a:xfrm>
            <a:off x="8039621" y="362168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41,07</a:t>
            </a:r>
          </a:p>
        </p:txBody>
      </p:sp>
      <p:sp>
        <p:nvSpPr>
          <p:cNvPr id="391" name="TextBox 390"/>
          <p:cNvSpPr txBox="1"/>
          <p:nvPr/>
        </p:nvSpPr>
        <p:spPr bwMode="gray">
          <a:xfrm>
            <a:off x="8040075" y="383770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40,56</a:t>
            </a:r>
          </a:p>
        </p:txBody>
      </p:sp>
      <p:sp>
        <p:nvSpPr>
          <p:cNvPr id="421" name="TextBox 420"/>
          <p:cNvSpPr txBox="1"/>
          <p:nvPr/>
        </p:nvSpPr>
        <p:spPr bwMode="gray">
          <a:xfrm>
            <a:off x="1979712" y="1005576"/>
            <a:ext cx="1296144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pt-B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UEFA Europa liga: Villarreal - Manchester United (Arena Sport 1)</a:t>
            </a:r>
          </a:p>
        </p:txBody>
      </p:sp>
      <p:sp>
        <p:nvSpPr>
          <p:cNvPr id="422" name="TextBox 421"/>
          <p:cNvSpPr txBox="1"/>
          <p:nvPr/>
        </p:nvSpPr>
        <p:spPr bwMode="gray">
          <a:xfrm>
            <a:off x="1979712" y="122160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Hajduk  - Dinamo  (Arena Sport 3)</a:t>
            </a:r>
          </a:p>
        </p:txBody>
      </p:sp>
      <p:sp>
        <p:nvSpPr>
          <p:cNvPr id="423" name="TextBox 422"/>
          <p:cNvSpPr txBox="1"/>
          <p:nvPr/>
        </p:nvSpPr>
        <p:spPr bwMode="gray">
          <a:xfrm>
            <a:off x="1979712" y="143535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HR Kup: Dinamo  - NK Istra 1961 (Hrvatska nogometna TV)</a:t>
            </a:r>
          </a:p>
        </p:txBody>
      </p:sp>
      <p:sp>
        <p:nvSpPr>
          <p:cNvPr id="424" name="TextBox 423"/>
          <p:cNvSpPr txBox="1"/>
          <p:nvPr/>
        </p:nvSpPr>
        <p:spPr bwMode="gray">
          <a:xfrm>
            <a:off x="1979712" y="165138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Automobilizam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: WRC HRVATSKA (Arena Sport 1)</a:t>
            </a:r>
          </a:p>
        </p:txBody>
      </p:sp>
      <p:sp>
        <p:nvSpPr>
          <p:cNvPr id="425" name="TextBox 424"/>
          <p:cNvSpPr txBox="1"/>
          <p:nvPr/>
        </p:nvSpPr>
        <p:spPr bwMode="gray">
          <a:xfrm>
            <a:off x="1979712" y="187193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Rijeka - Dinamo (Arena Sport 3)</a:t>
            </a:r>
          </a:p>
        </p:txBody>
      </p:sp>
      <p:sp>
        <p:nvSpPr>
          <p:cNvPr id="426" name="TextBox 425"/>
          <p:cNvSpPr txBox="1"/>
          <p:nvPr/>
        </p:nvSpPr>
        <p:spPr bwMode="gray">
          <a:xfrm>
            <a:off x="1979712" y="208796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Hajduk - Rijeka (Arena Sport 3)</a:t>
            </a:r>
          </a:p>
        </p:txBody>
      </p:sp>
      <p:sp>
        <p:nvSpPr>
          <p:cNvPr id="427" name="TextBox 426"/>
          <p:cNvSpPr txBox="1"/>
          <p:nvPr/>
        </p:nvSpPr>
        <p:spPr bwMode="gray">
          <a:xfrm>
            <a:off x="1979712" y="230172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UEFA Europa liga:  Arsenal - </a:t>
            </a:r>
            <a:r>
              <a:rPr lang="hr-HR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Villarreal</a:t>
            </a:r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(Arena Sport 1)</a:t>
            </a:r>
          </a:p>
        </p:txBody>
      </p:sp>
      <p:sp>
        <p:nvSpPr>
          <p:cNvPr id="428" name="TextBox 427"/>
          <p:cNvSpPr txBox="1"/>
          <p:nvPr/>
        </p:nvSpPr>
        <p:spPr bwMode="gray">
          <a:xfrm>
            <a:off x="1979712" y="251774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Hajduk - Gorica (Arena Sport 3)</a:t>
            </a:r>
          </a:p>
        </p:txBody>
      </p:sp>
      <p:sp>
        <p:nvSpPr>
          <p:cNvPr id="429" name="TextBox 428"/>
          <p:cNvSpPr txBox="1"/>
          <p:nvPr/>
        </p:nvSpPr>
        <p:spPr bwMode="gray">
          <a:xfrm>
            <a:off x="1979712" y="274063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Šibenik - Hajduk (Arena Sport 3)</a:t>
            </a:r>
          </a:p>
        </p:txBody>
      </p:sp>
      <p:sp>
        <p:nvSpPr>
          <p:cNvPr id="430" name="TextBox 429"/>
          <p:cNvSpPr txBox="1"/>
          <p:nvPr/>
        </p:nvSpPr>
        <p:spPr bwMode="gray">
          <a:xfrm>
            <a:off x="1979712" y="2956658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Prva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liga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: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Varaždin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-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Hajduk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(Arena Sport 3)</a:t>
            </a:r>
          </a:p>
        </p:txBody>
      </p:sp>
      <p:sp>
        <p:nvSpPr>
          <p:cNvPr id="432" name="TextBox 431"/>
          <p:cNvSpPr txBox="1"/>
          <p:nvPr/>
        </p:nvSpPr>
        <p:spPr bwMode="gray">
          <a:xfrm>
            <a:off x="1979714" y="317623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Slaven Belupo - Dinamo (Arena Sport 3)</a:t>
            </a:r>
          </a:p>
        </p:txBody>
      </p:sp>
      <p:sp>
        <p:nvSpPr>
          <p:cNvPr id="433" name="TextBox 432"/>
          <p:cNvSpPr txBox="1"/>
          <p:nvPr/>
        </p:nvSpPr>
        <p:spPr bwMode="gray">
          <a:xfrm>
            <a:off x="1979714" y="338992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Prva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liga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: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Hajduk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-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Lokomotiva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(Arena Sport 5)</a:t>
            </a:r>
          </a:p>
        </p:txBody>
      </p:sp>
      <p:sp>
        <p:nvSpPr>
          <p:cNvPr id="434" name="TextBox 433"/>
          <p:cNvSpPr txBox="1"/>
          <p:nvPr/>
        </p:nvSpPr>
        <p:spPr bwMode="gray">
          <a:xfrm>
            <a:off x="1979714" y="3603680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Prva liga: Osijek - Varaždin (Arena Sport 3)</a:t>
            </a:r>
          </a:p>
        </p:txBody>
      </p:sp>
      <p:sp>
        <p:nvSpPr>
          <p:cNvPr id="435" name="TextBox 434"/>
          <p:cNvSpPr txBox="1"/>
          <p:nvPr/>
        </p:nvSpPr>
        <p:spPr bwMode="gray">
          <a:xfrm>
            <a:off x="1979714" y="3819704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Prva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liga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: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Gorica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- Osijek (Arena Sport 3)</a:t>
            </a:r>
          </a:p>
        </p:txBody>
      </p:sp>
      <p:sp>
        <p:nvSpPr>
          <p:cNvPr id="452" name="TextBox 451"/>
          <p:cNvSpPr txBox="1"/>
          <p:nvPr/>
        </p:nvSpPr>
        <p:spPr bwMode="gray">
          <a:xfrm>
            <a:off x="5652574" y="2076737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26.099,47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53" name="TextBox 452"/>
          <p:cNvSpPr txBox="1"/>
          <p:nvPr/>
        </p:nvSpPr>
        <p:spPr bwMode="gray">
          <a:xfrm>
            <a:off x="5652574" y="2290558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21.436,91</a:t>
            </a: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54" name="TextBox 453"/>
          <p:cNvSpPr txBox="1"/>
          <p:nvPr/>
        </p:nvSpPr>
        <p:spPr bwMode="gray">
          <a:xfrm>
            <a:off x="5652120" y="253574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19.131,31</a:t>
            </a: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cxnSp>
        <p:nvCxnSpPr>
          <p:cNvPr id="455" name="Straight Connector 454"/>
          <p:cNvCxnSpPr/>
          <p:nvPr/>
        </p:nvCxnSpPr>
        <p:spPr>
          <a:xfrm>
            <a:off x="2002526" y="4006094"/>
            <a:ext cx="6385896" cy="22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Straight Connector 455"/>
          <p:cNvCxnSpPr/>
          <p:nvPr/>
        </p:nvCxnSpPr>
        <p:spPr>
          <a:xfrm>
            <a:off x="1979710" y="4222118"/>
            <a:ext cx="6408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7" name="TextBox 456"/>
          <p:cNvSpPr txBox="1"/>
          <p:nvPr/>
        </p:nvSpPr>
        <p:spPr bwMode="gray">
          <a:xfrm>
            <a:off x="4283969" y="402991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12.05.2021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58" name="TextBox 457"/>
          <p:cNvSpPr txBox="1"/>
          <p:nvPr/>
        </p:nvSpPr>
        <p:spPr bwMode="gray">
          <a:xfrm>
            <a:off x="5652574" y="4029802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13.854,21</a:t>
            </a:r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>
              <a:solidFill>
                <a:schemeClr val="bg1"/>
              </a:solidFill>
              <a:latin typeface="TeleNeo Office" panose="020B0504040202090203" pitchFamily="34" charset="-18"/>
            </a:endParaRPr>
          </a:p>
          <a:p>
            <a:pPr algn="ctr"/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59" name="TextBox 458"/>
          <p:cNvSpPr txBox="1"/>
          <p:nvPr/>
        </p:nvSpPr>
        <p:spPr bwMode="gray">
          <a:xfrm>
            <a:off x="6732694" y="4034036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9,20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60" name="TextBox 459"/>
          <p:cNvSpPr txBox="1"/>
          <p:nvPr/>
        </p:nvSpPr>
        <p:spPr bwMode="gray">
          <a:xfrm>
            <a:off x="8040073" y="4036669"/>
            <a:ext cx="492367" cy="180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41,38</a:t>
            </a:r>
            <a:endParaRPr lang="hr-HR" sz="700" dirty="0" smtClean="0">
              <a:solidFill>
                <a:schemeClr val="bg1"/>
              </a:solidFill>
              <a:latin typeface="TeleNeo Office" panose="020B0504040202090203" pitchFamily="34" charset="-18"/>
            </a:endParaRPr>
          </a:p>
        </p:txBody>
      </p:sp>
      <p:sp>
        <p:nvSpPr>
          <p:cNvPr id="464" name="TextBox 463"/>
          <p:cNvSpPr txBox="1"/>
          <p:nvPr/>
        </p:nvSpPr>
        <p:spPr bwMode="gray">
          <a:xfrm>
            <a:off x="1979710" y="4018212"/>
            <a:ext cx="648072" cy="2160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72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HT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Prva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</a:t>
            </a:r>
            <a:r>
              <a:rPr lang="it-IT" sz="700" dirty="0" err="1">
                <a:solidFill>
                  <a:schemeClr val="bg1"/>
                </a:solidFill>
                <a:latin typeface="TeleNeo Office" panose="020B0504040202090203" pitchFamily="34" charset="-18"/>
              </a:rPr>
              <a:t>liga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: </a:t>
            </a:r>
            <a:r>
              <a:rPr lang="hr-HR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 </a:t>
            </a:r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Dinamo </a:t>
            </a:r>
            <a:r>
              <a:rPr lang="it-IT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– </a:t>
            </a:r>
            <a:r>
              <a:rPr lang="hr-HR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Varaždin </a:t>
            </a:r>
            <a:r>
              <a:rPr lang="it-IT" sz="700" dirty="0" smtClean="0">
                <a:solidFill>
                  <a:schemeClr val="bg1"/>
                </a:solidFill>
                <a:latin typeface="TeleNeo Office" panose="020B0504040202090203" pitchFamily="34" charset="-18"/>
              </a:rPr>
              <a:t>(Arena </a:t>
            </a:r>
            <a:r>
              <a:rPr lang="it-IT" sz="700" dirty="0">
                <a:solidFill>
                  <a:schemeClr val="bg1"/>
                </a:solidFill>
                <a:latin typeface="TeleNeo Office" panose="020B0504040202090203" pitchFamily="34" charset="-18"/>
              </a:rPr>
              <a:t>Sport 3)</a:t>
            </a:r>
          </a:p>
        </p:txBody>
      </p:sp>
      <p:sp>
        <p:nvSpPr>
          <p:cNvPr id="466" name="Rectangle 465"/>
          <p:cNvSpPr/>
          <p:nvPr/>
        </p:nvSpPr>
        <p:spPr>
          <a:xfrm>
            <a:off x="7304377" y="1038739"/>
            <a:ext cx="691201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67" name="Rectangle 466"/>
          <p:cNvSpPr/>
          <p:nvPr/>
        </p:nvSpPr>
        <p:spPr>
          <a:xfrm>
            <a:off x="7304377" y="1254763"/>
            <a:ext cx="756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68" name="Rectangle 467"/>
          <p:cNvSpPr/>
          <p:nvPr/>
        </p:nvSpPr>
        <p:spPr>
          <a:xfrm>
            <a:off x="7304379" y="1468521"/>
            <a:ext cx="612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69" name="Rectangle 468"/>
          <p:cNvSpPr/>
          <p:nvPr/>
        </p:nvSpPr>
        <p:spPr>
          <a:xfrm>
            <a:off x="7304377" y="1684545"/>
            <a:ext cx="360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70" name="Rectangle 469"/>
          <p:cNvSpPr/>
          <p:nvPr/>
        </p:nvSpPr>
        <p:spPr>
          <a:xfrm>
            <a:off x="7304378" y="1905101"/>
            <a:ext cx="648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71" name="Rectangle 470"/>
          <p:cNvSpPr/>
          <p:nvPr/>
        </p:nvSpPr>
        <p:spPr>
          <a:xfrm>
            <a:off x="7304379" y="2121125"/>
            <a:ext cx="630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72" name="Rectangle 471"/>
          <p:cNvSpPr/>
          <p:nvPr/>
        </p:nvSpPr>
        <p:spPr>
          <a:xfrm>
            <a:off x="7304378" y="2334883"/>
            <a:ext cx="504000" cy="127248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73" name="Rectangle 472"/>
          <p:cNvSpPr/>
          <p:nvPr/>
        </p:nvSpPr>
        <p:spPr>
          <a:xfrm>
            <a:off x="7304378" y="2550907"/>
            <a:ext cx="468000" cy="13563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74" name="Rectangle 473"/>
          <p:cNvSpPr/>
          <p:nvPr/>
        </p:nvSpPr>
        <p:spPr>
          <a:xfrm>
            <a:off x="7304378" y="2773797"/>
            <a:ext cx="496800" cy="129229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75" name="Rectangle 474"/>
          <p:cNvSpPr/>
          <p:nvPr/>
        </p:nvSpPr>
        <p:spPr>
          <a:xfrm>
            <a:off x="7304377" y="3200365"/>
            <a:ext cx="540000" cy="13884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76" name="Rectangle 475"/>
          <p:cNvSpPr/>
          <p:nvPr/>
        </p:nvSpPr>
        <p:spPr>
          <a:xfrm>
            <a:off x="7299947" y="3406262"/>
            <a:ext cx="414000" cy="138846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77" name="Rectangle 476"/>
          <p:cNvSpPr/>
          <p:nvPr/>
        </p:nvSpPr>
        <p:spPr>
          <a:xfrm>
            <a:off x="7304377" y="3622643"/>
            <a:ext cx="450000" cy="14628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78" name="Rectangle 477"/>
          <p:cNvSpPr/>
          <p:nvPr/>
        </p:nvSpPr>
        <p:spPr>
          <a:xfrm>
            <a:off x="7304377" y="3843836"/>
            <a:ext cx="432000" cy="137845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79" name="Rectangle 478"/>
          <p:cNvSpPr/>
          <p:nvPr/>
        </p:nvSpPr>
        <p:spPr>
          <a:xfrm>
            <a:off x="7304378" y="4059861"/>
            <a:ext cx="464400" cy="132069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80" name="Rectangle 479"/>
          <p:cNvSpPr/>
          <p:nvPr/>
        </p:nvSpPr>
        <p:spPr>
          <a:xfrm>
            <a:off x="6311880" y="1035525"/>
            <a:ext cx="360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81" name="Rectangle 480"/>
          <p:cNvSpPr/>
          <p:nvPr/>
        </p:nvSpPr>
        <p:spPr>
          <a:xfrm>
            <a:off x="6311880" y="1251549"/>
            <a:ext cx="396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82" name="Rectangle 481"/>
          <p:cNvSpPr/>
          <p:nvPr/>
        </p:nvSpPr>
        <p:spPr>
          <a:xfrm>
            <a:off x="6311878" y="1465307"/>
            <a:ext cx="288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83" name="Rectangle 482"/>
          <p:cNvSpPr/>
          <p:nvPr/>
        </p:nvSpPr>
        <p:spPr>
          <a:xfrm>
            <a:off x="6311880" y="1681331"/>
            <a:ext cx="4032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84" name="Rectangle 483"/>
          <p:cNvSpPr/>
          <p:nvPr/>
        </p:nvSpPr>
        <p:spPr>
          <a:xfrm>
            <a:off x="6311881" y="1901887"/>
            <a:ext cx="288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85" name="Rectangle 484"/>
          <p:cNvSpPr/>
          <p:nvPr/>
        </p:nvSpPr>
        <p:spPr>
          <a:xfrm>
            <a:off x="6300190" y="2547693"/>
            <a:ext cx="198000" cy="13884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86" name="Rectangle 485"/>
          <p:cNvSpPr/>
          <p:nvPr/>
        </p:nvSpPr>
        <p:spPr>
          <a:xfrm>
            <a:off x="6306036" y="2764179"/>
            <a:ext cx="223200" cy="138847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87" name="Rectangle 486"/>
          <p:cNvSpPr/>
          <p:nvPr/>
        </p:nvSpPr>
        <p:spPr>
          <a:xfrm>
            <a:off x="6295402" y="2981437"/>
            <a:ext cx="270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88" name="Rectangle 487"/>
          <p:cNvSpPr/>
          <p:nvPr/>
        </p:nvSpPr>
        <p:spPr>
          <a:xfrm>
            <a:off x="6300191" y="3404442"/>
            <a:ext cx="2304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89" name="Rectangle 488"/>
          <p:cNvSpPr/>
          <p:nvPr/>
        </p:nvSpPr>
        <p:spPr>
          <a:xfrm>
            <a:off x="6300192" y="3630079"/>
            <a:ext cx="216000" cy="137315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90" name="Rectangle 489"/>
          <p:cNvSpPr/>
          <p:nvPr/>
        </p:nvSpPr>
        <p:spPr>
          <a:xfrm>
            <a:off x="6300192" y="4059861"/>
            <a:ext cx="187200" cy="132069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91" name="Rectangle 490"/>
          <p:cNvSpPr/>
          <p:nvPr/>
        </p:nvSpPr>
        <p:spPr>
          <a:xfrm>
            <a:off x="7308303" y="2981437"/>
            <a:ext cx="597600" cy="140802"/>
          </a:xfrm>
          <a:prstGeom prst="rect">
            <a:avLst/>
          </a:prstGeom>
          <a:solidFill>
            <a:srgbClr val="BFCB44"/>
          </a:solidFill>
          <a:ln>
            <a:solidFill>
              <a:srgbClr val="BFCB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92" name="Rectangle 491"/>
          <p:cNvSpPr/>
          <p:nvPr/>
        </p:nvSpPr>
        <p:spPr>
          <a:xfrm>
            <a:off x="6300460" y="3838667"/>
            <a:ext cx="180000" cy="144016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93" name="Rectangle 492"/>
          <p:cNvSpPr/>
          <p:nvPr/>
        </p:nvSpPr>
        <p:spPr>
          <a:xfrm>
            <a:off x="6311881" y="2121125"/>
            <a:ext cx="252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94" name="Rectangle 493"/>
          <p:cNvSpPr/>
          <p:nvPr/>
        </p:nvSpPr>
        <p:spPr>
          <a:xfrm>
            <a:off x="6306036" y="2326499"/>
            <a:ext cx="216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95" name="Rectangle 494"/>
          <p:cNvSpPr/>
          <p:nvPr/>
        </p:nvSpPr>
        <p:spPr>
          <a:xfrm>
            <a:off x="4860032" y="1030355"/>
            <a:ext cx="780399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96" name="Rectangle 495"/>
          <p:cNvSpPr/>
          <p:nvPr/>
        </p:nvSpPr>
        <p:spPr>
          <a:xfrm>
            <a:off x="4860032" y="1246379"/>
            <a:ext cx="720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97" name="Rectangle 496"/>
          <p:cNvSpPr/>
          <p:nvPr/>
        </p:nvSpPr>
        <p:spPr>
          <a:xfrm>
            <a:off x="4860031" y="1460137"/>
            <a:ext cx="648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98" name="Rectangle 497"/>
          <p:cNvSpPr/>
          <p:nvPr/>
        </p:nvSpPr>
        <p:spPr>
          <a:xfrm>
            <a:off x="4860033" y="1676161"/>
            <a:ext cx="612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499" name="Rectangle 498"/>
          <p:cNvSpPr/>
          <p:nvPr/>
        </p:nvSpPr>
        <p:spPr>
          <a:xfrm>
            <a:off x="4860033" y="2112741"/>
            <a:ext cx="5544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500" name="Rectangle 499"/>
          <p:cNvSpPr/>
          <p:nvPr/>
        </p:nvSpPr>
        <p:spPr>
          <a:xfrm>
            <a:off x="4860032" y="2326499"/>
            <a:ext cx="468000" cy="135632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501" name="Rectangle 500"/>
          <p:cNvSpPr/>
          <p:nvPr/>
        </p:nvSpPr>
        <p:spPr>
          <a:xfrm>
            <a:off x="4860033" y="2542523"/>
            <a:ext cx="432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502" name="Rectangle 501"/>
          <p:cNvSpPr/>
          <p:nvPr/>
        </p:nvSpPr>
        <p:spPr>
          <a:xfrm>
            <a:off x="4860033" y="2765413"/>
            <a:ext cx="396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503" name="Rectangle 502"/>
          <p:cNvSpPr/>
          <p:nvPr/>
        </p:nvSpPr>
        <p:spPr>
          <a:xfrm>
            <a:off x="4860032" y="2981437"/>
            <a:ext cx="360000" cy="140802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504" name="Rectangle 503"/>
          <p:cNvSpPr/>
          <p:nvPr/>
        </p:nvSpPr>
        <p:spPr>
          <a:xfrm>
            <a:off x="4860033" y="3195195"/>
            <a:ext cx="324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505" name="Rectangle 504"/>
          <p:cNvSpPr/>
          <p:nvPr/>
        </p:nvSpPr>
        <p:spPr>
          <a:xfrm>
            <a:off x="4860033" y="3411219"/>
            <a:ext cx="288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506" name="Rectangle 505"/>
          <p:cNvSpPr/>
          <p:nvPr/>
        </p:nvSpPr>
        <p:spPr>
          <a:xfrm>
            <a:off x="4860031" y="3624909"/>
            <a:ext cx="252000" cy="142485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507" name="Rectangle 506"/>
          <p:cNvSpPr/>
          <p:nvPr/>
        </p:nvSpPr>
        <p:spPr>
          <a:xfrm>
            <a:off x="4860032" y="3838667"/>
            <a:ext cx="216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508" name="Rectangle 507"/>
          <p:cNvSpPr/>
          <p:nvPr/>
        </p:nvSpPr>
        <p:spPr>
          <a:xfrm>
            <a:off x="4860033" y="1896717"/>
            <a:ext cx="558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509" name="Rectangle 508"/>
          <p:cNvSpPr/>
          <p:nvPr/>
        </p:nvSpPr>
        <p:spPr>
          <a:xfrm>
            <a:off x="4859037" y="4047914"/>
            <a:ext cx="180000" cy="144016"/>
          </a:xfrm>
          <a:prstGeom prst="rect">
            <a:avLst/>
          </a:prstGeom>
          <a:solidFill>
            <a:srgbClr val="E20074"/>
          </a:solidFill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  <p:sp>
        <p:nvSpPr>
          <p:cNvPr id="510" name="Rectangle 509"/>
          <p:cNvSpPr/>
          <p:nvPr/>
        </p:nvSpPr>
        <p:spPr>
          <a:xfrm>
            <a:off x="6300461" y="3188418"/>
            <a:ext cx="252000" cy="135632"/>
          </a:xfrm>
          <a:prstGeom prst="rect">
            <a:avLst/>
          </a:prstGeom>
          <a:solidFill>
            <a:srgbClr val="529AD6"/>
          </a:solidFill>
          <a:ln>
            <a:solidFill>
              <a:srgbClr val="52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700">
              <a:latin typeface="TeleNeo Office" panose="020B050404020209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110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20074"/>
        </a:solidFill>
        <a:ln>
          <a:solidFill>
            <a:srgbClr val="E20074"/>
          </a:solidFill>
        </a:ln>
      </a:spPr>
      <a:bodyPr rtlCol="0" anchor="ctr"/>
      <a:lstStyle>
        <a:defPPr algn="ctr">
          <a:defRPr sz="700">
            <a:latin typeface="TeleNeo Office" panose="020B0504040202090203" pitchFamily="34" charset="-1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1612</Words>
  <Application>Microsoft Office PowerPoint</Application>
  <PresentationFormat>On-screen Show (16:9)</PresentationFormat>
  <Paragraphs>779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Kovaćević</dc:creator>
  <cp:lastModifiedBy>Robert Kovaćević</cp:lastModifiedBy>
  <cp:revision>123</cp:revision>
  <dcterms:created xsi:type="dcterms:W3CDTF">2021-03-03T11:14:23Z</dcterms:created>
  <dcterms:modified xsi:type="dcterms:W3CDTF">2021-06-10T13:44:11Z</dcterms:modified>
</cp:coreProperties>
</file>