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64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5" r:id="rId11"/>
  </p:sldIdLst>
  <p:sldSz cx="9144000" cy="5143500" type="screen16x9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29AD6"/>
    <a:srgbClr val="CFD89B"/>
    <a:srgbClr val="53BAF2"/>
    <a:srgbClr val="317CB3"/>
    <a:srgbClr val="7ECBF5"/>
    <a:srgbClr val="BFCB44"/>
    <a:srgbClr val="EAE50D"/>
    <a:srgbClr val="039FED"/>
    <a:srgbClr val="E20074"/>
    <a:srgbClr val="F1F1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50" d="100"/>
          <a:sy n="150" d="100"/>
        </p:scale>
        <p:origin x="-514" y="-6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B2D1AA-A33D-4FA1-B89C-E1C3E44A152B}" type="datetimeFigureOut">
              <a:rPr lang="hr-HR" smtClean="0"/>
              <a:t>10.6.2021.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7ED292-AF85-45D0-90E4-6A59DF48196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458415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7ED292-AF85-45D0-90E4-6A59DF481960}" type="slidenum">
              <a:rPr lang="hr-HR" smtClean="0"/>
              <a:t>2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143793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7ED292-AF85-45D0-90E4-6A59DF481960}" type="slidenum">
              <a:rPr lang="hr-HR" smtClean="0"/>
              <a:t>3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638509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7ED292-AF85-45D0-90E4-6A59DF481960}" type="slidenum">
              <a:rPr lang="hr-HR" smtClean="0"/>
              <a:t>7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0711297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7ED292-AF85-45D0-90E4-6A59DF481960}" type="slidenum">
              <a:rPr lang="hr-HR" smtClean="0"/>
              <a:t>9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848282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D75ED-C23D-497E-9917-C1C50F15CB35}" type="datetimeFigureOut">
              <a:rPr lang="hr-HR" smtClean="0"/>
              <a:t>10.6.2021.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2B533-0C05-4683-86A2-3863F55E867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535857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D75ED-C23D-497E-9917-C1C50F15CB35}" type="datetimeFigureOut">
              <a:rPr lang="hr-HR" smtClean="0"/>
              <a:t>10.6.2021.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2B533-0C05-4683-86A2-3863F55E867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2935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D75ED-C23D-497E-9917-C1C50F15CB35}" type="datetimeFigureOut">
              <a:rPr lang="hr-HR" smtClean="0"/>
              <a:t>10.6.2021.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2B533-0C05-4683-86A2-3863F55E867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12716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D75ED-C23D-497E-9917-C1C50F15CB35}" type="datetimeFigureOut">
              <a:rPr lang="hr-HR" smtClean="0"/>
              <a:t>10.6.2021.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2B533-0C05-4683-86A2-3863F55E867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719136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D75ED-C23D-497E-9917-C1C50F15CB35}" type="datetimeFigureOut">
              <a:rPr lang="hr-HR" smtClean="0"/>
              <a:t>10.6.2021.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2B533-0C05-4683-86A2-3863F55E867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592711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D75ED-C23D-497E-9917-C1C50F15CB35}" type="datetimeFigureOut">
              <a:rPr lang="hr-HR" smtClean="0"/>
              <a:t>10.6.2021.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2B533-0C05-4683-86A2-3863F55E867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709187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D75ED-C23D-497E-9917-C1C50F15CB35}" type="datetimeFigureOut">
              <a:rPr lang="hr-HR" smtClean="0"/>
              <a:t>10.6.2021.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2B533-0C05-4683-86A2-3863F55E867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814295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D75ED-C23D-497E-9917-C1C50F15CB35}" type="datetimeFigureOut">
              <a:rPr lang="hr-HR" smtClean="0"/>
              <a:t>10.6.2021.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2B533-0C05-4683-86A2-3863F55E867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456227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D75ED-C23D-497E-9917-C1C50F15CB35}" type="datetimeFigureOut">
              <a:rPr lang="hr-HR" smtClean="0"/>
              <a:t>10.6.2021.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2B533-0C05-4683-86A2-3863F55E867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23419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D75ED-C23D-497E-9917-C1C50F15CB35}" type="datetimeFigureOut">
              <a:rPr lang="hr-HR" smtClean="0"/>
              <a:t>10.6.2021.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2B533-0C05-4683-86A2-3863F55E867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277380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D75ED-C23D-497E-9917-C1C50F15CB35}" type="datetimeFigureOut">
              <a:rPr lang="hr-HR" smtClean="0"/>
              <a:t>10.6.2021.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2B533-0C05-4683-86A2-3863F55E867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790381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2D75ED-C23D-497E-9917-C1C50F15CB35}" type="datetimeFigureOut">
              <a:rPr lang="hr-HR" smtClean="0"/>
              <a:t>10.6.2021.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12B533-0C05-4683-86A2-3863F55E867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972785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95536" y="1331168"/>
            <a:ext cx="4536755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4000" dirty="0" smtClean="0">
                <a:solidFill>
                  <a:schemeClr val="bg1"/>
                </a:solidFill>
                <a:latin typeface="TeleNeo Office ExtraBold" panose="020B0A04040202090203" pitchFamily="34" charset="-18"/>
              </a:rPr>
              <a:t>Statistika gledanosti</a:t>
            </a:r>
          </a:p>
          <a:p>
            <a:r>
              <a:rPr lang="hr-HR" sz="4000" dirty="0" err="1" smtClean="0">
                <a:solidFill>
                  <a:schemeClr val="bg1"/>
                </a:solidFill>
                <a:latin typeface="TeleNeo Office ExtraBold" panose="020B0A04040202090203" pitchFamily="34" charset="-18"/>
              </a:rPr>
              <a:t>MAXtv</a:t>
            </a:r>
            <a:r>
              <a:rPr lang="hr-HR" sz="4000" dirty="0" smtClean="0">
                <a:solidFill>
                  <a:schemeClr val="bg1"/>
                </a:solidFill>
                <a:latin typeface="TeleNeo Office ExtraBold" panose="020B0A04040202090203" pitchFamily="34" charset="-18"/>
              </a:rPr>
              <a:t> sadržaja</a:t>
            </a:r>
            <a:endParaRPr lang="hr-HR" sz="4000" dirty="0">
              <a:solidFill>
                <a:schemeClr val="bg1"/>
              </a:solidFill>
              <a:latin typeface="TeleNeo Office ExtraBold" panose="020B0A04040202090203" pitchFamily="34" charset="-18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95536" y="3848149"/>
            <a:ext cx="12896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1400" dirty="0" smtClean="0">
                <a:solidFill>
                  <a:schemeClr val="bg1"/>
                </a:solidFill>
                <a:latin typeface="TeleNeo Office ExtraBold" panose="020B0A04040202090203" pitchFamily="34" charset="-18"/>
              </a:rPr>
              <a:t>SVIBANJ 2021.</a:t>
            </a:r>
            <a:endParaRPr lang="hr-HR" sz="1400" dirty="0">
              <a:solidFill>
                <a:schemeClr val="bg1"/>
              </a:solidFill>
              <a:latin typeface="TeleNeo Office ExtraBold" panose="020B0A04040202090203" pitchFamily="34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3924910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04299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 bwMode="gray">
          <a:xfrm>
            <a:off x="395536" y="627534"/>
            <a:ext cx="1152128" cy="172819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indent="0" algn="r">
              <a:buNone/>
            </a:pPr>
            <a:r>
              <a:rPr lang="hr-HR" sz="1800" b="1" dirty="0" smtClean="0">
                <a:solidFill>
                  <a:schemeClr val="bg1"/>
                </a:solidFill>
                <a:latin typeface="TeleNeo Office ExtraBold" panose="020B0A04040202090203" pitchFamily="34" charset="-18"/>
              </a:rPr>
              <a:t>Top lista 15</a:t>
            </a:r>
          </a:p>
          <a:p>
            <a:pPr marL="0" indent="0" algn="r">
              <a:buNone/>
            </a:pPr>
            <a:r>
              <a:rPr lang="hr-HR" b="1" dirty="0">
                <a:solidFill>
                  <a:schemeClr val="bg1"/>
                </a:solidFill>
                <a:latin typeface="TeleNeo Office ExtraBold" panose="020B0A04040202090203" pitchFamily="34" charset="-18"/>
              </a:rPr>
              <a:t>n</a:t>
            </a:r>
            <a:r>
              <a:rPr lang="hr-HR" b="1" dirty="0" smtClean="0">
                <a:solidFill>
                  <a:schemeClr val="bg1"/>
                </a:solidFill>
                <a:latin typeface="TeleNeo Office ExtraBold" panose="020B0A04040202090203" pitchFamily="34" charset="-18"/>
              </a:rPr>
              <a:t>ajgledanijih</a:t>
            </a:r>
          </a:p>
          <a:p>
            <a:pPr marL="0" indent="0" algn="r">
              <a:buNone/>
            </a:pPr>
            <a:r>
              <a:rPr lang="hr-HR" b="1" dirty="0">
                <a:solidFill>
                  <a:schemeClr val="bg1"/>
                </a:solidFill>
                <a:latin typeface="TeleNeo Office ExtraBold" panose="020B0A04040202090203" pitchFamily="34" charset="-18"/>
              </a:rPr>
              <a:t>t</a:t>
            </a:r>
            <a:r>
              <a:rPr lang="hr-HR" sz="1800" b="1" dirty="0" smtClean="0">
                <a:solidFill>
                  <a:schemeClr val="bg1"/>
                </a:solidFill>
                <a:latin typeface="TeleNeo Office ExtraBold" panose="020B0A04040202090203" pitchFamily="34" charset="-18"/>
              </a:rPr>
              <a:t>elevizijski</a:t>
            </a:r>
          </a:p>
          <a:p>
            <a:pPr marL="0" indent="0" algn="r">
              <a:buNone/>
            </a:pPr>
            <a:r>
              <a:rPr lang="hr-HR" b="1" dirty="0" smtClean="0">
                <a:solidFill>
                  <a:schemeClr val="bg1"/>
                </a:solidFill>
                <a:latin typeface="TeleNeo Office ExtraBold" panose="020B0A04040202090203" pitchFamily="34" charset="-18"/>
              </a:rPr>
              <a:t>kanala</a:t>
            </a:r>
          </a:p>
          <a:p>
            <a:pPr marL="0" indent="0" algn="r">
              <a:buNone/>
            </a:pPr>
            <a:endParaRPr lang="hr-HR" sz="1200" dirty="0" smtClean="0">
              <a:latin typeface="TeleNeo Office" panose="020B0504040202090203" pitchFamily="34" charset="-18"/>
            </a:endParaRPr>
          </a:p>
          <a:p>
            <a:pPr marL="0" indent="0" algn="r">
              <a:buNone/>
            </a:pPr>
            <a:r>
              <a:rPr lang="hr-HR" sz="12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Uključuje sve </a:t>
            </a:r>
          </a:p>
          <a:p>
            <a:pPr marL="0" indent="0" algn="r">
              <a:buNone/>
            </a:pPr>
            <a:r>
              <a:rPr lang="hr-HR" sz="1200" dirty="0">
                <a:solidFill>
                  <a:schemeClr val="bg1"/>
                </a:solidFill>
                <a:latin typeface="TeleNeo Office" panose="020B0504040202090203" pitchFamily="34" charset="-18"/>
              </a:rPr>
              <a:t>t</a:t>
            </a:r>
            <a:r>
              <a:rPr lang="hr-HR" sz="12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elevizijske kanale</a:t>
            </a:r>
          </a:p>
          <a:p>
            <a:pPr marL="0" indent="0">
              <a:buNone/>
            </a:pPr>
            <a:endParaRPr lang="hr-HR" sz="1800" dirty="0" err="1" smtClean="0">
              <a:latin typeface="TeleNeo Office" panose="020B0504040202090203" pitchFamily="34" charset="-18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1691680" y="699542"/>
            <a:ext cx="0" cy="1584176"/>
          </a:xfrm>
          <a:prstGeom prst="line">
            <a:avLst/>
          </a:prstGeom>
          <a:ln w="19050">
            <a:solidFill>
              <a:schemeClr val="tx2"/>
            </a:solidFill>
            <a:miter lim="800000"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 bwMode="gray">
          <a:xfrm>
            <a:off x="1979712" y="699542"/>
            <a:ext cx="648072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indent="0">
              <a:buNone/>
            </a:pPr>
            <a:endParaRPr lang="hr-HR" sz="1800" dirty="0" err="1" smtClean="0">
              <a:latin typeface="TeleNeo Office" panose="020B0504040202090203" pitchFamily="34" charset="-18"/>
            </a:endParaRPr>
          </a:p>
        </p:txBody>
      </p:sp>
      <p:sp>
        <p:nvSpPr>
          <p:cNvPr id="7" name="TextBox 6"/>
          <p:cNvSpPr txBox="1"/>
          <p:nvPr/>
        </p:nvSpPr>
        <p:spPr bwMode="gray">
          <a:xfrm>
            <a:off x="1979712" y="699542"/>
            <a:ext cx="432048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indent="0" algn="ctr">
              <a:buNone/>
            </a:pPr>
            <a:r>
              <a:rPr lang="hr-HR" sz="800" b="1" dirty="0" smtClean="0">
                <a:solidFill>
                  <a:schemeClr val="bg1">
                    <a:lumMod val="65000"/>
                  </a:schemeClr>
                </a:solidFill>
                <a:latin typeface="TeleNeo Office" panose="020B0504040202090203" pitchFamily="34" charset="-18"/>
              </a:rPr>
              <a:t>CHANNEL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1979712" y="1203598"/>
            <a:ext cx="576064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headEnd type="none" w="med" len="med"/>
            <a:tailEnd type="none" w="med" len="med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1979712" y="1419622"/>
            <a:ext cx="576064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 bwMode="gray">
          <a:xfrm>
            <a:off x="1979712" y="987574"/>
            <a:ext cx="648072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hr-HR" sz="1000" dirty="0">
                <a:solidFill>
                  <a:schemeClr val="bg1"/>
                </a:solidFill>
                <a:latin typeface="TeleNeo Office" panose="020B0504040202090203" pitchFamily="34" charset="-18"/>
              </a:rPr>
              <a:t>HRT 1</a:t>
            </a:r>
          </a:p>
          <a:p>
            <a:pPr marL="0" indent="0">
              <a:buNone/>
            </a:pPr>
            <a:endParaRPr lang="hr-HR" sz="10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14" name="TextBox 13"/>
          <p:cNvSpPr txBox="1"/>
          <p:nvPr/>
        </p:nvSpPr>
        <p:spPr bwMode="gray">
          <a:xfrm>
            <a:off x="1979712" y="1203598"/>
            <a:ext cx="648072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indent="0">
              <a:buNone/>
            </a:pPr>
            <a:r>
              <a:rPr lang="hr-HR" sz="10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Nova TV</a:t>
            </a:r>
          </a:p>
        </p:txBody>
      </p:sp>
      <p:sp>
        <p:nvSpPr>
          <p:cNvPr id="15" name="TextBox 14"/>
          <p:cNvSpPr txBox="1"/>
          <p:nvPr/>
        </p:nvSpPr>
        <p:spPr bwMode="gray">
          <a:xfrm>
            <a:off x="1979712" y="1417356"/>
            <a:ext cx="648072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indent="0">
              <a:buNone/>
            </a:pPr>
            <a:r>
              <a:rPr lang="hr-HR" sz="10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RTL</a:t>
            </a:r>
          </a:p>
        </p:txBody>
      </p:sp>
      <p:sp>
        <p:nvSpPr>
          <p:cNvPr id="16" name="TextBox 15"/>
          <p:cNvSpPr txBox="1"/>
          <p:nvPr/>
        </p:nvSpPr>
        <p:spPr bwMode="gray">
          <a:xfrm>
            <a:off x="1979712" y="1633380"/>
            <a:ext cx="648072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indent="0">
              <a:buNone/>
            </a:pPr>
            <a:r>
              <a:rPr lang="hr-HR" sz="10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HRT 2</a:t>
            </a:r>
          </a:p>
        </p:txBody>
      </p:sp>
      <p:sp>
        <p:nvSpPr>
          <p:cNvPr id="17" name="TextBox 16"/>
          <p:cNvSpPr txBox="1"/>
          <p:nvPr/>
        </p:nvSpPr>
        <p:spPr bwMode="gray">
          <a:xfrm>
            <a:off x="1979712" y="1853936"/>
            <a:ext cx="648072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indent="0">
              <a:buNone/>
            </a:pPr>
            <a:r>
              <a:rPr lang="hr-HR" sz="10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Doma TV</a:t>
            </a:r>
          </a:p>
        </p:txBody>
      </p:sp>
      <p:sp>
        <p:nvSpPr>
          <p:cNvPr id="18" name="TextBox 17"/>
          <p:cNvSpPr txBox="1"/>
          <p:nvPr/>
        </p:nvSpPr>
        <p:spPr bwMode="gray">
          <a:xfrm>
            <a:off x="1979712" y="2069960"/>
            <a:ext cx="648072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hr-HR" sz="10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N1</a:t>
            </a:r>
            <a:endParaRPr lang="hr-HR" sz="1000" dirty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19" name="TextBox 18"/>
          <p:cNvSpPr txBox="1"/>
          <p:nvPr/>
        </p:nvSpPr>
        <p:spPr bwMode="gray">
          <a:xfrm>
            <a:off x="1979712" y="2283718"/>
            <a:ext cx="648072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hr-HR" sz="10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RTL 2</a:t>
            </a:r>
          </a:p>
        </p:txBody>
      </p:sp>
      <p:sp>
        <p:nvSpPr>
          <p:cNvPr id="20" name="TextBox 19"/>
          <p:cNvSpPr txBox="1"/>
          <p:nvPr/>
        </p:nvSpPr>
        <p:spPr bwMode="gray">
          <a:xfrm>
            <a:off x="1979712" y="2499742"/>
            <a:ext cx="648072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indent="0">
              <a:buNone/>
            </a:pPr>
            <a:r>
              <a:rPr lang="hr-HR" sz="1000" dirty="0" err="1" smtClean="0">
                <a:solidFill>
                  <a:schemeClr val="bg1"/>
                </a:solidFill>
                <a:latin typeface="TeleNeo Office" panose="020B0504040202090203" pitchFamily="34" charset="-18"/>
              </a:rPr>
              <a:t>Nickelodeon</a:t>
            </a:r>
            <a:endParaRPr lang="hr-HR" sz="10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21" name="TextBox 20"/>
          <p:cNvSpPr txBox="1"/>
          <p:nvPr/>
        </p:nvSpPr>
        <p:spPr bwMode="gray">
          <a:xfrm>
            <a:off x="1979712" y="2722632"/>
            <a:ext cx="648072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indent="0">
              <a:buNone/>
            </a:pPr>
            <a:r>
              <a:rPr lang="hr-HR" sz="10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HRT 4</a:t>
            </a:r>
          </a:p>
        </p:txBody>
      </p:sp>
      <p:sp>
        <p:nvSpPr>
          <p:cNvPr id="22" name="TextBox 21"/>
          <p:cNvSpPr txBox="1"/>
          <p:nvPr/>
        </p:nvSpPr>
        <p:spPr bwMode="gray">
          <a:xfrm>
            <a:off x="1979712" y="2938656"/>
            <a:ext cx="648072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hr-HR" sz="10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RTL </a:t>
            </a:r>
            <a:r>
              <a:rPr lang="hr-HR" sz="1000" dirty="0" err="1" smtClean="0">
                <a:solidFill>
                  <a:schemeClr val="bg1"/>
                </a:solidFill>
                <a:latin typeface="TeleNeo Office" panose="020B0504040202090203" pitchFamily="34" charset="-18"/>
              </a:rPr>
              <a:t>Living</a:t>
            </a:r>
            <a:endParaRPr lang="hr-HR" sz="10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23" name="TextBox 22"/>
          <p:cNvSpPr txBox="1"/>
          <p:nvPr/>
        </p:nvSpPr>
        <p:spPr bwMode="gray">
          <a:xfrm>
            <a:off x="1979712" y="3152414"/>
            <a:ext cx="648072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indent="0">
              <a:buNone/>
            </a:pPr>
            <a:r>
              <a:rPr lang="hr-HR" sz="10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Arena Sport 3</a:t>
            </a:r>
          </a:p>
        </p:txBody>
      </p:sp>
      <p:sp>
        <p:nvSpPr>
          <p:cNvPr id="24" name="TextBox 23"/>
          <p:cNvSpPr txBox="1"/>
          <p:nvPr/>
        </p:nvSpPr>
        <p:spPr bwMode="gray">
          <a:xfrm>
            <a:off x="1979712" y="3368438"/>
            <a:ext cx="648072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hr-HR" sz="1000" dirty="0" err="1" smtClean="0">
                <a:solidFill>
                  <a:schemeClr val="bg1"/>
                </a:solidFill>
                <a:latin typeface="TeleNeo Office" panose="020B0504040202090203" pitchFamily="34" charset="-18"/>
              </a:rPr>
              <a:t>Pickbox</a:t>
            </a:r>
            <a:r>
              <a:rPr lang="hr-HR" sz="10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 TV</a:t>
            </a:r>
            <a:endParaRPr lang="hr-HR" sz="1000" dirty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25" name="TextBox 24"/>
          <p:cNvSpPr txBox="1"/>
          <p:nvPr/>
        </p:nvSpPr>
        <p:spPr bwMode="gray">
          <a:xfrm>
            <a:off x="1979712" y="3582128"/>
            <a:ext cx="648072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hr-HR" sz="10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Arena Sport 1</a:t>
            </a:r>
            <a:endParaRPr lang="hr-HR" sz="1000" dirty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26" name="TextBox 25"/>
          <p:cNvSpPr txBox="1"/>
          <p:nvPr/>
        </p:nvSpPr>
        <p:spPr bwMode="gray">
          <a:xfrm>
            <a:off x="1979712" y="3795886"/>
            <a:ext cx="648072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hr-HR" sz="1000" dirty="0">
                <a:solidFill>
                  <a:schemeClr val="bg1"/>
                </a:solidFill>
                <a:latin typeface="TeleNeo Office" panose="020B0504040202090203" pitchFamily="34" charset="-18"/>
              </a:rPr>
              <a:t>RTL Kockica</a:t>
            </a:r>
          </a:p>
          <a:p>
            <a:pPr marL="0" indent="0">
              <a:buNone/>
            </a:pPr>
            <a:endParaRPr lang="hr-HR" sz="10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27" name="TextBox 26"/>
          <p:cNvSpPr txBox="1"/>
          <p:nvPr/>
        </p:nvSpPr>
        <p:spPr bwMode="gray">
          <a:xfrm>
            <a:off x="1979712" y="4011910"/>
            <a:ext cx="648072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hr-HR" sz="10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HRT 3</a:t>
            </a:r>
            <a:endParaRPr lang="hr-HR" sz="1000" dirty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cxnSp>
        <p:nvCxnSpPr>
          <p:cNvPr id="28" name="Straight Connector 27"/>
          <p:cNvCxnSpPr/>
          <p:nvPr/>
        </p:nvCxnSpPr>
        <p:spPr>
          <a:xfrm>
            <a:off x="1979712" y="1635646"/>
            <a:ext cx="576064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headEnd type="none" w="med" len="med"/>
            <a:tailEnd type="none" w="med" len="med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1979712" y="1851670"/>
            <a:ext cx="576064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1979712" y="1851670"/>
            <a:ext cx="576064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headEnd type="none" w="med" len="med"/>
            <a:tailEnd type="none" w="med" len="med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1979712" y="2067694"/>
            <a:ext cx="576064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1979712" y="2283718"/>
            <a:ext cx="576064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headEnd type="none" w="med" len="med"/>
            <a:tailEnd type="none" w="med" len="med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1979712" y="2499742"/>
            <a:ext cx="576064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1979712" y="2715766"/>
            <a:ext cx="576064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headEnd type="none" w="med" len="med"/>
            <a:tailEnd type="none" w="med" len="med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1979712" y="2931790"/>
            <a:ext cx="576064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1979712" y="3147814"/>
            <a:ext cx="576064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headEnd type="none" w="med" len="med"/>
            <a:tailEnd type="none" w="med" len="med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1979712" y="3363838"/>
            <a:ext cx="576064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headEnd type="none" w="med" len="med"/>
            <a:tailEnd type="none" w="med" len="med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1979712" y="3579862"/>
            <a:ext cx="576064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1979712" y="3795886"/>
            <a:ext cx="576064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headEnd type="none" w="med" len="med"/>
            <a:tailEnd type="none" w="med" len="med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1979712" y="4011910"/>
            <a:ext cx="576064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1979712" y="4227934"/>
            <a:ext cx="576000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 bwMode="gray">
          <a:xfrm>
            <a:off x="4200271" y="987574"/>
            <a:ext cx="515745" cy="1800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hr-HR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15.442,37</a:t>
            </a:r>
            <a:endParaRPr lang="hr-HR" sz="700" dirty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43" name="TextBox 42"/>
          <p:cNvSpPr txBox="1"/>
          <p:nvPr/>
        </p:nvSpPr>
        <p:spPr bwMode="gray">
          <a:xfrm>
            <a:off x="4200271" y="1206481"/>
            <a:ext cx="648072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hr-HR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11.730,79</a:t>
            </a:r>
            <a:endParaRPr lang="hr-HR" sz="700" dirty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44" name="TextBox 43"/>
          <p:cNvSpPr txBox="1"/>
          <p:nvPr/>
        </p:nvSpPr>
        <p:spPr bwMode="gray">
          <a:xfrm>
            <a:off x="4200271" y="1417356"/>
            <a:ext cx="648072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hr-HR" sz="700" dirty="0">
                <a:solidFill>
                  <a:schemeClr val="bg1"/>
                </a:solidFill>
                <a:latin typeface="TeleNeo Office" panose="020B0504040202090203" pitchFamily="34" charset="-18"/>
              </a:rPr>
              <a:t>9.761,43</a:t>
            </a:r>
          </a:p>
          <a:p>
            <a:endParaRPr lang="hr-HR" sz="700" dirty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45" name="TextBox 44"/>
          <p:cNvSpPr txBox="1"/>
          <p:nvPr/>
        </p:nvSpPr>
        <p:spPr bwMode="gray">
          <a:xfrm>
            <a:off x="4200271" y="1633380"/>
            <a:ext cx="648072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hr-HR" sz="700" dirty="0">
                <a:solidFill>
                  <a:schemeClr val="bg1"/>
                </a:solidFill>
                <a:latin typeface="TeleNeo Office" panose="020B0504040202090203" pitchFamily="34" charset="-18"/>
              </a:rPr>
              <a:t>5.115,79</a:t>
            </a:r>
          </a:p>
          <a:p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47" name="TextBox 46"/>
          <p:cNvSpPr txBox="1"/>
          <p:nvPr/>
        </p:nvSpPr>
        <p:spPr bwMode="gray">
          <a:xfrm>
            <a:off x="4211960" y="1851670"/>
            <a:ext cx="648072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hr-HR" sz="700" dirty="0">
                <a:solidFill>
                  <a:schemeClr val="bg1"/>
                </a:solidFill>
                <a:latin typeface="TeleNeo Office" panose="020B0504040202090203" pitchFamily="34" charset="-18"/>
              </a:rPr>
              <a:t>3.326,92</a:t>
            </a:r>
          </a:p>
          <a:p>
            <a:endParaRPr lang="hr-HR" sz="700" dirty="0">
              <a:solidFill>
                <a:schemeClr val="bg1"/>
              </a:solidFill>
              <a:latin typeface="TeleNeo Office" panose="020B0504040202090203" pitchFamily="34" charset="-18"/>
            </a:endParaRPr>
          </a:p>
          <a:p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48" name="TextBox 47"/>
          <p:cNvSpPr txBox="1"/>
          <p:nvPr/>
        </p:nvSpPr>
        <p:spPr bwMode="gray">
          <a:xfrm>
            <a:off x="4200271" y="2049773"/>
            <a:ext cx="648072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hr-HR" sz="700" dirty="0">
                <a:solidFill>
                  <a:schemeClr val="bg1"/>
                </a:solidFill>
                <a:latin typeface="TeleNeo Office" panose="020B0504040202090203" pitchFamily="34" charset="-18"/>
              </a:rPr>
              <a:t>3.039,70</a:t>
            </a:r>
          </a:p>
          <a:p>
            <a:endParaRPr lang="hr-HR" sz="700" dirty="0">
              <a:solidFill>
                <a:schemeClr val="bg1"/>
              </a:solidFill>
              <a:latin typeface="TeleNeo Office" panose="020B0504040202090203" pitchFamily="34" charset="-18"/>
            </a:endParaRPr>
          </a:p>
          <a:p>
            <a:endParaRPr lang="hr-HR" sz="700" dirty="0">
              <a:solidFill>
                <a:schemeClr val="bg1"/>
              </a:solidFill>
              <a:latin typeface="TeleNeo Office" panose="020B0504040202090203" pitchFamily="34" charset="-18"/>
            </a:endParaRPr>
          </a:p>
          <a:p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49" name="TextBox 48"/>
          <p:cNvSpPr txBox="1"/>
          <p:nvPr/>
        </p:nvSpPr>
        <p:spPr bwMode="gray">
          <a:xfrm>
            <a:off x="4200271" y="2265797"/>
            <a:ext cx="648072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hr-HR" sz="700" dirty="0">
                <a:solidFill>
                  <a:schemeClr val="bg1"/>
                </a:solidFill>
                <a:latin typeface="TeleNeo Office" panose="020B0504040202090203" pitchFamily="34" charset="-18"/>
              </a:rPr>
              <a:t>2.920,44</a:t>
            </a:r>
          </a:p>
          <a:p>
            <a:endParaRPr lang="hr-HR" sz="700" dirty="0">
              <a:solidFill>
                <a:schemeClr val="bg1"/>
              </a:solidFill>
              <a:latin typeface="TeleNeo Office" panose="020B0504040202090203" pitchFamily="34" charset="-18"/>
            </a:endParaRPr>
          </a:p>
          <a:p>
            <a:endParaRPr lang="hr-HR" sz="700" dirty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50" name="TextBox 49"/>
          <p:cNvSpPr txBox="1"/>
          <p:nvPr/>
        </p:nvSpPr>
        <p:spPr bwMode="gray">
          <a:xfrm>
            <a:off x="4200271" y="2499741"/>
            <a:ext cx="648072" cy="204969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hr-HR" sz="700" dirty="0">
                <a:solidFill>
                  <a:schemeClr val="bg1"/>
                </a:solidFill>
                <a:latin typeface="TeleNeo Office" panose="020B0504040202090203" pitchFamily="34" charset="-18"/>
              </a:rPr>
              <a:t>1.857,88</a:t>
            </a:r>
          </a:p>
          <a:p>
            <a:endParaRPr lang="hr-HR" sz="700" dirty="0">
              <a:solidFill>
                <a:schemeClr val="bg1"/>
              </a:solidFill>
              <a:latin typeface="TeleNeo Office" panose="020B0504040202090203" pitchFamily="34" charset="-18"/>
            </a:endParaRPr>
          </a:p>
          <a:p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51" name="TextBox 50"/>
          <p:cNvSpPr txBox="1"/>
          <p:nvPr/>
        </p:nvSpPr>
        <p:spPr bwMode="gray">
          <a:xfrm>
            <a:off x="4200271" y="2704711"/>
            <a:ext cx="648072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hr-HR" sz="700" dirty="0">
                <a:solidFill>
                  <a:schemeClr val="bg1"/>
                </a:solidFill>
                <a:latin typeface="TeleNeo Office" panose="020B0504040202090203" pitchFamily="34" charset="-18"/>
              </a:rPr>
              <a:t>1.749,00</a:t>
            </a:r>
          </a:p>
          <a:p>
            <a:endParaRPr lang="hr-HR" sz="700" dirty="0">
              <a:solidFill>
                <a:schemeClr val="bg1"/>
              </a:solidFill>
              <a:latin typeface="TeleNeo Office" panose="020B0504040202090203" pitchFamily="34" charset="-18"/>
            </a:endParaRPr>
          </a:p>
          <a:p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52" name="TextBox 51"/>
          <p:cNvSpPr txBox="1"/>
          <p:nvPr/>
        </p:nvSpPr>
        <p:spPr bwMode="gray">
          <a:xfrm>
            <a:off x="4200271" y="2918469"/>
            <a:ext cx="648072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hr-HR" sz="700" dirty="0">
                <a:solidFill>
                  <a:schemeClr val="bg1"/>
                </a:solidFill>
                <a:latin typeface="TeleNeo Office" panose="020B0504040202090203" pitchFamily="34" charset="-18"/>
              </a:rPr>
              <a:t>1.273,70</a:t>
            </a:r>
          </a:p>
          <a:p>
            <a:endParaRPr lang="hr-HR" sz="700" dirty="0">
              <a:solidFill>
                <a:schemeClr val="bg1"/>
              </a:solidFill>
              <a:latin typeface="TeleNeo Office" panose="020B0504040202090203" pitchFamily="34" charset="-18"/>
            </a:endParaRPr>
          </a:p>
          <a:p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53" name="TextBox 52"/>
          <p:cNvSpPr txBox="1"/>
          <p:nvPr/>
        </p:nvSpPr>
        <p:spPr bwMode="gray">
          <a:xfrm>
            <a:off x="4200271" y="3134493"/>
            <a:ext cx="648072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hr-HR" sz="700" dirty="0">
                <a:solidFill>
                  <a:schemeClr val="bg1"/>
                </a:solidFill>
                <a:latin typeface="TeleNeo Office" panose="020B0504040202090203" pitchFamily="34" charset="-18"/>
              </a:rPr>
              <a:t>1.246,21</a:t>
            </a:r>
          </a:p>
          <a:p>
            <a:endParaRPr lang="hr-HR" sz="700" dirty="0">
              <a:solidFill>
                <a:schemeClr val="bg1"/>
              </a:solidFill>
              <a:latin typeface="TeleNeo Office" panose="020B0504040202090203" pitchFamily="34" charset="-18"/>
            </a:endParaRPr>
          </a:p>
          <a:p>
            <a:endParaRPr lang="hr-HR" sz="700" dirty="0">
              <a:solidFill>
                <a:schemeClr val="bg1"/>
              </a:solidFill>
              <a:latin typeface="TeleNeo Office" panose="020B0504040202090203" pitchFamily="34" charset="-18"/>
            </a:endParaRPr>
          </a:p>
          <a:p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54" name="TextBox 53"/>
          <p:cNvSpPr txBox="1"/>
          <p:nvPr/>
        </p:nvSpPr>
        <p:spPr bwMode="gray">
          <a:xfrm>
            <a:off x="4200271" y="3348183"/>
            <a:ext cx="648072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hr-HR" sz="700" dirty="0">
                <a:solidFill>
                  <a:schemeClr val="bg1"/>
                </a:solidFill>
                <a:latin typeface="TeleNeo Office" panose="020B0504040202090203" pitchFamily="34" charset="-18"/>
              </a:rPr>
              <a:t>1.138,39</a:t>
            </a:r>
          </a:p>
          <a:p>
            <a:endParaRPr lang="hr-HR" sz="700" dirty="0">
              <a:solidFill>
                <a:schemeClr val="bg1"/>
              </a:solidFill>
              <a:latin typeface="TeleNeo Office" panose="020B0504040202090203" pitchFamily="34" charset="-18"/>
            </a:endParaRPr>
          </a:p>
          <a:p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57" name="TextBox 56"/>
          <p:cNvSpPr txBox="1"/>
          <p:nvPr/>
        </p:nvSpPr>
        <p:spPr bwMode="gray">
          <a:xfrm>
            <a:off x="5868144" y="1004868"/>
            <a:ext cx="360040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hr-HR" sz="700" dirty="0">
                <a:solidFill>
                  <a:schemeClr val="bg1"/>
                </a:solidFill>
                <a:latin typeface="TeleNeo Office" panose="020B0504040202090203" pitchFamily="34" charset="-18"/>
              </a:rPr>
              <a:t>17,54</a:t>
            </a:r>
          </a:p>
          <a:p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  <a:p>
            <a:pPr marL="0" indent="0">
              <a:buNone/>
            </a:pPr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58" name="TextBox 57"/>
          <p:cNvSpPr txBox="1"/>
          <p:nvPr/>
        </p:nvSpPr>
        <p:spPr bwMode="gray">
          <a:xfrm>
            <a:off x="5868144" y="1220892"/>
            <a:ext cx="360040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hr-HR" sz="700" dirty="0">
                <a:solidFill>
                  <a:schemeClr val="bg1"/>
                </a:solidFill>
                <a:latin typeface="TeleNeo Office" panose="020B0504040202090203" pitchFamily="34" charset="-18"/>
              </a:rPr>
              <a:t>13,32</a:t>
            </a:r>
          </a:p>
          <a:p>
            <a:endParaRPr lang="hr-HR" sz="700" dirty="0">
              <a:solidFill>
                <a:schemeClr val="bg1"/>
              </a:solidFill>
              <a:latin typeface="TeleNeo Office" panose="020B0504040202090203" pitchFamily="34" charset="-18"/>
            </a:endParaRPr>
          </a:p>
          <a:p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59" name="TextBox 58"/>
          <p:cNvSpPr txBox="1"/>
          <p:nvPr/>
        </p:nvSpPr>
        <p:spPr bwMode="gray">
          <a:xfrm>
            <a:off x="5868144" y="1434650"/>
            <a:ext cx="360040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hr-HR" sz="700" dirty="0">
                <a:solidFill>
                  <a:schemeClr val="bg1"/>
                </a:solidFill>
                <a:latin typeface="TeleNeo Office" panose="020B0504040202090203" pitchFamily="34" charset="-18"/>
              </a:rPr>
              <a:t>11,09</a:t>
            </a:r>
          </a:p>
          <a:p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60" name="TextBox 59"/>
          <p:cNvSpPr txBox="1"/>
          <p:nvPr/>
        </p:nvSpPr>
        <p:spPr bwMode="gray">
          <a:xfrm>
            <a:off x="5868144" y="1650674"/>
            <a:ext cx="360040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hr-HR" sz="700" dirty="0">
                <a:solidFill>
                  <a:schemeClr val="bg1"/>
                </a:solidFill>
                <a:latin typeface="TeleNeo Office" panose="020B0504040202090203" pitchFamily="34" charset="-18"/>
              </a:rPr>
              <a:t>5,81</a:t>
            </a:r>
          </a:p>
          <a:p>
            <a:endParaRPr lang="hr-HR" sz="700" dirty="0">
              <a:solidFill>
                <a:schemeClr val="bg1"/>
              </a:solidFill>
              <a:latin typeface="TeleNeo Office" panose="020B0504040202090203" pitchFamily="34" charset="-18"/>
            </a:endParaRPr>
          </a:p>
          <a:p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61" name="TextBox 60"/>
          <p:cNvSpPr txBox="1"/>
          <p:nvPr/>
        </p:nvSpPr>
        <p:spPr bwMode="gray">
          <a:xfrm>
            <a:off x="5868144" y="1871230"/>
            <a:ext cx="360040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hr-HR" sz="700" dirty="0">
                <a:solidFill>
                  <a:schemeClr val="bg1"/>
                </a:solidFill>
                <a:latin typeface="TeleNeo Office" panose="020B0504040202090203" pitchFamily="34" charset="-18"/>
              </a:rPr>
              <a:t>3,78</a:t>
            </a:r>
          </a:p>
          <a:p>
            <a:endParaRPr lang="hr-HR" sz="700" dirty="0">
              <a:solidFill>
                <a:schemeClr val="bg1"/>
              </a:solidFill>
              <a:latin typeface="TeleNeo Office" panose="020B0504040202090203" pitchFamily="34" charset="-18"/>
            </a:endParaRPr>
          </a:p>
          <a:p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62" name="TextBox 61"/>
          <p:cNvSpPr txBox="1"/>
          <p:nvPr/>
        </p:nvSpPr>
        <p:spPr bwMode="gray">
          <a:xfrm>
            <a:off x="5868144" y="2087254"/>
            <a:ext cx="360040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hr-HR" sz="700" dirty="0">
                <a:solidFill>
                  <a:schemeClr val="bg1"/>
                </a:solidFill>
                <a:latin typeface="TeleNeo Office" panose="020B0504040202090203" pitchFamily="34" charset="-18"/>
              </a:rPr>
              <a:t>3,45</a:t>
            </a:r>
          </a:p>
          <a:p>
            <a:endParaRPr lang="hr-HR" sz="700" dirty="0">
              <a:solidFill>
                <a:schemeClr val="bg1"/>
              </a:solidFill>
              <a:latin typeface="TeleNeo Office" panose="020B0504040202090203" pitchFamily="34" charset="-18"/>
            </a:endParaRPr>
          </a:p>
          <a:p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63" name="TextBox 62"/>
          <p:cNvSpPr txBox="1"/>
          <p:nvPr/>
        </p:nvSpPr>
        <p:spPr bwMode="gray">
          <a:xfrm>
            <a:off x="5868144" y="2301012"/>
            <a:ext cx="360040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hr-HR" sz="700" dirty="0">
                <a:solidFill>
                  <a:schemeClr val="bg1"/>
                </a:solidFill>
                <a:latin typeface="TeleNeo Office" panose="020B0504040202090203" pitchFamily="34" charset="-18"/>
              </a:rPr>
              <a:t>3,32</a:t>
            </a:r>
          </a:p>
          <a:p>
            <a:endParaRPr lang="hr-HR" sz="700" dirty="0">
              <a:solidFill>
                <a:schemeClr val="bg1"/>
              </a:solidFill>
              <a:latin typeface="TeleNeo Office" panose="020B0504040202090203" pitchFamily="34" charset="-18"/>
            </a:endParaRPr>
          </a:p>
          <a:p>
            <a:endParaRPr lang="hr-HR" sz="700" dirty="0">
              <a:solidFill>
                <a:schemeClr val="bg1"/>
              </a:solidFill>
              <a:latin typeface="TeleNeo Office" panose="020B0504040202090203" pitchFamily="34" charset="-18"/>
            </a:endParaRPr>
          </a:p>
          <a:p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  <a:p>
            <a:pPr marL="0" indent="0">
              <a:buNone/>
            </a:pPr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64" name="TextBox 63"/>
          <p:cNvSpPr txBox="1"/>
          <p:nvPr/>
        </p:nvSpPr>
        <p:spPr bwMode="gray">
          <a:xfrm>
            <a:off x="5868144" y="2517036"/>
            <a:ext cx="360040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hr-HR" sz="700" dirty="0">
                <a:solidFill>
                  <a:schemeClr val="bg1"/>
                </a:solidFill>
                <a:latin typeface="TeleNeo Office" panose="020B0504040202090203" pitchFamily="34" charset="-18"/>
              </a:rPr>
              <a:t>2,11</a:t>
            </a:r>
          </a:p>
          <a:p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65" name="TextBox 64"/>
          <p:cNvSpPr txBox="1"/>
          <p:nvPr/>
        </p:nvSpPr>
        <p:spPr bwMode="gray">
          <a:xfrm>
            <a:off x="5868144" y="2739926"/>
            <a:ext cx="360040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hr-HR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1,99</a:t>
            </a:r>
            <a:endParaRPr lang="hr-HR" sz="700" dirty="0">
              <a:solidFill>
                <a:schemeClr val="bg1"/>
              </a:solidFill>
              <a:latin typeface="TeleNeo Office" panose="020B0504040202090203" pitchFamily="34" charset="-18"/>
            </a:endParaRPr>
          </a:p>
          <a:p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66" name="TextBox 65"/>
          <p:cNvSpPr txBox="1"/>
          <p:nvPr/>
        </p:nvSpPr>
        <p:spPr bwMode="gray">
          <a:xfrm>
            <a:off x="5868144" y="2955950"/>
            <a:ext cx="360040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hr-HR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1,45</a:t>
            </a:r>
            <a:endParaRPr lang="hr-HR" sz="700" dirty="0">
              <a:solidFill>
                <a:schemeClr val="bg1"/>
              </a:solidFill>
              <a:latin typeface="TeleNeo Office" panose="020B0504040202090203" pitchFamily="34" charset="-18"/>
            </a:endParaRPr>
          </a:p>
          <a:p>
            <a:endParaRPr lang="hr-HR" sz="700" dirty="0">
              <a:solidFill>
                <a:schemeClr val="bg1"/>
              </a:solidFill>
              <a:latin typeface="TeleNeo Office" panose="020B0504040202090203" pitchFamily="34" charset="-18"/>
            </a:endParaRPr>
          </a:p>
          <a:p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67" name="TextBox 66"/>
          <p:cNvSpPr txBox="1"/>
          <p:nvPr/>
        </p:nvSpPr>
        <p:spPr bwMode="gray">
          <a:xfrm>
            <a:off x="5868144" y="3169708"/>
            <a:ext cx="360040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hr-HR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1,42</a:t>
            </a:r>
            <a:endParaRPr lang="hr-HR" sz="700" dirty="0">
              <a:solidFill>
                <a:schemeClr val="bg1"/>
              </a:solidFill>
              <a:latin typeface="TeleNeo Office" panose="020B0504040202090203" pitchFamily="34" charset="-18"/>
            </a:endParaRPr>
          </a:p>
          <a:p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68" name="TextBox 67"/>
          <p:cNvSpPr txBox="1"/>
          <p:nvPr/>
        </p:nvSpPr>
        <p:spPr bwMode="gray">
          <a:xfrm>
            <a:off x="5868144" y="3385732"/>
            <a:ext cx="360040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hr-HR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1,29</a:t>
            </a:r>
            <a:endParaRPr lang="hr-HR" sz="700" dirty="0">
              <a:solidFill>
                <a:schemeClr val="bg1"/>
              </a:solidFill>
              <a:latin typeface="TeleNeo Office" panose="020B0504040202090203" pitchFamily="34" charset="-18"/>
            </a:endParaRPr>
          </a:p>
          <a:p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69" name="TextBox 68"/>
          <p:cNvSpPr txBox="1"/>
          <p:nvPr/>
        </p:nvSpPr>
        <p:spPr bwMode="gray">
          <a:xfrm>
            <a:off x="5868144" y="3599422"/>
            <a:ext cx="360040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hr-HR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1,28</a:t>
            </a:r>
            <a:endParaRPr lang="hr-HR" sz="700" dirty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70" name="TextBox 69"/>
          <p:cNvSpPr txBox="1"/>
          <p:nvPr/>
        </p:nvSpPr>
        <p:spPr bwMode="gray">
          <a:xfrm>
            <a:off x="5868144" y="3813180"/>
            <a:ext cx="360040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hr-HR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1,22</a:t>
            </a:r>
          </a:p>
        </p:txBody>
      </p:sp>
      <p:sp>
        <p:nvSpPr>
          <p:cNvPr id="71" name="TextBox 70"/>
          <p:cNvSpPr txBox="1"/>
          <p:nvPr/>
        </p:nvSpPr>
        <p:spPr bwMode="gray">
          <a:xfrm>
            <a:off x="5868144" y="4029204"/>
            <a:ext cx="360040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hr-HR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1,11</a:t>
            </a:r>
          </a:p>
        </p:txBody>
      </p:sp>
      <p:sp>
        <p:nvSpPr>
          <p:cNvPr id="72" name="TextBox 71"/>
          <p:cNvSpPr txBox="1"/>
          <p:nvPr/>
        </p:nvSpPr>
        <p:spPr bwMode="gray">
          <a:xfrm>
            <a:off x="7236296" y="1004868"/>
            <a:ext cx="648072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hr-HR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2.392,58</a:t>
            </a:r>
            <a:endParaRPr lang="hr-HR" sz="700" dirty="0">
              <a:solidFill>
                <a:schemeClr val="bg1"/>
              </a:solidFill>
              <a:latin typeface="TeleNeo Office" panose="020B0504040202090203" pitchFamily="34" charset="-18"/>
            </a:endParaRPr>
          </a:p>
          <a:p>
            <a:endParaRPr lang="hr-HR" sz="700" dirty="0">
              <a:solidFill>
                <a:schemeClr val="bg1"/>
              </a:solidFill>
              <a:latin typeface="TeleNeo Office" panose="020B0504040202090203" pitchFamily="34" charset="-18"/>
            </a:endParaRPr>
          </a:p>
          <a:p>
            <a:pPr marL="0" indent="0">
              <a:buNone/>
            </a:pPr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73" name="TextBox 72"/>
          <p:cNvSpPr txBox="1"/>
          <p:nvPr/>
        </p:nvSpPr>
        <p:spPr bwMode="gray">
          <a:xfrm>
            <a:off x="7236296" y="1220892"/>
            <a:ext cx="648072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hr-HR" sz="700" dirty="0">
                <a:solidFill>
                  <a:schemeClr val="bg1"/>
                </a:solidFill>
                <a:latin typeface="TeleNeo Office" panose="020B0504040202090203" pitchFamily="34" charset="-18"/>
              </a:rPr>
              <a:t>1.910,71</a:t>
            </a:r>
          </a:p>
          <a:p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74" name="TextBox 73"/>
          <p:cNvSpPr txBox="1"/>
          <p:nvPr/>
        </p:nvSpPr>
        <p:spPr bwMode="gray">
          <a:xfrm>
            <a:off x="7236296" y="1434650"/>
            <a:ext cx="648072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hr-HR" sz="700" dirty="0">
                <a:solidFill>
                  <a:schemeClr val="bg1"/>
                </a:solidFill>
                <a:latin typeface="TeleNeo Office" panose="020B0504040202090203" pitchFamily="34" charset="-18"/>
              </a:rPr>
              <a:t>1.523,23</a:t>
            </a:r>
          </a:p>
          <a:p>
            <a:endParaRPr lang="hr-HR" sz="700" dirty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75" name="TextBox 74"/>
          <p:cNvSpPr txBox="1"/>
          <p:nvPr/>
        </p:nvSpPr>
        <p:spPr bwMode="gray">
          <a:xfrm>
            <a:off x="7236296" y="1650674"/>
            <a:ext cx="648072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hr-HR" sz="700" dirty="0">
                <a:solidFill>
                  <a:schemeClr val="bg1"/>
                </a:solidFill>
                <a:latin typeface="TeleNeo Office" panose="020B0504040202090203" pitchFamily="34" charset="-18"/>
              </a:rPr>
              <a:t>795,41</a:t>
            </a:r>
          </a:p>
          <a:p>
            <a:endParaRPr lang="hr-HR" sz="700" dirty="0">
              <a:solidFill>
                <a:schemeClr val="bg1"/>
              </a:solidFill>
              <a:latin typeface="TeleNeo Office" panose="020B0504040202090203" pitchFamily="34" charset="-18"/>
            </a:endParaRPr>
          </a:p>
          <a:p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76" name="TextBox 75"/>
          <p:cNvSpPr txBox="1"/>
          <p:nvPr/>
        </p:nvSpPr>
        <p:spPr bwMode="gray">
          <a:xfrm>
            <a:off x="7236296" y="1871230"/>
            <a:ext cx="648072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hr-HR" sz="700" dirty="0">
                <a:solidFill>
                  <a:schemeClr val="bg1"/>
                </a:solidFill>
                <a:latin typeface="TeleNeo Office" panose="020B0504040202090203" pitchFamily="34" charset="-18"/>
              </a:rPr>
              <a:t>575,13</a:t>
            </a:r>
          </a:p>
          <a:p>
            <a:endParaRPr lang="hr-HR" sz="700" dirty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77" name="TextBox 76"/>
          <p:cNvSpPr txBox="1"/>
          <p:nvPr/>
        </p:nvSpPr>
        <p:spPr bwMode="gray">
          <a:xfrm>
            <a:off x="7236296" y="2087254"/>
            <a:ext cx="648072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hr-HR" sz="700" dirty="0">
                <a:solidFill>
                  <a:schemeClr val="bg1"/>
                </a:solidFill>
                <a:latin typeface="TeleNeo Office" panose="020B0504040202090203" pitchFamily="34" charset="-18"/>
              </a:rPr>
              <a:t>616,80</a:t>
            </a:r>
          </a:p>
          <a:p>
            <a:endParaRPr lang="hr-HR" sz="700" dirty="0">
              <a:solidFill>
                <a:schemeClr val="bg1"/>
              </a:solidFill>
              <a:latin typeface="TeleNeo Office" panose="020B0504040202090203" pitchFamily="34" charset="-18"/>
            </a:endParaRPr>
          </a:p>
          <a:p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78" name="TextBox 77"/>
          <p:cNvSpPr txBox="1"/>
          <p:nvPr/>
        </p:nvSpPr>
        <p:spPr bwMode="gray">
          <a:xfrm>
            <a:off x="7236296" y="2301012"/>
            <a:ext cx="648072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hr-HR" sz="700" dirty="0">
                <a:solidFill>
                  <a:schemeClr val="bg1"/>
                </a:solidFill>
                <a:latin typeface="TeleNeo Office" panose="020B0504040202090203" pitchFamily="34" charset="-18"/>
              </a:rPr>
              <a:t>479,31</a:t>
            </a:r>
          </a:p>
          <a:p>
            <a:endParaRPr lang="hr-HR" sz="700" dirty="0">
              <a:solidFill>
                <a:schemeClr val="bg1"/>
              </a:solidFill>
              <a:latin typeface="TeleNeo Office" panose="020B0504040202090203" pitchFamily="34" charset="-18"/>
            </a:endParaRPr>
          </a:p>
          <a:p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79" name="TextBox 78"/>
          <p:cNvSpPr txBox="1"/>
          <p:nvPr/>
        </p:nvSpPr>
        <p:spPr bwMode="gray">
          <a:xfrm>
            <a:off x="7236296" y="2517036"/>
            <a:ext cx="648072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hr-HR" sz="700" dirty="0">
                <a:solidFill>
                  <a:schemeClr val="bg1"/>
                </a:solidFill>
                <a:latin typeface="TeleNeo Office" panose="020B0504040202090203" pitchFamily="34" charset="-18"/>
              </a:rPr>
              <a:t>806,67</a:t>
            </a:r>
          </a:p>
          <a:p>
            <a:endParaRPr lang="hr-HR" sz="700" dirty="0">
              <a:solidFill>
                <a:schemeClr val="bg1"/>
              </a:solidFill>
              <a:latin typeface="TeleNeo Office" panose="020B0504040202090203" pitchFamily="34" charset="-18"/>
            </a:endParaRPr>
          </a:p>
          <a:p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  <a:p>
            <a:pPr marL="0" indent="0">
              <a:buNone/>
            </a:pPr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80" name="TextBox 79"/>
          <p:cNvSpPr txBox="1"/>
          <p:nvPr/>
        </p:nvSpPr>
        <p:spPr bwMode="gray">
          <a:xfrm>
            <a:off x="7236296" y="2739926"/>
            <a:ext cx="648072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hr-HR" sz="700" dirty="0">
                <a:solidFill>
                  <a:schemeClr val="bg1"/>
                </a:solidFill>
                <a:latin typeface="TeleNeo Office" panose="020B0504040202090203" pitchFamily="34" charset="-18"/>
              </a:rPr>
              <a:t>315,98</a:t>
            </a:r>
          </a:p>
          <a:p>
            <a:endParaRPr lang="hr-HR" sz="700" dirty="0">
              <a:solidFill>
                <a:schemeClr val="bg1"/>
              </a:solidFill>
              <a:latin typeface="TeleNeo Office" panose="020B0504040202090203" pitchFamily="34" charset="-18"/>
            </a:endParaRPr>
          </a:p>
          <a:p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81" name="TextBox 80"/>
          <p:cNvSpPr txBox="1"/>
          <p:nvPr/>
        </p:nvSpPr>
        <p:spPr bwMode="gray">
          <a:xfrm>
            <a:off x="7236296" y="2955950"/>
            <a:ext cx="648072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hr-HR" sz="700" dirty="0">
                <a:solidFill>
                  <a:schemeClr val="bg1"/>
                </a:solidFill>
                <a:latin typeface="TeleNeo Office" panose="020B0504040202090203" pitchFamily="34" charset="-18"/>
              </a:rPr>
              <a:t>231,91</a:t>
            </a:r>
          </a:p>
          <a:p>
            <a:endParaRPr lang="hr-HR" sz="700" dirty="0">
              <a:solidFill>
                <a:schemeClr val="bg1"/>
              </a:solidFill>
              <a:latin typeface="TeleNeo Office" panose="020B0504040202090203" pitchFamily="34" charset="-18"/>
            </a:endParaRPr>
          </a:p>
          <a:p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82" name="TextBox 81"/>
          <p:cNvSpPr txBox="1"/>
          <p:nvPr/>
        </p:nvSpPr>
        <p:spPr bwMode="gray">
          <a:xfrm>
            <a:off x="7236296" y="3169708"/>
            <a:ext cx="648072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hr-HR" sz="700" dirty="0">
                <a:solidFill>
                  <a:schemeClr val="bg1"/>
                </a:solidFill>
                <a:latin typeface="TeleNeo Office" panose="020B0504040202090203" pitchFamily="34" charset="-18"/>
              </a:rPr>
              <a:t>408,94</a:t>
            </a:r>
          </a:p>
          <a:p>
            <a:endParaRPr lang="hr-HR" sz="700" dirty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83" name="TextBox 82"/>
          <p:cNvSpPr txBox="1"/>
          <p:nvPr/>
        </p:nvSpPr>
        <p:spPr bwMode="gray">
          <a:xfrm>
            <a:off x="7236296" y="3385732"/>
            <a:ext cx="648072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hr-HR" sz="700" dirty="0">
                <a:solidFill>
                  <a:schemeClr val="bg1"/>
                </a:solidFill>
                <a:latin typeface="TeleNeo Office" panose="020B0504040202090203" pitchFamily="34" charset="-18"/>
              </a:rPr>
              <a:t>220,08</a:t>
            </a:r>
          </a:p>
          <a:p>
            <a:endParaRPr lang="hr-HR" sz="700" dirty="0">
              <a:solidFill>
                <a:schemeClr val="bg1"/>
              </a:solidFill>
              <a:latin typeface="TeleNeo Office" panose="020B0504040202090203" pitchFamily="34" charset="-18"/>
            </a:endParaRPr>
          </a:p>
          <a:p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84" name="TextBox 83"/>
          <p:cNvSpPr txBox="1"/>
          <p:nvPr/>
        </p:nvSpPr>
        <p:spPr bwMode="gray">
          <a:xfrm>
            <a:off x="7236296" y="3599422"/>
            <a:ext cx="648072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hr-HR" sz="700" dirty="0">
                <a:solidFill>
                  <a:schemeClr val="bg1"/>
                </a:solidFill>
                <a:latin typeface="TeleNeo Office" panose="020B0504040202090203" pitchFamily="34" charset="-18"/>
              </a:rPr>
              <a:t>248,73</a:t>
            </a:r>
          </a:p>
          <a:p>
            <a:endParaRPr lang="hr-HR" sz="700" dirty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85" name="TextBox 84"/>
          <p:cNvSpPr txBox="1"/>
          <p:nvPr/>
        </p:nvSpPr>
        <p:spPr bwMode="gray">
          <a:xfrm>
            <a:off x="7236296" y="3818350"/>
            <a:ext cx="648072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hr-HR" sz="700" dirty="0">
                <a:solidFill>
                  <a:schemeClr val="bg1"/>
                </a:solidFill>
                <a:latin typeface="TeleNeo Office" panose="020B0504040202090203" pitchFamily="34" charset="-18"/>
              </a:rPr>
              <a:t>243,28</a:t>
            </a:r>
          </a:p>
          <a:p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86" name="TextBox 85"/>
          <p:cNvSpPr txBox="1"/>
          <p:nvPr/>
        </p:nvSpPr>
        <p:spPr bwMode="gray">
          <a:xfrm>
            <a:off x="7236296" y="4029204"/>
            <a:ext cx="648072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hr-HR" sz="700" dirty="0">
                <a:solidFill>
                  <a:schemeClr val="bg1"/>
                </a:solidFill>
                <a:latin typeface="TeleNeo Office" panose="020B0504040202090203" pitchFamily="34" charset="-18"/>
              </a:rPr>
              <a:t>170,36</a:t>
            </a:r>
          </a:p>
          <a:p>
            <a:endParaRPr lang="hr-HR" sz="700" dirty="0">
              <a:solidFill>
                <a:schemeClr val="bg1"/>
              </a:solidFill>
              <a:latin typeface="TeleNeo Office" panose="020B0504040202090203" pitchFamily="34" charset="-18"/>
            </a:endParaRPr>
          </a:p>
          <a:p>
            <a:endParaRPr lang="hr-HR" sz="700" dirty="0">
              <a:solidFill>
                <a:schemeClr val="bg1"/>
              </a:solidFill>
              <a:latin typeface="TeleNeo Office" panose="020B0504040202090203" pitchFamily="34" charset="-18"/>
            </a:endParaRPr>
          </a:p>
          <a:p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87" name="Rectangle 86"/>
          <p:cNvSpPr/>
          <p:nvPr/>
        </p:nvSpPr>
        <p:spPr>
          <a:xfrm>
            <a:off x="3419871" y="1023578"/>
            <a:ext cx="780399" cy="144016"/>
          </a:xfrm>
          <a:prstGeom prst="rect">
            <a:avLst/>
          </a:prstGeom>
          <a:solidFill>
            <a:srgbClr val="E20074"/>
          </a:solidFill>
          <a:ln>
            <a:solidFill>
              <a:srgbClr val="E2007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latin typeface="TeleNeo Office" panose="020B0504040202090203" pitchFamily="34" charset="-18"/>
            </a:endParaRPr>
          </a:p>
        </p:txBody>
      </p:sp>
      <p:sp>
        <p:nvSpPr>
          <p:cNvPr id="88" name="Rectangle 87"/>
          <p:cNvSpPr/>
          <p:nvPr/>
        </p:nvSpPr>
        <p:spPr>
          <a:xfrm>
            <a:off x="3419872" y="1239602"/>
            <a:ext cx="702000" cy="144016"/>
          </a:xfrm>
          <a:prstGeom prst="rect">
            <a:avLst/>
          </a:prstGeom>
          <a:solidFill>
            <a:srgbClr val="E20074"/>
          </a:solidFill>
          <a:ln>
            <a:solidFill>
              <a:srgbClr val="E2007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latin typeface="TeleNeo Office" panose="020B0504040202090203" pitchFamily="34" charset="-18"/>
            </a:endParaRPr>
          </a:p>
        </p:txBody>
      </p:sp>
      <p:sp>
        <p:nvSpPr>
          <p:cNvPr id="89" name="Rectangle 88"/>
          <p:cNvSpPr/>
          <p:nvPr/>
        </p:nvSpPr>
        <p:spPr>
          <a:xfrm>
            <a:off x="3419872" y="1453360"/>
            <a:ext cx="630000" cy="144016"/>
          </a:xfrm>
          <a:prstGeom prst="rect">
            <a:avLst/>
          </a:prstGeom>
          <a:solidFill>
            <a:srgbClr val="E20074"/>
          </a:solidFill>
          <a:ln>
            <a:solidFill>
              <a:srgbClr val="E2007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latin typeface="TeleNeo Office" panose="020B0504040202090203" pitchFamily="34" charset="-18"/>
            </a:endParaRPr>
          </a:p>
        </p:txBody>
      </p:sp>
      <p:sp>
        <p:nvSpPr>
          <p:cNvPr id="90" name="Rectangle 89"/>
          <p:cNvSpPr/>
          <p:nvPr/>
        </p:nvSpPr>
        <p:spPr>
          <a:xfrm>
            <a:off x="3419872" y="1669384"/>
            <a:ext cx="396000" cy="144016"/>
          </a:xfrm>
          <a:prstGeom prst="rect">
            <a:avLst/>
          </a:prstGeom>
          <a:solidFill>
            <a:srgbClr val="E20074"/>
          </a:solidFill>
          <a:ln>
            <a:solidFill>
              <a:srgbClr val="E2007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latin typeface="TeleNeo Office" panose="020B0504040202090203" pitchFamily="34" charset="-18"/>
            </a:endParaRPr>
          </a:p>
        </p:txBody>
      </p:sp>
      <p:sp>
        <p:nvSpPr>
          <p:cNvPr id="91" name="Rectangle 90"/>
          <p:cNvSpPr/>
          <p:nvPr/>
        </p:nvSpPr>
        <p:spPr>
          <a:xfrm>
            <a:off x="3419872" y="1889940"/>
            <a:ext cx="270000" cy="144016"/>
          </a:xfrm>
          <a:prstGeom prst="rect">
            <a:avLst/>
          </a:prstGeom>
          <a:solidFill>
            <a:srgbClr val="E20074"/>
          </a:solidFill>
          <a:ln>
            <a:solidFill>
              <a:srgbClr val="E2007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latin typeface="TeleNeo Office" panose="020B0504040202090203" pitchFamily="34" charset="-18"/>
            </a:endParaRPr>
          </a:p>
        </p:txBody>
      </p:sp>
      <p:sp>
        <p:nvSpPr>
          <p:cNvPr id="92" name="Rectangle 91"/>
          <p:cNvSpPr/>
          <p:nvPr/>
        </p:nvSpPr>
        <p:spPr>
          <a:xfrm>
            <a:off x="3419872" y="2105964"/>
            <a:ext cx="230400" cy="144016"/>
          </a:xfrm>
          <a:prstGeom prst="rect">
            <a:avLst/>
          </a:prstGeom>
          <a:solidFill>
            <a:srgbClr val="E20074"/>
          </a:solidFill>
          <a:ln>
            <a:solidFill>
              <a:srgbClr val="E2007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latin typeface="TeleNeo Office" panose="020B0504040202090203" pitchFamily="34" charset="-18"/>
            </a:endParaRPr>
          </a:p>
        </p:txBody>
      </p:sp>
      <p:sp>
        <p:nvSpPr>
          <p:cNvPr id="93" name="Rectangle 92"/>
          <p:cNvSpPr/>
          <p:nvPr/>
        </p:nvSpPr>
        <p:spPr>
          <a:xfrm>
            <a:off x="3419872" y="2319722"/>
            <a:ext cx="208800" cy="144016"/>
          </a:xfrm>
          <a:prstGeom prst="rect">
            <a:avLst/>
          </a:prstGeom>
          <a:solidFill>
            <a:srgbClr val="E20074"/>
          </a:solidFill>
          <a:ln>
            <a:solidFill>
              <a:srgbClr val="E2007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latin typeface="TeleNeo Office" panose="020B0504040202090203" pitchFamily="34" charset="-18"/>
            </a:endParaRPr>
          </a:p>
        </p:txBody>
      </p:sp>
      <p:sp>
        <p:nvSpPr>
          <p:cNvPr id="94" name="Rectangle 93"/>
          <p:cNvSpPr/>
          <p:nvPr/>
        </p:nvSpPr>
        <p:spPr>
          <a:xfrm>
            <a:off x="3419871" y="2535746"/>
            <a:ext cx="144000" cy="144016"/>
          </a:xfrm>
          <a:prstGeom prst="rect">
            <a:avLst/>
          </a:prstGeom>
          <a:solidFill>
            <a:srgbClr val="E20074"/>
          </a:solidFill>
          <a:ln>
            <a:solidFill>
              <a:srgbClr val="E2007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latin typeface="TeleNeo Office" panose="020B0504040202090203" pitchFamily="34" charset="-18"/>
            </a:endParaRPr>
          </a:p>
        </p:txBody>
      </p:sp>
      <p:sp>
        <p:nvSpPr>
          <p:cNvPr id="95" name="Rectangle 94"/>
          <p:cNvSpPr/>
          <p:nvPr/>
        </p:nvSpPr>
        <p:spPr>
          <a:xfrm>
            <a:off x="3419871" y="2758636"/>
            <a:ext cx="133200" cy="144016"/>
          </a:xfrm>
          <a:prstGeom prst="rect">
            <a:avLst/>
          </a:prstGeom>
          <a:solidFill>
            <a:srgbClr val="E20074"/>
          </a:solidFill>
          <a:ln>
            <a:solidFill>
              <a:srgbClr val="E2007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latin typeface="TeleNeo Office" panose="020B0504040202090203" pitchFamily="34" charset="-18"/>
            </a:endParaRPr>
          </a:p>
        </p:txBody>
      </p:sp>
      <p:sp>
        <p:nvSpPr>
          <p:cNvPr id="96" name="Rectangle 95"/>
          <p:cNvSpPr/>
          <p:nvPr/>
        </p:nvSpPr>
        <p:spPr>
          <a:xfrm>
            <a:off x="3419872" y="2974660"/>
            <a:ext cx="93600" cy="144016"/>
          </a:xfrm>
          <a:prstGeom prst="rect">
            <a:avLst/>
          </a:prstGeom>
          <a:solidFill>
            <a:srgbClr val="E20074"/>
          </a:solidFill>
          <a:ln>
            <a:solidFill>
              <a:srgbClr val="E2007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latin typeface="TeleNeo Office" panose="020B0504040202090203" pitchFamily="34" charset="-18"/>
            </a:endParaRPr>
          </a:p>
        </p:txBody>
      </p:sp>
      <p:sp>
        <p:nvSpPr>
          <p:cNvPr id="97" name="Rectangle 96"/>
          <p:cNvSpPr/>
          <p:nvPr/>
        </p:nvSpPr>
        <p:spPr>
          <a:xfrm>
            <a:off x="3419872" y="3188418"/>
            <a:ext cx="86400" cy="144016"/>
          </a:xfrm>
          <a:prstGeom prst="rect">
            <a:avLst/>
          </a:prstGeom>
          <a:solidFill>
            <a:srgbClr val="E20074"/>
          </a:solidFill>
          <a:ln>
            <a:solidFill>
              <a:srgbClr val="E2007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latin typeface="TeleNeo Office" panose="020B0504040202090203" pitchFamily="34" charset="-18"/>
            </a:endParaRPr>
          </a:p>
        </p:txBody>
      </p:sp>
      <p:sp>
        <p:nvSpPr>
          <p:cNvPr id="98" name="Rectangle 97"/>
          <p:cNvSpPr/>
          <p:nvPr/>
        </p:nvSpPr>
        <p:spPr>
          <a:xfrm>
            <a:off x="3419872" y="3404442"/>
            <a:ext cx="72000" cy="144016"/>
          </a:xfrm>
          <a:prstGeom prst="rect">
            <a:avLst/>
          </a:prstGeom>
          <a:solidFill>
            <a:srgbClr val="E20074"/>
          </a:solidFill>
          <a:ln>
            <a:solidFill>
              <a:srgbClr val="E2007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latin typeface="TeleNeo Office" panose="020B0504040202090203" pitchFamily="34" charset="-18"/>
            </a:endParaRPr>
          </a:p>
        </p:txBody>
      </p:sp>
      <p:sp>
        <p:nvSpPr>
          <p:cNvPr id="99" name="Rectangle 98"/>
          <p:cNvSpPr/>
          <p:nvPr/>
        </p:nvSpPr>
        <p:spPr>
          <a:xfrm>
            <a:off x="3419872" y="3618132"/>
            <a:ext cx="64800" cy="144016"/>
          </a:xfrm>
          <a:prstGeom prst="rect">
            <a:avLst/>
          </a:prstGeom>
          <a:solidFill>
            <a:srgbClr val="E20074"/>
          </a:solidFill>
          <a:ln>
            <a:solidFill>
              <a:srgbClr val="E2007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latin typeface="TeleNeo Office" panose="020B0504040202090203" pitchFamily="34" charset="-18"/>
            </a:endParaRPr>
          </a:p>
        </p:txBody>
      </p:sp>
      <p:sp>
        <p:nvSpPr>
          <p:cNvPr id="100" name="Rectangle 99"/>
          <p:cNvSpPr/>
          <p:nvPr/>
        </p:nvSpPr>
        <p:spPr>
          <a:xfrm>
            <a:off x="3419872" y="3831890"/>
            <a:ext cx="46800" cy="144016"/>
          </a:xfrm>
          <a:prstGeom prst="rect">
            <a:avLst/>
          </a:prstGeom>
          <a:solidFill>
            <a:srgbClr val="E20074"/>
          </a:solidFill>
          <a:ln>
            <a:solidFill>
              <a:srgbClr val="E2007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latin typeface="TeleNeo Office" panose="020B0504040202090203" pitchFamily="34" charset="-18"/>
            </a:endParaRPr>
          </a:p>
        </p:txBody>
      </p:sp>
      <p:sp>
        <p:nvSpPr>
          <p:cNvPr id="101" name="Rectangle 100"/>
          <p:cNvSpPr/>
          <p:nvPr/>
        </p:nvSpPr>
        <p:spPr>
          <a:xfrm>
            <a:off x="3419872" y="4047914"/>
            <a:ext cx="36000" cy="144016"/>
          </a:xfrm>
          <a:prstGeom prst="rect">
            <a:avLst/>
          </a:prstGeom>
          <a:solidFill>
            <a:srgbClr val="E20074"/>
          </a:solidFill>
          <a:ln>
            <a:solidFill>
              <a:srgbClr val="E2007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latin typeface="TeleNeo Office" panose="020B0504040202090203" pitchFamily="34" charset="-18"/>
            </a:endParaRPr>
          </a:p>
        </p:txBody>
      </p:sp>
      <p:sp>
        <p:nvSpPr>
          <p:cNvPr id="103" name="TextBox 102"/>
          <p:cNvSpPr txBox="1"/>
          <p:nvPr/>
        </p:nvSpPr>
        <p:spPr bwMode="gray">
          <a:xfrm>
            <a:off x="4200271" y="3579862"/>
            <a:ext cx="648072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hr-HR" sz="700" dirty="0">
                <a:solidFill>
                  <a:schemeClr val="bg1"/>
                </a:solidFill>
                <a:latin typeface="TeleNeo Office" panose="020B0504040202090203" pitchFamily="34" charset="-18"/>
              </a:rPr>
              <a:t>1.130,67</a:t>
            </a:r>
          </a:p>
          <a:p>
            <a:endParaRPr lang="hr-HR" sz="700" dirty="0">
              <a:solidFill>
                <a:schemeClr val="bg1"/>
              </a:solidFill>
              <a:latin typeface="TeleNeo Office" panose="020B0504040202090203" pitchFamily="34" charset="-18"/>
            </a:endParaRPr>
          </a:p>
          <a:p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123" name="Rectangle 122"/>
          <p:cNvSpPr/>
          <p:nvPr/>
        </p:nvSpPr>
        <p:spPr>
          <a:xfrm>
            <a:off x="6440282" y="1031962"/>
            <a:ext cx="724006" cy="135632"/>
          </a:xfrm>
          <a:prstGeom prst="rect">
            <a:avLst/>
          </a:prstGeom>
          <a:solidFill>
            <a:srgbClr val="BFCB44"/>
          </a:solidFill>
          <a:ln>
            <a:solidFill>
              <a:srgbClr val="BFCB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latin typeface="TeleNeo Office" panose="020B0504040202090203" pitchFamily="34" charset="-18"/>
            </a:endParaRPr>
          </a:p>
        </p:txBody>
      </p:sp>
      <p:sp>
        <p:nvSpPr>
          <p:cNvPr id="124" name="Rectangle 123"/>
          <p:cNvSpPr/>
          <p:nvPr/>
        </p:nvSpPr>
        <p:spPr>
          <a:xfrm>
            <a:off x="6440283" y="1247986"/>
            <a:ext cx="648000" cy="144016"/>
          </a:xfrm>
          <a:prstGeom prst="rect">
            <a:avLst/>
          </a:prstGeom>
          <a:solidFill>
            <a:srgbClr val="BFCB44"/>
          </a:solidFill>
          <a:ln>
            <a:solidFill>
              <a:srgbClr val="BFCB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latin typeface="TeleNeo Office" panose="020B0504040202090203" pitchFamily="34" charset="-18"/>
            </a:endParaRPr>
          </a:p>
        </p:txBody>
      </p:sp>
      <p:sp>
        <p:nvSpPr>
          <p:cNvPr id="125" name="Rectangle 124"/>
          <p:cNvSpPr/>
          <p:nvPr/>
        </p:nvSpPr>
        <p:spPr>
          <a:xfrm>
            <a:off x="6440282" y="1461744"/>
            <a:ext cx="576000" cy="140802"/>
          </a:xfrm>
          <a:prstGeom prst="rect">
            <a:avLst/>
          </a:prstGeom>
          <a:solidFill>
            <a:srgbClr val="BFCB44"/>
          </a:solidFill>
          <a:ln>
            <a:solidFill>
              <a:srgbClr val="BFCB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latin typeface="TeleNeo Office" panose="020B0504040202090203" pitchFamily="34" charset="-18"/>
            </a:endParaRPr>
          </a:p>
        </p:txBody>
      </p:sp>
      <p:sp>
        <p:nvSpPr>
          <p:cNvPr id="126" name="Rectangle 125"/>
          <p:cNvSpPr/>
          <p:nvPr/>
        </p:nvSpPr>
        <p:spPr>
          <a:xfrm>
            <a:off x="6440283" y="1677768"/>
            <a:ext cx="432000" cy="144016"/>
          </a:xfrm>
          <a:prstGeom prst="rect">
            <a:avLst/>
          </a:prstGeom>
          <a:solidFill>
            <a:srgbClr val="BFCB44"/>
          </a:solidFill>
          <a:ln>
            <a:solidFill>
              <a:srgbClr val="BFCB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latin typeface="TeleNeo Office" panose="020B0504040202090203" pitchFamily="34" charset="-18"/>
            </a:endParaRPr>
          </a:p>
        </p:txBody>
      </p:sp>
      <p:sp>
        <p:nvSpPr>
          <p:cNvPr id="127" name="Rectangle 126"/>
          <p:cNvSpPr/>
          <p:nvPr/>
        </p:nvSpPr>
        <p:spPr>
          <a:xfrm>
            <a:off x="6440283" y="1898324"/>
            <a:ext cx="324000" cy="135632"/>
          </a:xfrm>
          <a:prstGeom prst="rect">
            <a:avLst/>
          </a:prstGeom>
          <a:solidFill>
            <a:srgbClr val="BFCB44"/>
          </a:solidFill>
          <a:ln>
            <a:solidFill>
              <a:srgbClr val="BFCB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latin typeface="TeleNeo Office" panose="020B0504040202090203" pitchFamily="34" charset="-18"/>
            </a:endParaRPr>
          </a:p>
        </p:txBody>
      </p:sp>
      <p:sp>
        <p:nvSpPr>
          <p:cNvPr id="128" name="Rectangle 127"/>
          <p:cNvSpPr/>
          <p:nvPr/>
        </p:nvSpPr>
        <p:spPr>
          <a:xfrm>
            <a:off x="6440283" y="2114348"/>
            <a:ext cx="362002" cy="135632"/>
          </a:xfrm>
          <a:prstGeom prst="rect">
            <a:avLst/>
          </a:prstGeom>
          <a:solidFill>
            <a:srgbClr val="BFCB44"/>
          </a:solidFill>
          <a:ln>
            <a:solidFill>
              <a:srgbClr val="BFCB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latin typeface="TeleNeo Office" panose="020B0504040202090203" pitchFamily="34" charset="-18"/>
            </a:endParaRPr>
          </a:p>
        </p:txBody>
      </p:sp>
      <p:sp>
        <p:nvSpPr>
          <p:cNvPr id="129" name="Rectangle 128"/>
          <p:cNvSpPr/>
          <p:nvPr/>
        </p:nvSpPr>
        <p:spPr>
          <a:xfrm>
            <a:off x="6440282" y="2328106"/>
            <a:ext cx="309600" cy="135632"/>
          </a:xfrm>
          <a:prstGeom prst="rect">
            <a:avLst/>
          </a:prstGeom>
          <a:solidFill>
            <a:srgbClr val="BFCB44"/>
          </a:solidFill>
          <a:ln>
            <a:solidFill>
              <a:srgbClr val="BFCB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latin typeface="TeleNeo Office" panose="020B0504040202090203" pitchFamily="34" charset="-18"/>
            </a:endParaRPr>
          </a:p>
        </p:txBody>
      </p:sp>
      <p:sp>
        <p:nvSpPr>
          <p:cNvPr id="130" name="Rectangle 129"/>
          <p:cNvSpPr/>
          <p:nvPr/>
        </p:nvSpPr>
        <p:spPr>
          <a:xfrm>
            <a:off x="6440283" y="2544130"/>
            <a:ext cx="450000" cy="144016"/>
          </a:xfrm>
          <a:prstGeom prst="rect">
            <a:avLst/>
          </a:prstGeom>
          <a:solidFill>
            <a:srgbClr val="BFCB44"/>
          </a:solidFill>
          <a:ln>
            <a:solidFill>
              <a:srgbClr val="BFCB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latin typeface="TeleNeo Office" panose="020B0504040202090203" pitchFamily="34" charset="-18"/>
            </a:endParaRPr>
          </a:p>
        </p:txBody>
      </p:sp>
      <p:sp>
        <p:nvSpPr>
          <p:cNvPr id="131" name="Rectangle 130"/>
          <p:cNvSpPr/>
          <p:nvPr/>
        </p:nvSpPr>
        <p:spPr>
          <a:xfrm>
            <a:off x="6440283" y="2767020"/>
            <a:ext cx="225000" cy="135632"/>
          </a:xfrm>
          <a:prstGeom prst="rect">
            <a:avLst/>
          </a:prstGeom>
          <a:solidFill>
            <a:srgbClr val="BFCB44"/>
          </a:solidFill>
          <a:ln>
            <a:solidFill>
              <a:srgbClr val="BFCB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latin typeface="TeleNeo Office" panose="020B0504040202090203" pitchFamily="34" charset="-18"/>
            </a:endParaRPr>
          </a:p>
        </p:txBody>
      </p:sp>
      <p:sp>
        <p:nvSpPr>
          <p:cNvPr id="133" name="Rectangle 132"/>
          <p:cNvSpPr/>
          <p:nvPr/>
        </p:nvSpPr>
        <p:spPr>
          <a:xfrm>
            <a:off x="6440282" y="3193588"/>
            <a:ext cx="287999" cy="138846"/>
          </a:xfrm>
          <a:prstGeom prst="rect">
            <a:avLst/>
          </a:prstGeom>
          <a:solidFill>
            <a:srgbClr val="BFCB44"/>
          </a:solidFill>
          <a:ln>
            <a:solidFill>
              <a:srgbClr val="BFCB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latin typeface="TeleNeo Office" panose="020B0504040202090203" pitchFamily="34" charset="-18"/>
            </a:endParaRPr>
          </a:p>
        </p:txBody>
      </p:sp>
      <p:sp>
        <p:nvSpPr>
          <p:cNvPr id="134" name="Rectangle 133"/>
          <p:cNvSpPr/>
          <p:nvPr/>
        </p:nvSpPr>
        <p:spPr>
          <a:xfrm>
            <a:off x="6440282" y="3409612"/>
            <a:ext cx="126000" cy="138846"/>
          </a:xfrm>
          <a:prstGeom prst="rect">
            <a:avLst/>
          </a:prstGeom>
          <a:solidFill>
            <a:srgbClr val="BFCB44"/>
          </a:solidFill>
          <a:ln>
            <a:solidFill>
              <a:srgbClr val="BFCB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latin typeface="TeleNeo Office" panose="020B0504040202090203" pitchFamily="34" charset="-18"/>
            </a:endParaRPr>
          </a:p>
        </p:txBody>
      </p:sp>
      <p:sp>
        <p:nvSpPr>
          <p:cNvPr id="135" name="Rectangle 134"/>
          <p:cNvSpPr/>
          <p:nvPr/>
        </p:nvSpPr>
        <p:spPr>
          <a:xfrm>
            <a:off x="6432713" y="3615866"/>
            <a:ext cx="154800" cy="144016"/>
          </a:xfrm>
          <a:prstGeom prst="rect">
            <a:avLst/>
          </a:prstGeom>
          <a:solidFill>
            <a:srgbClr val="BFCB44"/>
          </a:solidFill>
          <a:ln>
            <a:solidFill>
              <a:srgbClr val="BFCB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latin typeface="TeleNeo Office" panose="020B0504040202090203" pitchFamily="34" charset="-18"/>
            </a:endParaRPr>
          </a:p>
        </p:txBody>
      </p:sp>
      <p:sp>
        <p:nvSpPr>
          <p:cNvPr id="136" name="Rectangle 135"/>
          <p:cNvSpPr/>
          <p:nvPr/>
        </p:nvSpPr>
        <p:spPr>
          <a:xfrm>
            <a:off x="6440283" y="3837059"/>
            <a:ext cx="147600" cy="137845"/>
          </a:xfrm>
          <a:prstGeom prst="rect">
            <a:avLst/>
          </a:prstGeom>
          <a:solidFill>
            <a:srgbClr val="BFCB44"/>
          </a:solidFill>
          <a:ln>
            <a:solidFill>
              <a:srgbClr val="BFCB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latin typeface="TeleNeo Office" panose="020B0504040202090203" pitchFamily="34" charset="-18"/>
            </a:endParaRPr>
          </a:p>
        </p:txBody>
      </p:sp>
      <p:sp>
        <p:nvSpPr>
          <p:cNvPr id="137" name="Rectangle 136"/>
          <p:cNvSpPr/>
          <p:nvPr/>
        </p:nvSpPr>
        <p:spPr>
          <a:xfrm>
            <a:off x="6440282" y="4053084"/>
            <a:ext cx="64800" cy="147230"/>
          </a:xfrm>
          <a:prstGeom prst="rect">
            <a:avLst/>
          </a:prstGeom>
          <a:solidFill>
            <a:srgbClr val="BFCB44"/>
          </a:solidFill>
          <a:ln>
            <a:solidFill>
              <a:srgbClr val="BFCB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latin typeface="TeleNeo Office" panose="020B0504040202090203" pitchFamily="34" charset="-18"/>
            </a:endParaRPr>
          </a:p>
        </p:txBody>
      </p:sp>
      <p:sp>
        <p:nvSpPr>
          <p:cNvPr id="160" name="Rectangle 159"/>
          <p:cNvSpPr/>
          <p:nvPr/>
        </p:nvSpPr>
        <p:spPr>
          <a:xfrm>
            <a:off x="6444207" y="2974660"/>
            <a:ext cx="140075" cy="140802"/>
          </a:xfrm>
          <a:prstGeom prst="rect">
            <a:avLst/>
          </a:prstGeom>
          <a:solidFill>
            <a:srgbClr val="BFCB44"/>
          </a:solidFill>
          <a:ln>
            <a:solidFill>
              <a:srgbClr val="BFCB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latin typeface="TeleNeo Office" panose="020B0504040202090203" pitchFamily="34" charset="-18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775728" y="2931790"/>
            <a:ext cx="1253869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chemeClr val="bg1"/>
                </a:solidFill>
                <a:latin typeface="TeleNeo Office ExtraBold" panose="020B0A04040202090203" pitchFamily="34" charset="-18"/>
              </a:rPr>
              <a:t>Subs rating</a:t>
            </a:r>
          </a:p>
          <a:p>
            <a:r>
              <a:rPr lang="en-US" sz="700" b="1" dirty="0">
                <a:solidFill>
                  <a:schemeClr val="bg1">
                    <a:lumMod val="65000"/>
                  </a:schemeClr>
                </a:solidFill>
                <a:latin typeface="TeleNeo Office ExtraBold" panose="020B0A04040202090203" pitchFamily="34" charset="-18"/>
              </a:rPr>
              <a:t>The average number of</a:t>
            </a:r>
          </a:p>
          <a:p>
            <a:r>
              <a:rPr lang="en-US" sz="700" b="1" dirty="0">
                <a:solidFill>
                  <a:schemeClr val="bg1">
                    <a:lumMod val="65000"/>
                  </a:schemeClr>
                </a:solidFill>
                <a:latin typeface="TeleNeo Office ExtraBold" panose="020B0A04040202090203" pitchFamily="34" charset="-18"/>
              </a:rPr>
              <a:t>Subscriber IDs viewing at any</a:t>
            </a:r>
          </a:p>
          <a:p>
            <a:r>
              <a:rPr lang="en-US" sz="700" b="1" dirty="0">
                <a:solidFill>
                  <a:schemeClr val="bg1">
                    <a:lumMod val="65000"/>
                  </a:schemeClr>
                </a:solidFill>
                <a:latin typeface="TeleNeo Office ExtraBold" panose="020B0A04040202090203" pitchFamily="34" charset="-18"/>
              </a:rPr>
              <a:t>given moment</a:t>
            </a:r>
            <a:r>
              <a:rPr lang="en-US" sz="700" b="1" dirty="0" smtClean="0">
                <a:solidFill>
                  <a:schemeClr val="bg1">
                    <a:lumMod val="65000"/>
                  </a:schemeClr>
                </a:solidFill>
                <a:latin typeface="TeleNeo Office ExtraBold" panose="020B0A04040202090203" pitchFamily="34" charset="-18"/>
              </a:rPr>
              <a:t>.</a:t>
            </a:r>
            <a:endParaRPr lang="hr-HR" sz="700" b="1" dirty="0" smtClean="0">
              <a:solidFill>
                <a:schemeClr val="bg1">
                  <a:lumMod val="65000"/>
                </a:schemeClr>
              </a:solidFill>
              <a:latin typeface="TeleNeo Office ExtraBold" panose="020B0A04040202090203" pitchFamily="34" charset="-18"/>
            </a:endParaRPr>
          </a:p>
          <a:p>
            <a:endParaRPr lang="en-US" sz="700" b="1" dirty="0">
              <a:solidFill>
                <a:schemeClr val="bg1"/>
              </a:solidFill>
              <a:latin typeface="TeleNeo Office ExtraBold" panose="020B0A04040202090203" pitchFamily="34" charset="-18"/>
            </a:endParaRPr>
          </a:p>
          <a:p>
            <a:r>
              <a:rPr lang="en-US" sz="700" b="1" dirty="0">
                <a:solidFill>
                  <a:schemeClr val="bg1"/>
                </a:solidFill>
                <a:latin typeface="TeleNeo Office ExtraBold" panose="020B0A04040202090203" pitchFamily="34" charset="-18"/>
              </a:rPr>
              <a:t>Share</a:t>
            </a:r>
          </a:p>
          <a:p>
            <a:r>
              <a:rPr lang="en-US" sz="700" b="1" dirty="0">
                <a:solidFill>
                  <a:schemeClr val="bg1">
                    <a:lumMod val="65000"/>
                  </a:schemeClr>
                </a:solidFill>
                <a:latin typeface="TeleNeo Office ExtraBold" panose="020B0A04040202090203" pitchFamily="34" charset="-18"/>
              </a:rPr>
              <a:t>Viewing duration as a</a:t>
            </a:r>
          </a:p>
          <a:p>
            <a:r>
              <a:rPr lang="en-US" sz="700" b="1" dirty="0">
                <a:solidFill>
                  <a:schemeClr val="bg1">
                    <a:lumMod val="65000"/>
                  </a:schemeClr>
                </a:solidFill>
                <a:latin typeface="TeleNeo Office ExtraBold" panose="020B0A04040202090203" pitchFamily="34" charset="-18"/>
              </a:rPr>
              <a:t>percentage of all viewing.</a:t>
            </a:r>
            <a:endParaRPr lang="hr-HR" sz="700" b="1" dirty="0">
              <a:solidFill>
                <a:schemeClr val="bg1">
                  <a:lumMod val="65000"/>
                </a:schemeClr>
              </a:solidFill>
              <a:latin typeface="TeleNeo Office ExtraBold" panose="020B0A04040202090203" pitchFamily="34" charset="-18"/>
            </a:endParaRPr>
          </a:p>
          <a:p>
            <a:endParaRPr lang="en-US" sz="700" b="1" dirty="0">
              <a:solidFill>
                <a:schemeClr val="bg1"/>
              </a:solidFill>
              <a:latin typeface="TeleNeo Office ExtraBold" panose="020B0A04040202090203" pitchFamily="34" charset="-18"/>
            </a:endParaRPr>
          </a:p>
          <a:p>
            <a:r>
              <a:rPr lang="en-US" sz="700" b="1" dirty="0">
                <a:solidFill>
                  <a:schemeClr val="bg1"/>
                </a:solidFill>
                <a:latin typeface="TeleNeo Office ExtraBold" panose="020B0A04040202090203" pitchFamily="34" charset="-18"/>
              </a:rPr>
              <a:t>Average Duration</a:t>
            </a:r>
          </a:p>
          <a:p>
            <a:r>
              <a:rPr lang="en-US" sz="700" b="1" dirty="0">
                <a:solidFill>
                  <a:schemeClr val="bg1">
                    <a:lumMod val="65000"/>
                  </a:schemeClr>
                </a:solidFill>
                <a:latin typeface="TeleNeo Office ExtraBold" panose="020B0A04040202090203" pitchFamily="34" charset="-18"/>
              </a:rPr>
              <a:t>The average viewing duration</a:t>
            </a:r>
          </a:p>
          <a:p>
            <a:r>
              <a:rPr lang="en-US" sz="700" b="1" dirty="0">
                <a:solidFill>
                  <a:schemeClr val="bg1">
                    <a:lumMod val="65000"/>
                  </a:schemeClr>
                </a:solidFill>
                <a:latin typeface="TeleNeo Office ExtraBold" panose="020B0A04040202090203" pitchFamily="34" charset="-18"/>
              </a:rPr>
              <a:t>per reached viewer</a:t>
            </a:r>
            <a:endParaRPr lang="hr-HR" sz="700" b="1" dirty="0">
              <a:solidFill>
                <a:schemeClr val="bg1">
                  <a:lumMod val="65000"/>
                </a:schemeClr>
              </a:solidFill>
              <a:latin typeface="TeleNeo Office ExtraBold" panose="020B0A04040202090203" pitchFamily="34" charset="-18"/>
            </a:endParaRPr>
          </a:p>
        </p:txBody>
      </p:sp>
      <p:sp>
        <p:nvSpPr>
          <p:cNvPr id="132" name="TextBox 131"/>
          <p:cNvSpPr txBox="1"/>
          <p:nvPr/>
        </p:nvSpPr>
        <p:spPr bwMode="gray">
          <a:xfrm>
            <a:off x="3419872" y="699542"/>
            <a:ext cx="936104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indent="0" algn="ctr">
              <a:buNone/>
            </a:pPr>
            <a:r>
              <a:rPr lang="hr-HR" sz="800" b="1" dirty="0" smtClean="0">
                <a:solidFill>
                  <a:schemeClr val="bg1">
                    <a:lumMod val="65000"/>
                  </a:schemeClr>
                </a:solidFill>
                <a:latin typeface="TeleNeo Office" panose="020B0504040202090203" pitchFamily="34" charset="-18"/>
              </a:rPr>
              <a:t>SUBSCRIBERS RATING</a:t>
            </a:r>
          </a:p>
        </p:txBody>
      </p:sp>
      <p:sp>
        <p:nvSpPr>
          <p:cNvPr id="138" name="TextBox 137"/>
          <p:cNvSpPr txBox="1"/>
          <p:nvPr/>
        </p:nvSpPr>
        <p:spPr bwMode="gray">
          <a:xfrm>
            <a:off x="4932040" y="699542"/>
            <a:ext cx="432048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indent="0" algn="ctr">
              <a:buNone/>
            </a:pPr>
            <a:r>
              <a:rPr lang="hr-HR" sz="800" b="1" dirty="0" smtClean="0">
                <a:solidFill>
                  <a:schemeClr val="bg1">
                    <a:lumMod val="65000"/>
                  </a:schemeClr>
                </a:solidFill>
                <a:latin typeface="TeleNeo Office" panose="020B0504040202090203" pitchFamily="34" charset="-18"/>
              </a:rPr>
              <a:t>SHARE</a:t>
            </a:r>
            <a:endParaRPr lang="hr-HR" sz="900" b="1" dirty="0" smtClean="0">
              <a:solidFill>
                <a:schemeClr val="bg1">
                  <a:lumMod val="65000"/>
                </a:schemeClr>
              </a:solidFill>
              <a:latin typeface="TeleNeo Office" panose="020B0504040202090203" pitchFamily="34" charset="-18"/>
            </a:endParaRPr>
          </a:p>
        </p:txBody>
      </p:sp>
      <p:sp>
        <p:nvSpPr>
          <p:cNvPr id="139" name="TextBox 138"/>
          <p:cNvSpPr txBox="1"/>
          <p:nvPr/>
        </p:nvSpPr>
        <p:spPr bwMode="gray">
          <a:xfrm>
            <a:off x="6393883" y="705664"/>
            <a:ext cx="864096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indent="0" algn="ctr">
              <a:buNone/>
            </a:pPr>
            <a:r>
              <a:rPr lang="hr-HR" sz="800" b="1" dirty="0" smtClean="0">
                <a:solidFill>
                  <a:schemeClr val="bg1">
                    <a:lumMod val="65000"/>
                  </a:schemeClr>
                </a:solidFill>
                <a:latin typeface="TeleNeo Office" panose="020B0504040202090203" pitchFamily="34" charset="-18"/>
              </a:rPr>
              <a:t>AVERAGE DURATION</a:t>
            </a:r>
          </a:p>
          <a:p>
            <a:pPr marL="0" indent="0" algn="ctr">
              <a:buNone/>
            </a:pPr>
            <a:endParaRPr lang="hr-HR" sz="900" b="1" dirty="0" smtClean="0">
              <a:solidFill>
                <a:schemeClr val="bg1">
                  <a:lumMod val="65000"/>
                </a:schemeClr>
              </a:solidFill>
              <a:latin typeface="TeleNeo Office" panose="020B0504040202090203" pitchFamily="34" charset="-18"/>
            </a:endParaRPr>
          </a:p>
        </p:txBody>
      </p:sp>
      <p:sp>
        <p:nvSpPr>
          <p:cNvPr id="140" name="Rectangle 139"/>
          <p:cNvSpPr/>
          <p:nvPr/>
        </p:nvSpPr>
        <p:spPr>
          <a:xfrm>
            <a:off x="5004048" y="1023578"/>
            <a:ext cx="780399" cy="144016"/>
          </a:xfrm>
          <a:prstGeom prst="rect">
            <a:avLst/>
          </a:prstGeom>
          <a:solidFill>
            <a:srgbClr val="529AD6"/>
          </a:solidFill>
          <a:ln>
            <a:solidFill>
              <a:srgbClr val="529A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latin typeface="TeleNeo Office" panose="020B0504040202090203" pitchFamily="34" charset="-18"/>
            </a:endParaRPr>
          </a:p>
        </p:txBody>
      </p:sp>
      <p:sp>
        <p:nvSpPr>
          <p:cNvPr id="141" name="Rectangle 140"/>
          <p:cNvSpPr/>
          <p:nvPr/>
        </p:nvSpPr>
        <p:spPr>
          <a:xfrm>
            <a:off x="5004049" y="1239602"/>
            <a:ext cx="612068" cy="144016"/>
          </a:xfrm>
          <a:prstGeom prst="rect">
            <a:avLst/>
          </a:prstGeom>
          <a:solidFill>
            <a:srgbClr val="529AD6"/>
          </a:solidFill>
          <a:ln>
            <a:solidFill>
              <a:srgbClr val="529A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latin typeface="TeleNeo Office" panose="020B0504040202090203" pitchFamily="34" charset="-18"/>
            </a:endParaRPr>
          </a:p>
        </p:txBody>
      </p:sp>
      <p:sp>
        <p:nvSpPr>
          <p:cNvPr id="142" name="Rectangle 141"/>
          <p:cNvSpPr/>
          <p:nvPr/>
        </p:nvSpPr>
        <p:spPr>
          <a:xfrm>
            <a:off x="5004049" y="1453360"/>
            <a:ext cx="576000" cy="144016"/>
          </a:xfrm>
          <a:prstGeom prst="rect">
            <a:avLst/>
          </a:prstGeom>
          <a:solidFill>
            <a:srgbClr val="529AD6"/>
          </a:solidFill>
          <a:ln>
            <a:solidFill>
              <a:srgbClr val="529A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latin typeface="TeleNeo Office" panose="020B0504040202090203" pitchFamily="34" charset="-18"/>
            </a:endParaRPr>
          </a:p>
        </p:txBody>
      </p:sp>
      <p:sp>
        <p:nvSpPr>
          <p:cNvPr id="143" name="Rectangle 142"/>
          <p:cNvSpPr/>
          <p:nvPr/>
        </p:nvSpPr>
        <p:spPr>
          <a:xfrm>
            <a:off x="5004049" y="1669384"/>
            <a:ext cx="360039" cy="144016"/>
          </a:xfrm>
          <a:prstGeom prst="rect">
            <a:avLst/>
          </a:prstGeom>
          <a:solidFill>
            <a:srgbClr val="529AD6"/>
          </a:solidFill>
          <a:ln>
            <a:solidFill>
              <a:srgbClr val="529A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latin typeface="TeleNeo Office" panose="020B0504040202090203" pitchFamily="34" charset="-18"/>
            </a:endParaRPr>
          </a:p>
        </p:txBody>
      </p:sp>
      <p:sp>
        <p:nvSpPr>
          <p:cNvPr id="144" name="Rectangle 143"/>
          <p:cNvSpPr/>
          <p:nvPr/>
        </p:nvSpPr>
        <p:spPr>
          <a:xfrm>
            <a:off x="5004049" y="1889940"/>
            <a:ext cx="288000" cy="144016"/>
          </a:xfrm>
          <a:prstGeom prst="rect">
            <a:avLst/>
          </a:prstGeom>
          <a:solidFill>
            <a:srgbClr val="529AD6"/>
          </a:solidFill>
          <a:ln>
            <a:solidFill>
              <a:srgbClr val="529A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latin typeface="TeleNeo Office" panose="020B0504040202090203" pitchFamily="34" charset="-18"/>
            </a:endParaRPr>
          </a:p>
        </p:txBody>
      </p:sp>
      <p:sp>
        <p:nvSpPr>
          <p:cNvPr id="161" name="Rectangle 160"/>
          <p:cNvSpPr/>
          <p:nvPr/>
        </p:nvSpPr>
        <p:spPr>
          <a:xfrm>
            <a:off x="5004049" y="2105964"/>
            <a:ext cx="270000" cy="144016"/>
          </a:xfrm>
          <a:prstGeom prst="rect">
            <a:avLst/>
          </a:prstGeom>
          <a:solidFill>
            <a:srgbClr val="529AD6"/>
          </a:solidFill>
          <a:ln>
            <a:solidFill>
              <a:srgbClr val="529A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latin typeface="TeleNeo Office" panose="020B0504040202090203" pitchFamily="34" charset="-18"/>
            </a:endParaRPr>
          </a:p>
        </p:txBody>
      </p:sp>
      <p:sp>
        <p:nvSpPr>
          <p:cNvPr id="162" name="Rectangle 161"/>
          <p:cNvSpPr/>
          <p:nvPr/>
        </p:nvSpPr>
        <p:spPr>
          <a:xfrm>
            <a:off x="5004049" y="2319722"/>
            <a:ext cx="244800" cy="144016"/>
          </a:xfrm>
          <a:prstGeom prst="rect">
            <a:avLst/>
          </a:prstGeom>
          <a:solidFill>
            <a:srgbClr val="529AD6"/>
          </a:solidFill>
          <a:ln>
            <a:solidFill>
              <a:srgbClr val="529A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latin typeface="TeleNeo Office" panose="020B0504040202090203" pitchFamily="34" charset="-18"/>
            </a:endParaRPr>
          </a:p>
        </p:txBody>
      </p:sp>
      <p:sp>
        <p:nvSpPr>
          <p:cNvPr id="163" name="Rectangle 162"/>
          <p:cNvSpPr/>
          <p:nvPr/>
        </p:nvSpPr>
        <p:spPr>
          <a:xfrm>
            <a:off x="5004048" y="2535746"/>
            <a:ext cx="180000" cy="144016"/>
          </a:xfrm>
          <a:prstGeom prst="rect">
            <a:avLst/>
          </a:prstGeom>
          <a:solidFill>
            <a:srgbClr val="529AD6"/>
          </a:solidFill>
          <a:ln>
            <a:solidFill>
              <a:srgbClr val="529A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latin typeface="TeleNeo Office" panose="020B0504040202090203" pitchFamily="34" charset="-18"/>
            </a:endParaRPr>
          </a:p>
        </p:txBody>
      </p:sp>
      <p:sp>
        <p:nvSpPr>
          <p:cNvPr id="164" name="Rectangle 163"/>
          <p:cNvSpPr/>
          <p:nvPr/>
        </p:nvSpPr>
        <p:spPr>
          <a:xfrm>
            <a:off x="5004048" y="2758636"/>
            <a:ext cx="158400" cy="144016"/>
          </a:xfrm>
          <a:prstGeom prst="rect">
            <a:avLst/>
          </a:prstGeom>
          <a:solidFill>
            <a:srgbClr val="529AD6"/>
          </a:solidFill>
          <a:ln>
            <a:solidFill>
              <a:srgbClr val="529A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latin typeface="TeleNeo Office" panose="020B0504040202090203" pitchFamily="34" charset="-18"/>
            </a:endParaRPr>
          </a:p>
        </p:txBody>
      </p:sp>
      <p:sp>
        <p:nvSpPr>
          <p:cNvPr id="165" name="Rectangle 164"/>
          <p:cNvSpPr/>
          <p:nvPr/>
        </p:nvSpPr>
        <p:spPr>
          <a:xfrm>
            <a:off x="5004049" y="2974660"/>
            <a:ext cx="133200" cy="144016"/>
          </a:xfrm>
          <a:prstGeom prst="rect">
            <a:avLst/>
          </a:prstGeom>
          <a:solidFill>
            <a:srgbClr val="529AD6"/>
          </a:solidFill>
          <a:ln>
            <a:solidFill>
              <a:srgbClr val="529A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latin typeface="TeleNeo Office" panose="020B0504040202090203" pitchFamily="34" charset="-18"/>
            </a:endParaRPr>
          </a:p>
        </p:txBody>
      </p:sp>
      <p:sp>
        <p:nvSpPr>
          <p:cNvPr id="166" name="Rectangle 165"/>
          <p:cNvSpPr/>
          <p:nvPr/>
        </p:nvSpPr>
        <p:spPr>
          <a:xfrm>
            <a:off x="5004049" y="3188418"/>
            <a:ext cx="115200" cy="144016"/>
          </a:xfrm>
          <a:prstGeom prst="rect">
            <a:avLst/>
          </a:prstGeom>
          <a:solidFill>
            <a:srgbClr val="529AD6"/>
          </a:solidFill>
          <a:ln>
            <a:solidFill>
              <a:srgbClr val="529A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latin typeface="TeleNeo Office" panose="020B0504040202090203" pitchFamily="34" charset="-18"/>
            </a:endParaRPr>
          </a:p>
        </p:txBody>
      </p:sp>
      <p:sp>
        <p:nvSpPr>
          <p:cNvPr id="167" name="Rectangle 166"/>
          <p:cNvSpPr/>
          <p:nvPr/>
        </p:nvSpPr>
        <p:spPr>
          <a:xfrm>
            <a:off x="5004049" y="3404442"/>
            <a:ext cx="108000" cy="144016"/>
          </a:xfrm>
          <a:prstGeom prst="rect">
            <a:avLst/>
          </a:prstGeom>
          <a:solidFill>
            <a:srgbClr val="529AD6"/>
          </a:solidFill>
          <a:ln>
            <a:solidFill>
              <a:srgbClr val="529A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latin typeface="TeleNeo Office" panose="020B0504040202090203" pitchFamily="34" charset="-18"/>
            </a:endParaRPr>
          </a:p>
        </p:txBody>
      </p:sp>
      <p:sp>
        <p:nvSpPr>
          <p:cNvPr id="168" name="Rectangle 167"/>
          <p:cNvSpPr/>
          <p:nvPr/>
        </p:nvSpPr>
        <p:spPr>
          <a:xfrm>
            <a:off x="5004049" y="3618132"/>
            <a:ext cx="82800" cy="144016"/>
          </a:xfrm>
          <a:prstGeom prst="rect">
            <a:avLst/>
          </a:prstGeom>
          <a:solidFill>
            <a:srgbClr val="529AD6"/>
          </a:solidFill>
          <a:ln>
            <a:solidFill>
              <a:srgbClr val="529A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latin typeface="TeleNeo Office" panose="020B0504040202090203" pitchFamily="34" charset="-18"/>
            </a:endParaRPr>
          </a:p>
        </p:txBody>
      </p:sp>
      <p:sp>
        <p:nvSpPr>
          <p:cNvPr id="169" name="Rectangle 168"/>
          <p:cNvSpPr/>
          <p:nvPr/>
        </p:nvSpPr>
        <p:spPr>
          <a:xfrm>
            <a:off x="5004049" y="3831890"/>
            <a:ext cx="68400" cy="144016"/>
          </a:xfrm>
          <a:prstGeom prst="rect">
            <a:avLst/>
          </a:prstGeom>
          <a:solidFill>
            <a:srgbClr val="529AD6"/>
          </a:solidFill>
          <a:ln>
            <a:solidFill>
              <a:srgbClr val="529A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latin typeface="TeleNeo Office" panose="020B0504040202090203" pitchFamily="34" charset="-18"/>
            </a:endParaRPr>
          </a:p>
        </p:txBody>
      </p:sp>
      <p:sp>
        <p:nvSpPr>
          <p:cNvPr id="170" name="Rectangle 169"/>
          <p:cNvSpPr/>
          <p:nvPr/>
        </p:nvSpPr>
        <p:spPr>
          <a:xfrm>
            <a:off x="5004049" y="4047914"/>
            <a:ext cx="54000" cy="144016"/>
          </a:xfrm>
          <a:prstGeom prst="rect">
            <a:avLst/>
          </a:prstGeom>
          <a:solidFill>
            <a:srgbClr val="529AD6"/>
          </a:solidFill>
          <a:ln>
            <a:solidFill>
              <a:srgbClr val="529A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latin typeface="TeleNeo Office" panose="020B0504040202090203" pitchFamily="34" charset="-18"/>
            </a:endParaRPr>
          </a:p>
        </p:txBody>
      </p:sp>
      <p:sp>
        <p:nvSpPr>
          <p:cNvPr id="145" name="TextBox 144"/>
          <p:cNvSpPr txBox="1"/>
          <p:nvPr/>
        </p:nvSpPr>
        <p:spPr bwMode="gray">
          <a:xfrm>
            <a:off x="4200271" y="3831890"/>
            <a:ext cx="648072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hr-HR" sz="700" dirty="0">
                <a:solidFill>
                  <a:schemeClr val="bg1"/>
                </a:solidFill>
                <a:latin typeface="TeleNeo Office" panose="020B0504040202090203" pitchFamily="34" charset="-18"/>
              </a:rPr>
              <a:t>1.078,34</a:t>
            </a:r>
          </a:p>
          <a:p>
            <a:endParaRPr lang="hr-HR" sz="700" dirty="0">
              <a:solidFill>
                <a:schemeClr val="bg1"/>
              </a:solidFill>
              <a:latin typeface="TeleNeo Office" panose="020B0504040202090203" pitchFamily="34" charset="-18"/>
            </a:endParaRPr>
          </a:p>
          <a:p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146" name="TextBox 145"/>
          <p:cNvSpPr txBox="1"/>
          <p:nvPr/>
        </p:nvSpPr>
        <p:spPr bwMode="gray">
          <a:xfrm>
            <a:off x="4219384" y="4011910"/>
            <a:ext cx="648072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hr-HR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977,56</a:t>
            </a:r>
            <a:endParaRPr lang="hr-HR" sz="700" dirty="0">
              <a:solidFill>
                <a:schemeClr val="bg1"/>
              </a:solidFill>
              <a:latin typeface="TeleNeo Office" panose="020B0504040202090203" pitchFamily="34" charset="-18"/>
            </a:endParaRPr>
          </a:p>
          <a:p>
            <a:endParaRPr lang="hr-HR" sz="700" dirty="0">
              <a:solidFill>
                <a:schemeClr val="bg1"/>
              </a:solidFill>
              <a:latin typeface="TeleNeo Office" panose="020B0504040202090203" pitchFamily="34" charset="-18"/>
            </a:endParaRPr>
          </a:p>
          <a:p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1902623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 bwMode="gray">
          <a:xfrm>
            <a:off x="395536" y="627534"/>
            <a:ext cx="1152128" cy="172819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indent="0" algn="r">
              <a:buNone/>
            </a:pPr>
            <a:r>
              <a:rPr lang="hr-HR" sz="1800" b="1" dirty="0" smtClean="0">
                <a:solidFill>
                  <a:schemeClr val="bg1"/>
                </a:solidFill>
                <a:latin typeface="TeleNeo Office ExtraBold" panose="020B0A04040202090203" pitchFamily="34" charset="-18"/>
              </a:rPr>
              <a:t>Top lista 15</a:t>
            </a:r>
          </a:p>
          <a:p>
            <a:pPr marL="0" indent="0" algn="r">
              <a:buNone/>
            </a:pPr>
            <a:r>
              <a:rPr lang="hr-HR" b="1" dirty="0">
                <a:solidFill>
                  <a:schemeClr val="bg1"/>
                </a:solidFill>
                <a:latin typeface="TeleNeo Office ExtraBold" panose="020B0A04040202090203" pitchFamily="34" charset="-18"/>
              </a:rPr>
              <a:t>n</a:t>
            </a:r>
            <a:r>
              <a:rPr lang="hr-HR" b="1" dirty="0" smtClean="0">
                <a:solidFill>
                  <a:schemeClr val="bg1"/>
                </a:solidFill>
                <a:latin typeface="TeleNeo Office ExtraBold" panose="020B0A04040202090203" pitchFamily="34" charset="-18"/>
              </a:rPr>
              <a:t>ajgledanijih</a:t>
            </a:r>
          </a:p>
          <a:p>
            <a:pPr marL="0" indent="0" algn="r">
              <a:buNone/>
            </a:pPr>
            <a:r>
              <a:rPr lang="hr-HR" b="1" dirty="0" smtClean="0">
                <a:solidFill>
                  <a:schemeClr val="bg1"/>
                </a:solidFill>
                <a:latin typeface="TeleNeo Office ExtraBold" panose="020B0A04040202090203" pitchFamily="34" charset="-18"/>
              </a:rPr>
              <a:t>TV sadržaja</a:t>
            </a:r>
          </a:p>
          <a:p>
            <a:pPr marL="0" indent="0" algn="r">
              <a:buNone/>
            </a:pPr>
            <a:endParaRPr lang="hr-HR" sz="1200" dirty="0" smtClean="0">
              <a:latin typeface="TeleNeo Office" panose="020B0504040202090203" pitchFamily="34" charset="-18"/>
            </a:endParaRPr>
          </a:p>
          <a:p>
            <a:pPr marL="0" indent="0" algn="r">
              <a:buNone/>
            </a:pPr>
            <a:r>
              <a:rPr lang="hr-HR" sz="12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Uključuje sve </a:t>
            </a:r>
          </a:p>
          <a:p>
            <a:pPr marL="0" indent="0" algn="r">
              <a:buNone/>
            </a:pPr>
            <a:r>
              <a:rPr lang="hr-HR" sz="1200" dirty="0">
                <a:solidFill>
                  <a:schemeClr val="bg1"/>
                </a:solidFill>
                <a:latin typeface="TeleNeo Office" panose="020B0504040202090203" pitchFamily="34" charset="-18"/>
              </a:rPr>
              <a:t>t</a:t>
            </a:r>
            <a:r>
              <a:rPr lang="hr-HR" sz="12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elevizijske kanale</a:t>
            </a:r>
          </a:p>
          <a:p>
            <a:pPr marL="0" indent="0">
              <a:buNone/>
            </a:pPr>
            <a:endParaRPr lang="hr-HR" sz="1800" dirty="0" err="1" smtClean="0">
              <a:latin typeface="TeleNeo Office" panose="020B0504040202090203" pitchFamily="34" charset="-18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1691680" y="717852"/>
            <a:ext cx="0" cy="1584176"/>
          </a:xfrm>
          <a:prstGeom prst="line">
            <a:avLst/>
          </a:prstGeom>
          <a:ln w="19050">
            <a:solidFill>
              <a:schemeClr val="tx2"/>
            </a:solidFill>
            <a:miter lim="800000"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979712" y="1203598"/>
            <a:ext cx="6408712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headEnd type="none" w="med" len="med"/>
            <a:tailEnd type="none" w="med" len="med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1979712" y="1419622"/>
            <a:ext cx="6408712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 bwMode="gray">
          <a:xfrm>
            <a:off x="1979712" y="1005576"/>
            <a:ext cx="1296144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hr-HR" sz="700" dirty="0">
                <a:solidFill>
                  <a:schemeClr val="bg1"/>
                </a:solidFill>
                <a:latin typeface="TeleNeo Office" panose="020B0504040202090203" pitchFamily="34" charset="-18"/>
              </a:rPr>
              <a:t>UEFA Liga prvaka: Manchester City - Chelsea (HRT 2)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1979712" y="1221600"/>
            <a:ext cx="648072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sv-SE" sz="700" dirty="0">
                <a:solidFill>
                  <a:schemeClr val="bg1"/>
                </a:solidFill>
                <a:latin typeface="TeleNeo Office" panose="020B0504040202090203" pitchFamily="34" charset="-18"/>
              </a:rPr>
              <a:t>UEFA Liga prvaka: Chelsea - Real Madrid (HRT 2)</a:t>
            </a:r>
          </a:p>
        </p:txBody>
      </p:sp>
      <p:sp>
        <p:nvSpPr>
          <p:cNvPr id="14" name="TextBox 13"/>
          <p:cNvSpPr txBox="1"/>
          <p:nvPr/>
        </p:nvSpPr>
        <p:spPr bwMode="gray">
          <a:xfrm>
            <a:off x="1979712" y="1435358"/>
            <a:ext cx="648072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hr-HR" sz="700" dirty="0">
                <a:solidFill>
                  <a:schemeClr val="bg1"/>
                </a:solidFill>
                <a:latin typeface="TeleNeo Office" panose="020B0504040202090203" pitchFamily="34" charset="-18"/>
              </a:rPr>
              <a:t>Rotterdam: Izbor za pjesmu Eurovizije 2021. (HRT 1)</a:t>
            </a:r>
          </a:p>
        </p:txBody>
      </p:sp>
      <p:sp>
        <p:nvSpPr>
          <p:cNvPr id="15" name="TextBox 14"/>
          <p:cNvSpPr txBox="1"/>
          <p:nvPr/>
        </p:nvSpPr>
        <p:spPr bwMode="gray">
          <a:xfrm>
            <a:off x="1979712" y="1651382"/>
            <a:ext cx="648072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sv-SE" sz="700" dirty="0">
                <a:solidFill>
                  <a:schemeClr val="bg1"/>
                </a:solidFill>
                <a:latin typeface="TeleNeo Office" panose="020B0504040202090203" pitchFamily="34" charset="-18"/>
              </a:rPr>
              <a:t>RTL Direkt (RTL HR)</a:t>
            </a:r>
          </a:p>
        </p:txBody>
      </p:sp>
      <p:sp>
        <p:nvSpPr>
          <p:cNvPr id="16" name="TextBox 15"/>
          <p:cNvSpPr txBox="1"/>
          <p:nvPr/>
        </p:nvSpPr>
        <p:spPr bwMode="gray">
          <a:xfrm>
            <a:off x="1979712" y="1871938"/>
            <a:ext cx="648072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pt-BR" sz="700" dirty="0">
                <a:solidFill>
                  <a:schemeClr val="bg1"/>
                </a:solidFill>
                <a:latin typeface="TeleNeo Office" panose="020B0504040202090203" pitchFamily="34" charset="-18"/>
              </a:rPr>
              <a:t>Potjera (HRT 1)</a:t>
            </a:r>
          </a:p>
        </p:txBody>
      </p:sp>
      <p:sp>
        <p:nvSpPr>
          <p:cNvPr id="17" name="TextBox 16"/>
          <p:cNvSpPr txBox="1"/>
          <p:nvPr/>
        </p:nvSpPr>
        <p:spPr bwMode="gray">
          <a:xfrm>
            <a:off x="1979712" y="2087962"/>
            <a:ext cx="648072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pl-PL" sz="700" dirty="0">
                <a:solidFill>
                  <a:schemeClr val="bg1"/>
                </a:solidFill>
                <a:latin typeface="TeleNeo Office" panose="020B0504040202090203" pitchFamily="34" charset="-18"/>
              </a:rPr>
              <a:t>Ljubav je na selu (RTL HR)</a:t>
            </a:r>
          </a:p>
        </p:txBody>
      </p:sp>
      <p:sp>
        <p:nvSpPr>
          <p:cNvPr id="18" name="TextBox 17"/>
          <p:cNvSpPr txBox="1"/>
          <p:nvPr/>
        </p:nvSpPr>
        <p:spPr bwMode="gray">
          <a:xfrm>
            <a:off x="1979712" y="2301720"/>
            <a:ext cx="648072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nl-NL" sz="700" dirty="0">
                <a:solidFill>
                  <a:schemeClr val="bg1"/>
                </a:solidFill>
                <a:latin typeface="TeleNeo Office" panose="020B0504040202090203" pitchFamily="34" charset="-18"/>
              </a:rPr>
              <a:t>Nedjeljom u 2 (HRT 1)</a:t>
            </a:r>
          </a:p>
        </p:txBody>
      </p:sp>
      <p:sp>
        <p:nvSpPr>
          <p:cNvPr id="19" name="TextBox 18"/>
          <p:cNvSpPr txBox="1"/>
          <p:nvPr/>
        </p:nvSpPr>
        <p:spPr bwMode="gray">
          <a:xfrm>
            <a:off x="1979712" y="2517744"/>
            <a:ext cx="648072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pl-PL" sz="700" dirty="0">
                <a:solidFill>
                  <a:schemeClr val="bg1"/>
                </a:solidFill>
                <a:latin typeface="TeleNeo Office" panose="020B0504040202090203" pitchFamily="34" charset="-18"/>
              </a:rPr>
              <a:t>Lokalni izbori, specijalna emisija (HRT 1)</a:t>
            </a:r>
          </a:p>
        </p:txBody>
      </p:sp>
      <p:sp>
        <p:nvSpPr>
          <p:cNvPr id="20" name="TextBox 19"/>
          <p:cNvSpPr txBox="1"/>
          <p:nvPr/>
        </p:nvSpPr>
        <p:spPr bwMode="gray">
          <a:xfrm>
            <a:off x="1979712" y="2740634"/>
            <a:ext cx="648072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pt-BR" sz="700" dirty="0">
                <a:solidFill>
                  <a:schemeClr val="bg1"/>
                </a:solidFill>
                <a:latin typeface="TeleNeo Office" panose="020B0504040202090203" pitchFamily="34" charset="-18"/>
              </a:rPr>
              <a:t>EURO U-21 Maribor: Španjolska - Hrvatska (HRT 2)</a:t>
            </a:r>
          </a:p>
        </p:txBody>
      </p:sp>
      <p:sp>
        <p:nvSpPr>
          <p:cNvPr id="21" name="TextBox 20"/>
          <p:cNvSpPr txBox="1"/>
          <p:nvPr/>
        </p:nvSpPr>
        <p:spPr bwMode="gray">
          <a:xfrm>
            <a:off x="1979712" y="2956658"/>
            <a:ext cx="648072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hr-HR" sz="700" dirty="0">
                <a:solidFill>
                  <a:schemeClr val="bg1"/>
                </a:solidFill>
                <a:latin typeface="TeleNeo Office" panose="020B0504040202090203" pitchFamily="34" charset="-18"/>
              </a:rPr>
              <a:t>Život vrijedan življenja (HRT 1)</a:t>
            </a:r>
          </a:p>
          <a:p>
            <a:pPr marL="0" indent="0">
              <a:buNone/>
            </a:pPr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22" name="TextBox 21"/>
          <p:cNvSpPr txBox="1"/>
          <p:nvPr/>
        </p:nvSpPr>
        <p:spPr bwMode="gray">
          <a:xfrm>
            <a:off x="1979712" y="3170416"/>
            <a:ext cx="648072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hr-HR" sz="700" dirty="0">
                <a:solidFill>
                  <a:schemeClr val="bg1"/>
                </a:solidFill>
                <a:latin typeface="TeleNeo Office" panose="020B0504040202090203" pitchFamily="34" charset="-18"/>
              </a:rPr>
              <a:t>Hrvati koji su mijenjali svijet: Josip </a:t>
            </a:r>
            <a:r>
              <a:rPr lang="hr-HR" sz="700" dirty="0" err="1">
                <a:solidFill>
                  <a:schemeClr val="bg1"/>
                </a:solidFill>
                <a:latin typeface="TeleNeo Office" panose="020B0504040202090203" pitchFamily="34" charset="-18"/>
              </a:rPr>
              <a:t>Belušić</a:t>
            </a:r>
            <a:r>
              <a:rPr lang="hr-HR" sz="700" dirty="0">
                <a:solidFill>
                  <a:schemeClr val="bg1"/>
                </a:solidFill>
                <a:latin typeface="TeleNeo Office" panose="020B0504040202090203" pitchFamily="34" charset="-18"/>
              </a:rPr>
              <a:t> (HRT 1)</a:t>
            </a:r>
          </a:p>
        </p:txBody>
      </p:sp>
      <p:sp>
        <p:nvSpPr>
          <p:cNvPr id="23" name="TextBox 22"/>
          <p:cNvSpPr txBox="1"/>
          <p:nvPr/>
        </p:nvSpPr>
        <p:spPr bwMode="gray">
          <a:xfrm>
            <a:off x="1979712" y="3386440"/>
            <a:ext cx="648072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fi-FI" sz="700" dirty="0">
                <a:solidFill>
                  <a:schemeClr val="bg1"/>
                </a:solidFill>
                <a:latin typeface="TeleNeo Office" panose="020B0504040202090203" pitchFamily="34" charset="-18"/>
              </a:rPr>
              <a:t>Hrvati koji su mijenjali svijet: Ante Šupuk (HRT 1)</a:t>
            </a:r>
          </a:p>
        </p:txBody>
      </p:sp>
      <p:sp>
        <p:nvSpPr>
          <p:cNvPr id="24" name="TextBox 23"/>
          <p:cNvSpPr txBox="1"/>
          <p:nvPr/>
        </p:nvSpPr>
        <p:spPr bwMode="gray">
          <a:xfrm>
            <a:off x="1979712" y="3600130"/>
            <a:ext cx="648072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pl-PL" sz="700" dirty="0">
                <a:solidFill>
                  <a:schemeClr val="bg1"/>
                </a:solidFill>
                <a:latin typeface="TeleNeo Office" panose="020B0504040202090203" pitchFamily="34" charset="-18"/>
              </a:rPr>
              <a:t>Ljubav osvetnika (Nova TV)</a:t>
            </a:r>
          </a:p>
        </p:txBody>
      </p:sp>
      <p:sp>
        <p:nvSpPr>
          <p:cNvPr id="25" name="TextBox 24"/>
          <p:cNvSpPr txBox="1"/>
          <p:nvPr/>
        </p:nvSpPr>
        <p:spPr bwMode="gray">
          <a:xfrm>
            <a:off x="1979712" y="3813888"/>
            <a:ext cx="648072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700" dirty="0" err="1">
                <a:solidFill>
                  <a:schemeClr val="bg1"/>
                </a:solidFill>
                <a:latin typeface="TeleNeo Office" panose="020B0504040202090203" pitchFamily="34" charset="-18"/>
              </a:rPr>
              <a:t>Odredište</a:t>
            </a:r>
            <a:r>
              <a:rPr lang="en-US" sz="700" dirty="0">
                <a:solidFill>
                  <a:schemeClr val="bg1"/>
                </a:solidFill>
                <a:latin typeface="TeleNeo Office" panose="020B0504040202090203" pitchFamily="34" charset="-18"/>
              </a:rPr>
              <a:t> </a:t>
            </a:r>
            <a:r>
              <a:rPr lang="en-US" sz="700" dirty="0" err="1">
                <a:solidFill>
                  <a:schemeClr val="bg1"/>
                </a:solidFill>
                <a:latin typeface="TeleNeo Office" panose="020B0504040202090203" pitchFamily="34" charset="-18"/>
              </a:rPr>
              <a:t>Tokio</a:t>
            </a:r>
            <a:r>
              <a:rPr lang="en-US" sz="700" dirty="0">
                <a:solidFill>
                  <a:schemeClr val="bg1"/>
                </a:solidFill>
                <a:latin typeface="TeleNeo Office" panose="020B0504040202090203" pitchFamily="34" charset="-18"/>
              </a:rPr>
              <a:t> (HRT 1)</a:t>
            </a:r>
          </a:p>
          <a:p>
            <a:pPr marL="0" indent="0">
              <a:buNone/>
            </a:pPr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26" name="TextBox 25"/>
          <p:cNvSpPr txBox="1"/>
          <p:nvPr/>
        </p:nvSpPr>
        <p:spPr bwMode="gray">
          <a:xfrm>
            <a:off x="1979712" y="4029912"/>
            <a:ext cx="648072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pt-BR" sz="700" dirty="0">
                <a:solidFill>
                  <a:schemeClr val="bg1"/>
                </a:solidFill>
                <a:latin typeface="TeleNeo Office" panose="020B0504040202090203" pitchFamily="34" charset="-18"/>
              </a:rPr>
              <a:t>Tvoje lice zvuči poznato (Nova TV)</a:t>
            </a:r>
          </a:p>
          <a:p>
            <a:pPr marL="0" indent="0">
              <a:buNone/>
            </a:pPr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cxnSp>
        <p:nvCxnSpPr>
          <p:cNvPr id="27" name="Straight Connector 26"/>
          <p:cNvCxnSpPr/>
          <p:nvPr/>
        </p:nvCxnSpPr>
        <p:spPr>
          <a:xfrm>
            <a:off x="1979712" y="1635646"/>
            <a:ext cx="6408712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headEnd type="none" w="med" len="med"/>
            <a:tailEnd type="none" w="med" len="med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1979712" y="1851670"/>
            <a:ext cx="576064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1979712" y="1851670"/>
            <a:ext cx="6408712" cy="2266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headEnd type="none" w="med" len="med"/>
            <a:tailEnd type="none" w="med" len="med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1979712" y="2067694"/>
            <a:ext cx="6408712" cy="2266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1979712" y="2283718"/>
            <a:ext cx="6408712" cy="2266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headEnd type="none" w="med" len="med"/>
            <a:tailEnd type="none" w="med" len="med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1979712" y="2499742"/>
            <a:ext cx="6408712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1979712" y="2715766"/>
            <a:ext cx="6408712" cy="6866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headEnd type="none" w="med" len="med"/>
            <a:tailEnd type="none" w="med" len="med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1979712" y="2931790"/>
            <a:ext cx="6408712" cy="6866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1979712" y="3147814"/>
            <a:ext cx="6408712" cy="6866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headEnd type="none" w="med" len="med"/>
            <a:tailEnd type="none" w="med" len="med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1979712" y="3363838"/>
            <a:ext cx="6408712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headEnd type="none" w="med" len="med"/>
            <a:tailEnd type="none" w="med" len="med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1979712" y="3579862"/>
            <a:ext cx="6408712" cy="460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2002528" y="3795886"/>
            <a:ext cx="6385896" cy="2266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headEnd type="none" w="med" len="med"/>
            <a:tailEnd type="none" w="med" len="med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1979712" y="4011910"/>
            <a:ext cx="6408712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1979712" y="4227934"/>
            <a:ext cx="6408712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 bwMode="gray">
          <a:xfrm>
            <a:off x="4314582" y="717544"/>
            <a:ext cx="432048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indent="0" algn="ctr">
              <a:buNone/>
            </a:pPr>
            <a:r>
              <a:rPr lang="hr-HR" sz="800" b="1" dirty="0" smtClean="0">
                <a:solidFill>
                  <a:schemeClr val="bg1">
                    <a:lumMod val="65000"/>
                  </a:schemeClr>
                </a:solidFill>
                <a:latin typeface="TeleNeo Office" panose="020B0504040202090203" pitchFamily="34" charset="-18"/>
              </a:rPr>
              <a:t>DATUM</a:t>
            </a:r>
          </a:p>
        </p:txBody>
      </p:sp>
      <p:sp>
        <p:nvSpPr>
          <p:cNvPr id="188" name="TextBox 187"/>
          <p:cNvSpPr txBox="1"/>
          <p:nvPr/>
        </p:nvSpPr>
        <p:spPr bwMode="gray">
          <a:xfrm>
            <a:off x="4284422" y="1005576"/>
            <a:ext cx="492367" cy="1800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r-HR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29.5.2021</a:t>
            </a:r>
            <a:endParaRPr lang="hr-HR" sz="700" dirty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206" name="TextBox 205"/>
          <p:cNvSpPr txBox="1"/>
          <p:nvPr/>
        </p:nvSpPr>
        <p:spPr bwMode="gray">
          <a:xfrm>
            <a:off x="4283973" y="2105964"/>
            <a:ext cx="492367" cy="1800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r-HR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17.05.2021</a:t>
            </a:r>
          </a:p>
        </p:txBody>
      </p:sp>
      <p:sp>
        <p:nvSpPr>
          <p:cNvPr id="207" name="TextBox 206"/>
          <p:cNvSpPr txBox="1"/>
          <p:nvPr/>
        </p:nvSpPr>
        <p:spPr bwMode="gray">
          <a:xfrm>
            <a:off x="4284420" y="1249264"/>
            <a:ext cx="492367" cy="1800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r-HR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05.05.2021</a:t>
            </a:r>
            <a:endParaRPr lang="hr-HR" sz="700" dirty="0">
              <a:solidFill>
                <a:schemeClr val="bg1"/>
              </a:solidFill>
              <a:latin typeface="TeleNeo Office" panose="020B0504040202090203" pitchFamily="34" charset="-18"/>
            </a:endParaRPr>
          </a:p>
          <a:p>
            <a:pPr algn="ctr"/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208" name="TextBox 207"/>
          <p:cNvSpPr txBox="1"/>
          <p:nvPr/>
        </p:nvSpPr>
        <p:spPr bwMode="gray">
          <a:xfrm>
            <a:off x="4284419" y="1453360"/>
            <a:ext cx="492367" cy="1800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r-HR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18.05.2021</a:t>
            </a:r>
            <a:endParaRPr lang="hr-HR" sz="700" dirty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209" name="TextBox 208"/>
          <p:cNvSpPr txBox="1"/>
          <p:nvPr/>
        </p:nvSpPr>
        <p:spPr bwMode="gray">
          <a:xfrm>
            <a:off x="4283974" y="1669384"/>
            <a:ext cx="492367" cy="1800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r-HR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17.05.2021</a:t>
            </a:r>
            <a:endParaRPr lang="hr-HR" sz="700" dirty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210" name="TextBox 209"/>
          <p:cNvSpPr txBox="1"/>
          <p:nvPr/>
        </p:nvSpPr>
        <p:spPr bwMode="gray">
          <a:xfrm>
            <a:off x="4284422" y="1889940"/>
            <a:ext cx="492367" cy="1800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r-HR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19.05.2021</a:t>
            </a:r>
          </a:p>
        </p:txBody>
      </p:sp>
      <p:sp>
        <p:nvSpPr>
          <p:cNvPr id="211" name="TextBox 210"/>
          <p:cNvSpPr txBox="1"/>
          <p:nvPr/>
        </p:nvSpPr>
        <p:spPr bwMode="gray">
          <a:xfrm>
            <a:off x="4284422" y="2319722"/>
            <a:ext cx="492367" cy="1800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r-HR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23.05.2021</a:t>
            </a:r>
          </a:p>
        </p:txBody>
      </p:sp>
      <p:sp>
        <p:nvSpPr>
          <p:cNvPr id="212" name="TextBox 211"/>
          <p:cNvSpPr txBox="1"/>
          <p:nvPr/>
        </p:nvSpPr>
        <p:spPr bwMode="gray">
          <a:xfrm>
            <a:off x="4283972" y="2535746"/>
            <a:ext cx="492367" cy="1800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r-HR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16.05.2021</a:t>
            </a:r>
          </a:p>
        </p:txBody>
      </p:sp>
      <p:sp>
        <p:nvSpPr>
          <p:cNvPr id="213" name="TextBox 212"/>
          <p:cNvSpPr txBox="1"/>
          <p:nvPr/>
        </p:nvSpPr>
        <p:spPr bwMode="gray">
          <a:xfrm>
            <a:off x="4283971" y="2758636"/>
            <a:ext cx="492367" cy="1800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r-HR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31.05.2021</a:t>
            </a:r>
          </a:p>
        </p:txBody>
      </p:sp>
      <p:sp>
        <p:nvSpPr>
          <p:cNvPr id="214" name="TextBox 213"/>
          <p:cNvSpPr txBox="1"/>
          <p:nvPr/>
        </p:nvSpPr>
        <p:spPr bwMode="gray">
          <a:xfrm>
            <a:off x="4284422" y="2974660"/>
            <a:ext cx="492367" cy="1800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r-HR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03.05.2021</a:t>
            </a:r>
          </a:p>
        </p:txBody>
      </p:sp>
      <p:sp>
        <p:nvSpPr>
          <p:cNvPr id="215" name="TextBox 214"/>
          <p:cNvSpPr txBox="1"/>
          <p:nvPr/>
        </p:nvSpPr>
        <p:spPr bwMode="gray">
          <a:xfrm>
            <a:off x="4284422" y="3188418"/>
            <a:ext cx="492367" cy="1800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r-HR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10.05.2021</a:t>
            </a:r>
          </a:p>
        </p:txBody>
      </p:sp>
      <p:sp>
        <p:nvSpPr>
          <p:cNvPr id="216" name="TextBox 215"/>
          <p:cNvSpPr txBox="1"/>
          <p:nvPr/>
        </p:nvSpPr>
        <p:spPr bwMode="gray">
          <a:xfrm>
            <a:off x="4283970" y="3404442"/>
            <a:ext cx="492367" cy="1800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r-HR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05.05.2021</a:t>
            </a:r>
          </a:p>
        </p:txBody>
      </p:sp>
      <p:sp>
        <p:nvSpPr>
          <p:cNvPr id="217" name="TextBox 216"/>
          <p:cNvSpPr txBox="1"/>
          <p:nvPr/>
        </p:nvSpPr>
        <p:spPr bwMode="gray">
          <a:xfrm>
            <a:off x="4283969" y="3618132"/>
            <a:ext cx="492367" cy="1800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r-HR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28.05.2021</a:t>
            </a:r>
          </a:p>
        </p:txBody>
      </p:sp>
      <p:sp>
        <p:nvSpPr>
          <p:cNvPr id="218" name="TextBox 217"/>
          <p:cNvSpPr txBox="1"/>
          <p:nvPr/>
        </p:nvSpPr>
        <p:spPr bwMode="gray">
          <a:xfrm>
            <a:off x="4283968" y="3831890"/>
            <a:ext cx="492367" cy="1800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r-HR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30.05.2021</a:t>
            </a:r>
          </a:p>
        </p:txBody>
      </p:sp>
      <p:sp>
        <p:nvSpPr>
          <p:cNvPr id="219" name="TextBox 218"/>
          <p:cNvSpPr txBox="1"/>
          <p:nvPr/>
        </p:nvSpPr>
        <p:spPr bwMode="gray">
          <a:xfrm>
            <a:off x="4284422" y="4047914"/>
            <a:ext cx="492367" cy="1800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r-HR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02.05.2021</a:t>
            </a:r>
          </a:p>
        </p:txBody>
      </p:sp>
      <p:sp>
        <p:nvSpPr>
          <p:cNvPr id="54" name="TextBox 53"/>
          <p:cNvSpPr txBox="1"/>
          <p:nvPr/>
        </p:nvSpPr>
        <p:spPr bwMode="gray">
          <a:xfrm>
            <a:off x="5652574" y="1005576"/>
            <a:ext cx="492367" cy="1800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r-HR" sz="700" dirty="0">
                <a:solidFill>
                  <a:schemeClr val="bg1"/>
                </a:solidFill>
                <a:latin typeface="TeleNeo Office" panose="020B0504040202090203" pitchFamily="34" charset="-18"/>
              </a:rPr>
              <a:t>70.745,49</a:t>
            </a:r>
          </a:p>
        </p:txBody>
      </p:sp>
      <p:sp>
        <p:nvSpPr>
          <p:cNvPr id="55" name="TextBox 54"/>
          <p:cNvSpPr txBox="1"/>
          <p:nvPr/>
        </p:nvSpPr>
        <p:spPr bwMode="gray">
          <a:xfrm>
            <a:off x="5652125" y="2105964"/>
            <a:ext cx="492367" cy="1800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r-HR" sz="700" dirty="0">
                <a:solidFill>
                  <a:schemeClr val="bg1"/>
                </a:solidFill>
                <a:latin typeface="TeleNeo Office" panose="020B0504040202090203" pitchFamily="34" charset="-18"/>
              </a:rPr>
              <a:t>55.053,97</a:t>
            </a:r>
          </a:p>
          <a:p>
            <a:pPr algn="ctr"/>
            <a:endParaRPr lang="hr-HR" sz="700" dirty="0">
              <a:solidFill>
                <a:schemeClr val="bg1"/>
              </a:solidFill>
              <a:latin typeface="TeleNeo Office" panose="020B0504040202090203" pitchFamily="34" charset="-18"/>
            </a:endParaRPr>
          </a:p>
          <a:p>
            <a:pPr algn="ctr"/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56" name="TextBox 55"/>
          <p:cNvSpPr txBox="1"/>
          <p:nvPr/>
        </p:nvSpPr>
        <p:spPr bwMode="gray">
          <a:xfrm>
            <a:off x="5652572" y="1249264"/>
            <a:ext cx="492367" cy="1800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r-HR" sz="700" dirty="0">
                <a:solidFill>
                  <a:schemeClr val="bg1"/>
                </a:solidFill>
                <a:latin typeface="TeleNeo Office" panose="020B0504040202090203" pitchFamily="34" charset="-18"/>
              </a:rPr>
              <a:t>63.652,94</a:t>
            </a:r>
          </a:p>
          <a:p>
            <a:pPr algn="ctr"/>
            <a:endParaRPr lang="hr-HR" sz="700" dirty="0">
              <a:solidFill>
                <a:schemeClr val="bg1"/>
              </a:solidFill>
              <a:latin typeface="TeleNeo Office" panose="020B0504040202090203" pitchFamily="34" charset="-18"/>
            </a:endParaRPr>
          </a:p>
          <a:p>
            <a:pPr algn="ctr"/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57" name="TextBox 56"/>
          <p:cNvSpPr txBox="1"/>
          <p:nvPr/>
        </p:nvSpPr>
        <p:spPr bwMode="gray">
          <a:xfrm>
            <a:off x="5652571" y="1453360"/>
            <a:ext cx="492367" cy="1800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r-HR" sz="700" dirty="0">
                <a:solidFill>
                  <a:schemeClr val="bg1"/>
                </a:solidFill>
                <a:latin typeface="TeleNeo Office" panose="020B0504040202090203" pitchFamily="34" charset="-18"/>
              </a:rPr>
              <a:t>57.144,40</a:t>
            </a:r>
          </a:p>
          <a:p>
            <a:pPr algn="ctr"/>
            <a:endParaRPr lang="hr-HR" sz="700" dirty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58" name="TextBox 57"/>
          <p:cNvSpPr txBox="1"/>
          <p:nvPr/>
        </p:nvSpPr>
        <p:spPr bwMode="gray">
          <a:xfrm>
            <a:off x="5652126" y="1669384"/>
            <a:ext cx="492367" cy="1800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r-HR" sz="700" dirty="0">
                <a:solidFill>
                  <a:schemeClr val="bg1"/>
                </a:solidFill>
                <a:latin typeface="TeleNeo Office" panose="020B0504040202090203" pitchFamily="34" charset="-18"/>
              </a:rPr>
              <a:t>55.901,90</a:t>
            </a:r>
          </a:p>
          <a:p>
            <a:pPr algn="ctr"/>
            <a:endParaRPr lang="hr-HR" sz="700" dirty="0">
              <a:solidFill>
                <a:schemeClr val="bg1"/>
              </a:solidFill>
              <a:latin typeface="TeleNeo Office" panose="020B0504040202090203" pitchFamily="34" charset="-18"/>
            </a:endParaRPr>
          </a:p>
          <a:p>
            <a:pPr algn="ctr"/>
            <a:endParaRPr lang="hr-HR" sz="700" dirty="0">
              <a:solidFill>
                <a:schemeClr val="bg1"/>
              </a:solidFill>
              <a:latin typeface="TeleNeo Office" panose="020B0504040202090203" pitchFamily="34" charset="-18"/>
            </a:endParaRPr>
          </a:p>
          <a:p>
            <a:pPr algn="ctr"/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59" name="TextBox 58"/>
          <p:cNvSpPr txBox="1"/>
          <p:nvPr/>
        </p:nvSpPr>
        <p:spPr bwMode="gray">
          <a:xfrm>
            <a:off x="5652574" y="1889940"/>
            <a:ext cx="492367" cy="1800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r-HR" sz="700" dirty="0">
                <a:solidFill>
                  <a:schemeClr val="bg1"/>
                </a:solidFill>
                <a:latin typeface="TeleNeo Office" panose="020B0504040202090203" pitchFamily="34" charset="-18"/>
              </a:rPr>
              <a:t>55.808,69</a:t>
            </a:r>
          </a:p>
          <a:p>
            <a:pPr algn="ctr"/>
            <a:endParaRPr lang="hr-HR" sz="700" dirty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60" name="TextBox 59"/>
          <p:cNvSpPr txBox="1"/>
          <p:nvPr/>
        </p:nvSpPr>
        <p:spPr bwMode="gray">
          <a:xfrm>
            <a:off x="5652574" y="2319722"/>
            <a:ext cx="492367" cy="1800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r-HR" sz="700" dirty="0">
                <a:solidFill>
                  <a:schemeClr val="bg1"/>
                </a:solidFill>
                <a:latin typeface="TeleNeo Office" panose="020B0504040202090203" pitchFamily="34" charset="-18"/>
              </a:rPr>
              <a:t>53.761,10</a:t>
            </a:r>
          </a:p>
          <a:p>
            <a:pPr algn="ctr"/>
            <a:endParaRPr lang="hr-HR" sz="700" dirty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61" name="TextBox 60"/>
          <p:cNvSpPr txBox="1"/>
          <p:nvPr/>
        </p:nvSpPr>
        <p:spPr bwMode="gray">
          <a:xfrm>
            <a:off x="5652124" y="2535746"/>
            <a:ext cx="492367" cy="1800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r-HR" sz="700" dirty="0">
                <a:solidFill>
                  <a:schemeClr val="bg1"/>
                </a:solidFill>
                <a:latin typeface="TeleNeo Office" panose="020B0504040202090203" pitchFamily="34" charset="-18"/>
              </a:rPr>
              <a:t>49.257,75</a:t>
            </a:r>
          </a:p>
          <a:p>
            <a:pPr algn="ctr"/>
            <a:endParaRPr lang="hr-HR" sz="700" dirty="0">
              <a:solidFill>
                <a:schemeClr val="bg1"/>
              </a:solidFill>
              <a:latin typeface="TeleNeo Office" panose="020B0504040202090203" pitchFamily="34" charset="-18"/>
            </a:endParaRPr>
          </a:p>
          <a:p>
            <a:pPr algn="ctr"/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62" name="TextBox 61"/>
          <p:cNvSpPr txBox="1"/>
          <p:nvPr/>
        </p:nvSpPr>
        <p:spPr bwMode="gray">
          <a:xfrm>
            <a:off x="5652123" y="2758636"/>
            <a:ext cx="492367" cy="1800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r-HR" sz="700" dirty="0">
                <a:solidFill>
                  <a:schemeClr val="bg1"/>
                </a:solidFill>
                <a:latin typeface="TeleNeo Office" panose="020B0504040202090203" pitchFamily="34" charset="-18"/>
              </a:rPr>
              <a:t>47.555,16</a:t>
            </a:r>
          </a:p>
          <a:p>
            <a:pPr algn="ctr"/>
            <a:endParaRPr lang="hr-HR" sz="700" dirty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63" name="TextBox 62"/>
          <p:cNvSpPr txBox="1"/>
          <p:nvPr/>
        </p:nvSpPr>
        <p:spPr bwMode="gray">
          <a:xfrm>
            <a:off x="5652574" y="2974660"/>
            <a:ext cx="492367" cy="1800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r-HR" sz="700" dirty="0">
                <a:solidFill>
                  <a:schemeClr val="bg1"/>
                </a:solidFill>
                <a:latin typeface="TeleNeo Office" panose="020B0504040202090203" pitchFamily="34" charset="-18"/>
              </a:rPr>
              <a:t>44.410,79</a:t>
            </a:r>
          </a:p>
          <a:p>
            <a:pPr algn="ctr"/>
            <a:endParaRPr lang="hr-HR" sz="700" dirty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64" name="TextBox 63"/>
          <p:cNvSpPr txBox="1"/>
          <p:nvPr/>
        </p:nvSpPr>
        <p:spPr bwMode="gray">
          <a:xfrm>
            <a:off x="5652574" y="3188418"/>
            <a:ext cx="492367" cy="1800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r-HR" sz="700" dirty="0">
                <a:solidFill>
                  <a:schemeClr val="bg1"/>
                </a:solidFill>
                <a:latin typeface="TeleNeo Office" panose="020B0504040202090203" pitchFamily="34" charset="-18"/>
              </a:rPr>
              <a:t>43.525,84</a:t>
            </a:r>
          </a:p>
          <a:p>
            <a:pPr algn="ctr"/>
            <a:endParaRPr lang="hr-HR" sz="700" dirty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65" name="TextBox 64"/>
          <p:cNvSpPr txBox="1"/>
          <p:nvPr/>
        </p:nvSpPr>
        <p:spPr bwMode="gray">
          <a:xfrm>
            <a:off x="5652122" y="3404442"/>
            <a:ext cx="492367" cy="1800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r-HR" sz="700" dirty="0">
                <a:solidFill>
                  <a:schemeClr val="bg1"/>
                </a:solidFill>
                <a:latin typeface="TeleNeo Office" panose="020B0504040202090203" pitchFamily="34" charset="-18"/>
              </a:rPr>
              <a:t>43.286,68</a:t>
            </a:r>
          </a:p>
          <a:p>
            <a:pPr algn="ctr"/>
            <a:endParaRPr lang="hr-HR" sz="700" dirty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66" name="TextBox 65"/>
          <p:cNvSpPr txBox="1"/>
          <p:nvPr/>
        </p:nvSpPr>
        <p:spPr bwMode="gray">
          <a:xfrm>
            <a:off x="5652121" y="3618132"/>
            <a:ext cx="492367" cy="1800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r-HR" sz="700" dirty="0">
                <a:solidFill>
                  <a:schemeClr val="bg1"/>
                </a:solidFill>
                <a:latin typeface="TeleNeo Office" panose="020B0504040202090203" pitchFamily="34" charset="-18"/>
              </a:rPr>
              <a:t>42.271,58</a:t>
            </a:r>
          </a:p>
          <a:p>
            <a:pPr algn="ctr"/>
            <a:endParaRPr lang="hr-HR" sz="700" dirty="0">
              <a:solidFill>
                <a:schemeClr val="bg1"/>
              </a:solidFill>
              <a:latin typeface="TeleNeo Office" panose="020B0504040202090203" pitchFamily="34" charset="-18"/>
            </a:endParaRPr>
          </a:p>
          <a:p>
            <a:pPr algn="ctr"/>
            <a:endParaRPr lang="hr-HR" sz="700" dirty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67" name="TextBox 66"/>
          <p:cNvSpPr txBox="1"/>
          <p:nvPr/>
        </p:nvSpPr>
        <p:spPr bwMode="gray">
          <a:xfrm>
            <a:off x="5652120" y="3831890"/>
            <a:ext cx="492367" cy="1800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r-HR" sz="700" dirty="0">
                <a:solidFill>
                  <a:schemeClr val="bg1"/>
                </a:solidFill>
                <a:latin typeface="TeleNeo Office" panose="020B0504040202090203" pitchFamily="34" charset="-18"/>
              </a:rPr>
              <a:t>42.009,04</a:t>
            </a:r>
          </a:p>
          <a:p>
            <a:pPr algn="ctr"/>
            <a:endParaRPr lang="hr-HR" sz="700" dirty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68" name="TextBox 67"/>
          <p:cNvSpPr txBox="1"/>
          <p:nvPr/>
        </p:nvSpPr>
        <p:spPr bwMode="gray">
          <a:xfrm>
            <a:off x="5652574" y="4047914"/>
            <a:ext cx="492367" cy="1800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r-HR" sz="700" dirty="0">
                <a:solidFill>
                  <a:schemeClr val="bg1"/>
                </a:solidFill>
                <a:latin typeface="TeleNeo Office" panose="020B0504040202090203" pitchFamily="34" charset="-18"/>
              </a:rPr>
              <a:t>41.700,57</a:t>
            </a:r>
          </a:p>
          <a:p>
            <a:pPr algn="ctr"/>
            <a:endParaRPr lang="hr-HR" sz="700" dirty="0">
              <a:solidFill>
                <a:schemeClr val="bg1"/>
              </a:solidFill>
              <a:latin typeface="TeleNeo Office" panose="020B0504040202090203" pitchFamily="34" charset="-18"/>
            </a:endParaRPr>
          </a:p>
          <a:p>
            <a:pPr algn="ctr"/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69" name="TextBox 68"/>
          <p:cNvSpPr txBox="1"/>
          <p:nvPr/>
        </p:nvSpPr>
        <p:spPr bwMode="gray">
          <a:xfrm>
            <a:off x="6804702" y="1005576"/>
            <a:ext cx="492367" cy="1800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r-HR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37,20</a:t>
            </a:r>
            <a:endParaRPr lang="hr-HR" sz="700" dirty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70" name="TextBox 69"/>
          <p:cNvSpPr txBox="1"/>
          <p:nvPr/>
        </p:nvSpPr>
        <p:spPr bwMode="gray">
          <a:xfrm>
            <a:off x="6804253" y="2105964"/>
            <a:ext cx="492367" cy="1800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r-HR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22,41</a:t>
            </a:r>
          </a:p>
        </p:txBody>
      </p:sp>
      <p:sp>
        <p:nvSpPr>
          <p:cNvPr id="71" name="TextBox 70"/>
          <p:cNvSpPr txBox="1"/>
          <p:nvPr/>
        </p:nvSpPr>
        <p:spPr bwMode="gray">
          <a:xfrm>
            <a:off x="6804700" y="1249264"/>
            <a:ext cx="492367" cy="1800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r-HR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31,10</a:t>
            </a:r>
            <a:endParaRPr lang="hr-HR" sz="700" dirty="0">
              <a:solidFill>
                <a:schemeClr val="bg1"/>
              </a:solidFill>
              <a:latin typeface="TeleNeo Office" panose="020B0504040202090203" pitchFamily="34" charset="-18"/>
            </a:endParaRPr>
          </a:p>
          <a:p>
            <a:pPr algn="ctr"/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72" name="TextBox 71"/>
          <p:cNvSpPr txBox="1"/>
          <p:nvPr/>
        </p:nvSpPr>
        <p:spPr bwMode="gray">
          <a:xfrm>
            <a:off x="6804699" y="1453360"/>
            <a:ext cx="492367" cy="1800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r-HR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30,86</a:t>
            </a:r>
          </a:p>
        </p:txBody>
      </p:sp>
      <p:sp>
        <p:nvSpPr>
          <p:cNvPr id="73" name="TextBox 72"/>
          <p:cNvSpPr txBox="1"/>
          <p:nvPr/>
        </p:nvSpPr>
        <p:spPr bwMode="gray">
          <a:xfrm>
            <a:off x="6804254" y="1669384"/>
            <a:ext cx="492367" cy="1800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r-HR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21,41</a:t>
            </a:r>
          </a:p>
        </p:txBody>
      </p:sp>
      <p:sp>
        <p:nvSpPr>
          <p:cNvPr id="74" name="TextBox 73"/>
          <p:cNvSpPr txBox="1"/>
          <p:nvPr/>
        </p:nvSpPr>
        <p:spPr bwMode="gray">
          <a:xfrm>
            <a:off x="6804702" y="1889940"/>
            <a:ext cx="492367" cy="1800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r-HR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22,21</a:t>
            </a:r>
            <a:endParaRPr lang="hr-HR" sz="700" dirty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75" name="TextBox 74"/>
          <p:cNvSpPr txBox="1"/>
          <p:nvPr/>
        </p:nvSpPr>
        <p:spPr bwMode="gray">
          <a:xfrm>
            <a:off x="6804702" y="2319722"/>
            <a:ext cx="492367" cy="1800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r-HR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29,79</a:t>
            </a:r>
          </a:p>
        </p:txBody>
      </p:sp>
      <p:sp>
        <p:nvSpPr>
          <p:cNvPr id="76" name="TextBox 75"/>
          <p:cNvSpPr txBox="1"/>
          <p:nvPr/>
        </p:nvSpPr>
        <p:spPr bwMode="gray">
          <a:xfrm>
            <a:off x="6804252" y="2535746"/>
            <a:ext cx="492367" cy="1800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r-HR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25,13</a:t>
            </a:r>
          </a:p>
        </p:txBody>
      </p:sp>
      <p:sp>
        <p:nvSpPr>
          <p:cNvPr id="77" name="TextBox 76"/>
          <p:cNvSpPr txBox="1"/>
          <p:nvPr/>
        </p:nvSpPr>
        <p:spPr bwMode="gray">
          <a:xfrm>
            <a:off x="6804251" y="2758636"/>
            <a:ext cx="492367" cy="1800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r-HR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31,54</a:t>
            </a:r>
          </a:p>
        </p:txBody>
      </p:sp>
      <p:sp>
        <p:nvSpPr>
          <p:cNvPr id="78" name="TextBox 77"/>
          <p:cNvSpPr txBox="1"/>
          <p:nvPr/>
        </p:nvSpPr>
        <p:spPr bwMode="gray">
          <a:xfrm>
            <a:off x="6804702" y="2974660"/>
            <a:ext cx="492367" cy="1800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r-HR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20,66</a:t>
            </a:r>
          </a:p>
        </p:txBody>
      </p:sp>
      <p:sp>
        <p:nvSpPr>
          <p:cNvPr id="79" name="TextBox 78"/>
          <p:cNvSpPr txBox="1"/>
          <p:nvPr/>
        </p:nvSpPr>
        <p:spPr bwMode="gray">
          <a:xfrm>
            <a:off x="6804702" y="3188418"/>
            <a:ext cx="492367" cy="1800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r-HR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17,60</a:t>
            </a:r>
          </a:p>
        </p:txBody>
      </p:sp>
      <p:sp>
        <p:nvSpPr>
          <p:cNvPr id="80" name="TextBox 79"/>
          <p:cNvSpPr txBox="1"/>
          <p:nvPr/>
        </p:nvSpPr>
        <p:spPr bwMode="gray">
          <a:xfrm>
            <a:off x="6804250" y="3404442"/>
            <a:ext cx="492367" cy="1800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r-HR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17,24</a:t>
            </a:r>
          </a:p>
        </p:txBody>
      </p:sp>
      <p:sp>
        <p:nvSpPr>
          <p:cNvPr id="81" name="TextBox 80"/>
          <p:cNvSpPr txBox="1"/>
          <p:nvPr/>
        </p:nvSpPr>
        <p:spPr bwMode="gray">
          <a:xfrm>
            <a:off x="6804249" y="3618132"/>
            <a:ext cx="492367" cy="1800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r-HR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16,51</a:t>
            </a:r>
          </a:p>
        </p:txBody>
      </p:sp>
      <p:sp>
        <p:nvSpPr>
          <p:cNvPr id="82" name="TextBox 81"/>
          <p:cNvSpPr txBox="1"/>
          <p:nvPr/>
        </p:nvSpPr>
        <p:spPr bwMode="gray">
          <a:xfrm>
            <a:off x="6804248" y="3831890"/>
            <a:ext cx="492367" cy="1800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r-HR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24,93</a:t>
            </a:r>
          </a:p>
        </p:txBody>
      </p:sp>
      <p:sp>
        <p:nvSpPr>
          <p:cNvPr id="83" name="TextBox 82"/>
          <p:cNvSpPr txBox="1"/>
          <p:nvPr/>
        </p:nvSpPr>
        <p:spPr bwMode="gray">
          <a:xfrm>
            <a:off x="6804702" y="4047914"/>
            <a:ext cx="492367" cy="1800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r-HR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21,13</a:t>
            </a:r>
          </a:p>
        </p:txBody>
      </p:sp>
      <p:sp>
        <p:nvSpPr>
          <p:cNvPr id="84" name="TextBox 83"/>
          <p:cNvSpPr txBox="1"/>
          <p:nvPr/>
        </p:nvSpPr>
        <p:spPr bwMode="gray">
          <a:xfrm>
            <a:off x="7968065" y="1005576"/>
            <a:ext cx="492367" cy="1800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r-HR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35,75</a:t>
            </a:r>
          </a:p>
        </p:txBody>
      </p:sp>
      <p:sp>
        <p:nvSpPr>
          <p:cNvPr id="85" name="TextBox 84"/>
          <p:cNvSpPr txBox="1"/>
          <p:nvPr/>
        </p:nvSpPr>
        <p:spPr bwMode="gray">
          <a:xfrm>
            <a:off x="7967616" y="2105964"/>
            <a:ext cx="492367" cy="1800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r-HR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31,10</a:t>
            </a:r>
            <a:endParaRPr lang="hr-HR" sz="700" dirty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86" name="TextBox 85"/>
          <p:cNvSpPr txBox="1"/>
          <p:nvPr/>
        </p:nvSpPr>
        <p:spPr bwMode="gray">
          <a:xfrm>
            <a:off x="7968063" y="1249264"/>
            <a:ext cx="492367" cy="1800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r-HR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33,29</a:t>
            </a:r>
          </a:p>
        </p:txBody>
      </p:sp>
      <p:sp>
        <p:nvSpPr>
          <p:cNvPr id="87" name="TextBox 86"/>
          <p:cNvSpPr txBox="1"/>
          <p:nvPr/>
        </p:nvSpPr>
        <p:spPr bwMode="gray">
          <a:xfrm>
            <a:off x="7968062" y="1453360"/>
            <a:ext cx="492367" cy="1800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r-HR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50,86</a:t>
            </a:r>
          </a:p>
        </p:txBody>
      </p:sp>
      <p:sp>
        <p:nvSpPr>
          <p:cNvPr id="88" name="TextBox 87"/>
          <p:cNvSpPr txBox="1"/>
          <p:nvPr/>
        </p:nvSpPr>
        <p:spPr bwMode="gray">
          <a:xfrm>
            <a:off x="7967617" y="1669384"/>
            <a:ext cx="492367" cy="1800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r-HR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23,46</a:t>
            </a:r>
          </a:p>
        </p:txBody>
      </p:sp>
      <p:sp>
        <p:nvSpPr>
          <p:cNvPr id="89" name="TextBox 88"/>
          <p:cNvSpPr txBox="1"/>
          <p:nvPr/>
        </p:nvSpPr>
        <p:spPr bwMode="gray">
          <a:xfrm>
            <a:off x="7968065" y="1889940"/>
            <a:ext cx="492367" cy="1800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r-HR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31,87</a:t>
            </a:r>
          </a:p>
        </p:txBody>
      </p:sp>
      <p:sp>
        <p:nvSpPr>
          <p:cNvPr id="90" name="TextBox 89"/>
          <p:cNvSpPr txBox="1"/>
          <p:nvPr/>
        </p:nvSpPr>
        <p:spPr bwMode="gray">
          <a:xfrm>
            <a:off x="7968065" y="2319722"/>
            <a:ext cx="492367" cy="1800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r-HR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28,39</a:t>
            </a:r>
          </a:p>
        </p:txBody>
      </p:sp>
      <p:sp>
        <p:nvSpPr>
          <p:cNvPr id="91" name="TextBox 90"/>
          <p:cNvSpPr txBox="1"/>
          <p:nvPr/>
        </p:nvSpPr>
        <p:spPr bwMode="gray">
          <a:xfrm>
            <a:off x="7967615" y="2535746"/>
            <a:ext cx="492367" cy="1800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r-HR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52,66</a:t>
            </a:r>
          </a:p>
        </p:txBody>
      </p:sp>
      <p:sp>
        <p:nvSpPr>
          <p:cNvPr id="92" name="TextBox 91"/>
          <p:cNvSpPr txBox="1"/>
          <p:nvPr/>
        </p:nvSpPr>
        <p:spPr bwMode="gray">
          <a:xfrm>
            <a:off x="7967614" y="2758636"/>
            <a:ext cx="492367" cy="1800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r-HR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29,85</a:t>
            </a:r>
          </a:p>
        </p:txBody>
      </p:sp>
      <p:sp>
        <p:nvSpPr>
          <p:cNvPr id="93" name="TextBox 92"/>
          <p:cNvSpPr txBox="1"/>
          <p:nvPr/>
        </p:nvSpPr>
        <p:spPr bwMode="gray">
          <a:xfrm>
            <a:off x="7968065" y="2974660"/>
            <a:ext cx="492367" cy="1800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r-HR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30,70</a:t>
            </a:r>
          </a:p>
        </p:txBody>
      </p:sp>
      <p:sp>
        <p:nvSpPr>
          <p:cNvPr id="94" name="TextBox 93"/>
          <p:cNvSpPr txBox="1"/>
          <p:nvPr/>
        </p:nvSpPr>
        <p:spPr bwMode="gray">
          <a:xfrm>
            <a:off x="7968065" y="3188418"/>
            <a:ext cx="492367" cy="1800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r-HR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5,36</a:t>
            </a:r>
          </a:p>
        </p:txBody>
      </p:sp>
      <p:sp>
        <p:nvSpPr>
          <p:cNvPr id="95" name="TextBox 94"/>
          <p:cNvSpPr txBox="1"/>
          <p:nvPr/>
        </p:nvSpPr>
        <p:spPr bwMode="gray">
          <a:xfrm>
            <a:off x="7967613" y="3404442"/>
            <a:ext cx="492367" cy="1800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r-HR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5,43</a:t>
            </a:r>
          </a:p>
        </p:txBody>
      </p:sp>
      <p:sp>
        <p:nvSpPr>
          <p:cNvPr id="96" name="TextBox 95"/>
          <p:cNvSpPr txBox="1"/>
          <p:nvPr/>
        </p:nvSpPr>
        <p:spPr bwMode="gray">
          <a:xfrm>
            <a:off x="7967612" y="3618132"/>
            <a:ext cx="492367" cy="1800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r-HR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36,03</a:t>
            </a:r>
          </a:p>
        </p:txBody>
      </p:sp>
      <p:sp>
        <p:nvSpPr>
          <p:cNvPr id="97" name="TextBox 96"/>
          <p:cNvSpPr txBox="1"/>
          <p:nvPr/>
        </p:nvSpPr>
        <p:spPr bwMode="gray">
          <a:xfrm>
            <a:off x="7967611" y="3831890"/>
            <a:ext cx="492367" cy="1800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r-HR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0,9</a:t>
            </a:r>
          </a:p>
        </p:txBody>
      </p:sp>
      <p:sp>
        <p:nvSpPr>
          <p:cNvPr id="98" name="TextBox 97"/>
          <p:cNvSpPr txBox="1"/>
          <p:nvPr/>
        </p:nvSpPr>
        <p:spPr bwMode="gray">
          <a:xfrm>
            <a:off x="7968065" y="4047914"/>
            <a:ext cx="492367" cy="1800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r-HR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42,84</a:t>
            </a:r>
          </a:p>
        </p:txBody>
      </p:sp>
      <p:sp>
        <p:nvSpPr>
          <p:cNvPr id="104" name="Rectangle 103"/>
          <p:cNvSpPr/>
          <p:nvPr/>
        </p:nvSpPr>
        <p:spPr>
          <a:xfrm>
            <a:off x="4860032" y="1030355"/>
            <a:ext cx="780399" cy="144016"/>
          </a:xfrm>
          <a:prstGeom prst="rect">
            <a:avLst/>
          </a:prstGeom>
          <a:solidFill>
            <a:srgbClr val="E20074"/>
          </a:solidFill>
          <a:ln>
            <a:solidFill>
              <a:srgbClr val="E2007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sz="700">
              <a:latin typeface="TeleNeo Office" panose="020B0504040202090203" pitchFamily="34" charset="-18"/>
            </a:endParaRPr>
          </a:p>
        </p:txBody>
      </p:sp>
      <p:sp>
        <p:nvSpPr>
          <p:cNvPr id="105" name="Rectangle 104"/>
          <p:cNvSpPr/>
          <p:nvPr/>
        </p:nvSpPr>
        <p:spPr>
          <a:xfrm>
            <a:off x="4860032" y="1246379"/>
            <a:ext cx="691200" cy="144016"/>
          </a:xfrm>
          <a:prstGeom prst="rect">
            <a:avLst/>
          </a:prstGeom>
          <a:solidFill>
            <a:srgbClr val="E20074"/>
          </a:solidFill>
          <a:ln>
            <a:solidFill>
              <a:srgbClr val="E2007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sz="700">
              <a:latin typeface="TeleNeo Office" panose="020B0504040202090203" pitchFamily="34" charset="-18"/>
            </a:endParaRPr>
          </a:p>
        </p:txBody>
      </p:sp>
      <p:sp>
        <p:nvSpPr>
          <p:cNvPr id="106" name="Rectangle 105"/>
          <p:cNvSpPr/>
          <p:nvPr/>
        </p:nvSpPr>
        <p:spPr>
          <a:xfrm>
            <a:off x="4860031" y="1460137"/>
            <a:ext cx="612000" cy="144016"/>
          </a:xfrm>
          <a:prstGeom prst="rect">
            <a:avLst/>
          </a:prstGeom>
          <a:solidFill>
            <a:srgbClr val="E20074"/>
          </a:solidFill>
          <a:ln>
            <a:solidFill>
              <a:srgbClr val="E2007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sz="700">
              <a:latin typeface="TeleNeo Office" panose="020B0504040202090203" pitchFamily="34" charset="-18"/>
            </a:endParaRPr>
          </a:p>
        </p:txBody>
      </p:sp>
      <p:sp>
        <p:nvSpPr>
          <p:cNvPr id="107" name="Rectangle 106"/>
          <p:cNvSpPr/>
          <p:nvPr/>
        </p:nvSpPr>
        <p:spPr>
          <a:xfrm>
            <a:off x="4860033" y="1676161"/>
            <a:ext cx="590400" cy="144016"/>
          </a:xfrm>
          <a:prstGeom prst="rect">
            <a:avLst/>
          </a:prstGeom>
          <a:solidFill>
            <a:srgbClr val="E20074"/>
          </a:solidFill>
          <a:ln>
            <a:solidFill>
              <a:srgbClr val="E2007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sz="700">
              <a:latin typeface="TeleNeo Office" panose="020B0504040202090203" pitchFamily="34" charset="-18"/>
            </a:endParaRPr>
          </a:p>
        </p:txBody>
      </p:sp>
      <p:sp>
        <p:nvSpPr>
          <p:cNvPr id="109" name="Rectangle 108"/>
          <p:cNvSpPr/>
          <p:nvPr/>
        </p:nvSpPr>
        <p:spPr>
          <a:xfrm>
            <a:off x="4860033" y="2112741"/>
            <a:ext cx="550800" cy="144016"/>
          </a:xfrm>
          <a:prstGeom prst="rect">
            <a:avLst/>
          </a:prstGeom>
          <a:solidFill>
            <a:srgbClr val="E20074"/>
          </a:solidFill>
          <a:ln>
            <a:solidFill>
              <a:srgbClr val="E2007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sz="700">
              <a:latin typeface="TeleNeo Office" panose="020B0504040202090203" pitchFamily="34" charset="-18"/>
            </a:endParaRPr>
          </a:p>
        </p:txBody>
      </p:sp>
      <p:sp>
        <p:nvSpPr>
          <p:cNvPr id="110" name="Rectangle 109"/>
          <p:cNvSpPr/>
          <p:nvPr/>
        </p:nvSpPr>
        <p:spPr>
          <a:xfrm>
            <a:off x="4860032" y="2326499"/>
            <a:ext cx="504000" cy="135632"/>
          </a:xfrm>
          <a:prstGeom prst="rect">
            <a:avLst/>
          </a:prstGeom>
          <a:solidFill>
            <a:srgbClr val="E20074"/>
          </a:solidFill>
          <a:ln>
            <a:solidFill>
              <a:srgbClr val="E2007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sz="700">
              <a:latin typeface="TeleNeo Office" panose="020B0504040202090203" pitchFamily="34" charset="-18"/>
            </a:endParaRPr>
          </a:p>
        </p:txBody>
      </p:sp>
      <p:sp>
        <p:nvSpPr>
          <p:cNvPr id="111" name="Rectangle 110"/>
          <p:cNvSpPr/>
          <p:nvPr/>
        </p:nvSpPr>
        <p:spPr>
          <a:xfrm>
            <a:off x="4860033" y="2542523"/>
            <a:ext cx="439200" cy="144016"/>
          </a:xfrm>
          <a:prstGeom prst="rect">
            <a:avLst/>
          </a:prstGeom>
          <a:solidFill>
            <a:srgbClr val="E20074"/>
          </a:solidFill>
          <a:ln>
            <a:solidFill>
              <a:srgbClr val="E2007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sz="700">
              <a:latin typeface="TeleNeo Office" panose="020B0504040202090203" pitchFamily="34" charset="-18"/>
            </a:endParaRPr>
          </a:p>
        </p:txBody>
      </p:sp>
      <p:sp>
        <p:nvSpPr>
          <p:cNvPr id="112" name="Rectangle 111"/>
          <p:cNvSpPr/>
          <p:nvPr/>
        </p:nvSpPr>
        <p:spPr>
          <a:xfrm>
            <a:off x="4860033" y="2765413"/>
            <a:ext cx="403200" cy="144016"/>
          </a:xfrm>
          <a:prstGeom prst="rect">
            <a:avLst/>
          </a:prstGeom>
          <a:solidFill>
            <a:srgbClr val="E20074"/>
          </a:solidFill>
          <a:ln>
            <a:solidFill>
              <a:srgbClr val="E2007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sz="700">
              <a:latin typeface="TeleNeo Office" panose="020B0504040202090203" pitchFamily="34" charset="-18"/>
            </a:endParaRPr>
          </a:p>
        </p:txBody>
      </p:sp>
      <p:sp>
        <p:nvSpPr>
          <p:cNvPr id="113" name="Rectangle 112"/>
          <p:cNvSpPr/>
          <p:nvPr/>
        </p:nvSpPr>
        <p:spPr>
          <a:xfrm>
            <a:off x="4860031" y="2981437"/>
            <a:ext cx="360000" cy="140802"/>
          </a:xfrm>
          <a:prstGeom prst="rect">
            <a:avLst/>
          </a:prstGeom>
          <a:solidFill>
            <a:srgbClr val="E20074"/>
          </a:solidFill>
          <a:ln>
            <a:solidFill>
              <a:srgbClr val="E2007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sz="700">
              <a:latin typeface="TeleNeo Office" panose="020B0504040202090203" pitchFamily="34" charset="-18"/>
            </a:endParaRPr>
          </a:p>
        </p:txBody>
      </p:sp>
      <p:sp>
        <p:nvSpPr>
          <p:cNvPr id="114" name="Rectangle 113"/>
          <p:cNvSpPr/>
          <p:nvPr/>
        </p:nvSpPr>
        <p:spPr>
          <a:xfrm>
            <a:off x="4860032" y="3195195"/>
            <a:ext cx="335443" cy="144016"/>
          </a:xfrm>
          <a:prstGeom prst="rect">
            <a:avLst/>
          </a:prstGeom>
          <a:solidFill>
            <a:srgbClr val="E20074"/>
          </a:solidFill>
          <a:ln>
            <a:solidFill>
              <a:srgbClr val="E2007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sz="700">
              <a:latin typeface="TeleNeo Office" panose="020B0504040202090203" pitchFamily="34" charset="-18"/>
            </a:endParaRPr>
          </a:p>
        </p:txBody>
      </p:sp>
      <p:sp>
        <p:nvSpPr>
          <p:cNvPr id="115" name="Rectangle 114"/>
          <p:cNvSpPr/>
          <p:nvPr/>
        </p:nvSpPr>
        <p:spPr>
          <a:xfrm>
            <a:off x="4860032" y="3411219"/>
            <a:ext cx="309600" cy="144016"/>
          </a:xfrm>
          <a:prstGeom prst="rect">
            <a:avLst/>
          </a:prstGeom>
          <a:solidFill>
            <a:srgbClr val="E20074"/>
          </a:solidFill>
          <a:ln>
            <a:solidFill>
              <a:srgbClr val="E2007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sz="700">
              <a:latin typeface="TeleNeo Office" panose="020B0504040202090203" pitchFamily="34" charset="-18"/>
            </a:endParaRPr>
          </a:p>
        </p:txBody>
      </p:sp>
      <p:sp>
        <p:nvSpPr>
          <p:cNvPr id="116" name="Rectangle 115"/>
          <p:cNvSpPr/>
          <p:nvPr/>
        </p:nvSpPr>
        <p:spPr>
          <a:xfrm>
            <a:off x="4860032" y="3624909"/>
            <a:ext cx="291600" cy="142485"/>
          </a:xfrm>
          <a:prstGeom prst="rect">
            <a:avLst/>
          </a:prstGeom>
          <a:solidFill>
            <a:srgbClr val="E20074"/>
          </a:solidFill>
          <a:ln>
            <a:solidFill>
              <a:srgbClr val="E2007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sz="700">
              <a:latin typeface="TeleNeo Office" panose="020B0504040202090203" pitchFamily="34" charset="-18"/>
            </a:endParaRPr>
          </a:p>
        </p:txBody>
      </p:sp>
      <p:sp>
        <p:nvSpPr>
          <p:cNvPr id="117" name="Rectangle 116"/>
          <p:cNvSpPr/>
          <p:nvPr/>
        </p:nvSpPr>
        <p:spPr>
          <a:xfrm>
            <a:off x="4860032" y="3838667"/>
            <a:ext cx="288000" cy="144016"/>
          </a:xfrm>
          <a:prstGeom prst="rect">
            <a:avLst/>
          </a:prstGeom>
          <a:solidFill>
            <a:srgbClr val="E20074"/>
          </a:solidFill>
          <a:ln>
            <a:solidFill>
              <a:srgbClr val="E2007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sz="700">
              <a:latin typeface="TeleNeo Office" panose="020B0504040202090203" pitchFamily="34" charset="-18"/>
            </a:endParaRPr>
          </a:p>
        </p:txBody>
      </p:sp>
      <p:sp>
        <p:nvSpPr>
          <p:cNvPr id="119" name="Rectangle 118"/>
          <p:cNvSpPr/>
          <p:nvPr/>
        </p:nvSpPr>
        <p:spPr>
          <a:xfrm>
            <a:off x="7304377" y="1038739"/>
            <a:ext cx="457200" cy="135632"/>
          </a:xfrm>
          <a:prstGeom prst="rect">
            <a:avLst/>
          </a:prstGeom>
          <a:solidFill>
            <a:srgbClr val="BFCB44"/>
          </a:solidFill>
          <a:ln>
            <a:solidFill>
              <a:srgbClr val="BFCB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sz="700">
              <a:latin typeface="TeleNeo Office" panose="020B0504040202090203" pitchFamily="34" charset="-18"/>
            </a:endParaRPr>
          </a:p>
        </p:txBody>
      </p:sp>
      <p:sp>
        <p:nvSpPr>
          <p:cNvPr id="120" name="Rectangle 119"/>
          <p:cNvSpPr/>
          <p:nvPr/>
        </p:nvSpPr>
        <p:spPr>
          <a:xfrm>
            <a:off x="7304379" y="1468521"/>
            <a:ext cx="648000" cy="135632"/>
          </a:xfrm>
          <a:prstGeom prst="rect">
            <a:avLst/>
          </a:prstGeom>
          <a:solidFill>
            <a:srgbClr val="BFCB44"/>
          </a:solidFill>
          <a:ln>
            <a:solidFill>
              <a:srgbClr val="BFCB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sz="700">
              <a:latin typeface="TeleNeo Office" panose="020B0504040202090203" pitchFamily="34" charset="-18"/>
            </a:endParaRPr>
          </a:p>
        </p:txBody>
      </p:sp>
      <p:sp>
        <p:nvSpPr>
          <p:cNvPr id="132" name="Rectangle 131"/>
          <p:cNvSpPr/>
          <p:nvPr/>
        </p:nvSpPr>
        <p:spPr>
          <a:xfrm>
            <a:off x="6311880" y="1035525"/>
            <a:ext cx="564376" cy="138846"/>
          </a:xfrm>
          <a:prstGeom prst="rect">
            <a:avLst/>
          </a:prstGeom>
          <a:solidFill>
            <a:srgbClr val="529AD6"/>
          </a:solidFill>
          <a:ln>
            <a:solidFill>
              <a:srgbClr val="529A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sz="700">
              <a:latin typeface="TeleNeo Office" panose="020B0504040202090203" pitchFamily="34" charset="-18"/>
            </a:endParaRPr>
          </a:p>
        </p:txBody>
      </p:sp>
      <p:sp>
        <p:nvSpPr>
          <p:cNvPr id="133" name="Rectangle 132"/>
          <p:cNvSpPr/>
          <p:nvPr/>
        </p:nvSpPr>
        <p:spPr>
          <a:xfrm>
            <a:off x="6311880" y="1251549"/>
            <a:ext cx="529200" cy="138846"/>
          </a:xfrm>
          <a:prstGeom prst="rect">
            <a:avLst/>
          </a:prstGeom>
          <a:solidFill>
            <a:srgbClr val="529AD6"/>
          </a:solidFill>
          <a:ln>
            <a:solidFill>
              <a:srgbClr val="529A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sz="700">
              <a:latin typeface="TeleNeo Office" panose="020B0504040202090203" pitchFamily="34" charset="-18"/>
            </a:endParaRPr>
          </a:p>
        </p:txBody>
      </p:sp>
      <p:sp>
        <p:nvSpPr>
          <p:cNvPr id="134" name="Rectangle 133"/>
          <p:cNvSpPr/>
          <p:nvPr/>
        </p:nvSpPr>
        <p:spPr>
          <a:xfrm>
            <a:off x="6311881" y="1465307"/>
            <a:ext cx="514800" cy="138846"/>
          </a:xfrm>
          <a:prstGeom prst="rect">
            <a:avLst/>
          </a:prstGeom>
          <a:solidFill>
            <a:srgbClr val="529AD6"/>
          </a:solidFill>
          <a:ln>
            <a:solidFill>
              <a:srgbClr val="529A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sz="700">
              <a:latin typeface="TeleNeo Office" panose="020B0504040202090203" pitchFamily="34" charset="-18"/>
            </a:endParaRPr>
          </a:p>
        </p:txBody>
      </p:sp>
      <p:sp>
        <p:nvSpPr>
          <p:cNvPr id="135" name="Rectangle 134"/>
          <p:cNvSpPr/>
          <p:nvPr/>
        </p:nvSpPr>
        <p:spPr>
          <a:xfrm>
            <a:off x="6311881" y="1681331"/>
            <a:ext cx="432000" cy="138846"/>
          </a:xfrm>
          <a:prstGeom prst="rect">
            <a:avLst/>
          </a:prstGeom>
          <a:solidFill>
            <a:srgbClr val="529AD6"/>
          </a:solidFill>
          <a:ln>
            <a:solidFill>
              <a:srgbClr val="529A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sz="700">
              <a:latin typeface="TeleNeo Office" panose="020B0504040202090203" pitchFamily="34" charset="-18"/>
            </a:endParaRPr>
          </a:p>
        </p:txBody>
      </p:sp>
      <p:sp>
        <p:nvSpPr>
          <p:cNvPr id="136" name="Rectangle 135"/>
          <p:cNvSpPr/>
          <p:nvPr/>
        </p:nvSpPr>
        <p:spPr>
          <a:xfrm>
            <a:off x="6311881" y="1901887"/>
            <a:ext cx="442800" cy="138846"/>
          </a:xfrm>
          <a:prstGeom prst="rect">
            <a:avLst/>
          </a:prstGeom>
          <a:solidFill>
            <a:srgbClr val="529AD6"/>
          </a:solidFill>
          <a:ln>
            <a:solidFill>
              <a:srgbClr val="529A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sz="700">
              <a:latin typeface="TeleNeo Office" panose="020B0504040202090203" pitchFamily="34" charset="-18"/>
            </a:endParaRPr>
          </a:p>
        </p:txBody>
      </p:sp>
      <p:sp>
        <p:nvSpPr>
          <p:cNvPr id="137" name="Rectangle 136"/>
          <p:cNvSpPr/>
          <p:nvPr/>
        </p:nvSpPr>
        <p:spPr>
          <a:xfrm>
            <a:off x="6300192" y="2547693"/>
            <a:ext cx="457200" cy="138846"/>
          </a:xfrm>
          <a:prstGeom prst="rect">
            <a:avLst/>
          </a:prstGeom>
          <a:solidFill>
            <a:srgbClr val="529AD6"/>
          </a:solidFill>
          <a:ln>
            <a:solidFill>
              <a:srgbClr val="529A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sz="700">
              <a:latin typeface="TeleNeo Office" panose="020B0504040202090203" pitchFamily="34" charset="-18"/>
            </a:endParaRPr>
          </a:p>
        </p:txBody>
      </p:sp>
      <p:sp>
        <p:nvSpPr>
          <p:cNvPr id="138" name="Rectangle 137"/>
          <p:cNvSpPr/>
          <p:nvPr/>
        </p:nvSpPr>
        <p:spPr>
          <a:xfrm>
            <a:off x="6300192" y="2770582"/>
            <a:ext cx="540000" cy="138847"/>
          </a:xfrm>
          <a:prstGeom prst="rect">
            <a:avLst/>
          </a:prstGeom>
          <a:solidFill>
            <a:srgbClr val="529AD6"/>
          </a:solidFill>
          <a:ln>
            <a:solidFill>
              <a:srgbClr val="529A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sz="700">
              <a:latin typeface="TeleNeo Office" panose="020B0504040202090203" pitchFamily="34" charset="-18"/>
            </a:endParaRPr>
          </a:p>
        </p:txBody>
      </p:sp>
      <p:sp>
        <p:nvSpPr>
          <p:cNvPr id="139" name="Rectangle 138"/>
          <p:cNvSpPr/>
          <p:nvPr/>
        </p:nvSpPr>
        <p:spPr>
          <a:xfrm>
            <a:off x="6300188" y="2986607"/>
            <a:ext cx="410400" cy="135632"/>
          </a:xfrm>
          <a:prstGeom prst="rect">
            <a:avLst/>
          </a:prstGeom>
          <a:solidFill>
            <a:srgbClr val="529AD6"/>
          </a:solidFill>
          <a:ln>
            <a:solidFill>
              <a:srgbClr val="529A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sz="700">
              <a:latin typeface="TeleNeo Office" panose="020B0504040202090203" pitchFamily="34" charset="-18"/>
            </a:endParaRPr>
          </a:p>
        </p:txBody>
      </p:sp>
      <p:sp>
        <p:nvSpPr>
          <p:cNvPr id="143" name="Rectangle 142"/>
          <p:cNvSpPr/>
          <p:nvPr/>
        </p:nvSpPr>
        <p:spPr>
          <a:xfrm>
            <a:off x="6300192" y="4059861"/>
            <a:ext cx="417600" cy="132069"/>
          </a:xfrm>
          <a:prstGeom prst="rect">
            <a:avLst/>
          </a:prstGeom>
          <a:solidFill>
            <a:srgbClr val="529AD6"/>
          </a:solidFill>
          <a:ln>
            <a:solidFill>
              <a:srgbClr val="529A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sz="700">
              <a:latin typeface="TeleNeo Office" panose="020B0504040202090203" pitchFamily="34" charset="-18"/>
            </a:endParaRPr>
          </a:p>
        </p:txBody>
      </p:sp>
      <p:sp>
        <p:nvSpPr>
          <p:cNvPr id="145" name="Rectangle 144"/>
          <p:cNvSpPr/>
          <p:nvPr/>
        </p:nvSpPr>
        <p:spPr>
          <a:xfrm>
            <a:off x="6300460" y="3838667"/>
            <a:ext cx="439200" cy="143014"/>
          </a:xfrm>
          <a:prstGeom prst="rect">
            <a:avLst/>
          </a:prstGeom>
          <a:solidFill>
            <a:srgbClr val="529AD6"/>
          </a:solidFill>
          <a:ln>
            <a:solidFill>
              <a:srgbClr val="529A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sz="700">
              <a:latin typeface="TeleNeo Office" panose="020B0504040202090203" pitchFamily="34" charset="-18"/>
            </a:endParaRPr>
          </a:p>
        </p:txBody>
      </p:sp>
      <p:sp>
        <p:nvSpPr>
          <p:cNvPr id="146" name="Rectangle 145"/>
          <p:cNvSpPr/>
          <p:nvPr/>
        </p:nvSpPr>
        <p:spPr>
          <a:xfrm>
            <a:off x="6311879" y="2121125"/>
            <a:ext cx="442800" cy="135632"/>
          </a:xfrm>
          <a:prstGeom prst="rect">
            <a:avLst/>
          </a:prstGeom>
          <a:solidFill>
            <a:srgbClr val="529AD6"/>
          </a:solidFill>
          <a:ln>
            <a:solidFill>
              <a:srgbClr val="529A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sz="700">
              <a:latin typeface="TeleNeo Office" panose="020B0504040202090203" pitchFamily="34" charset="-18"/>
            </a:endParaRPr>
          </a:p>
        </p:txBody>
      </p:sp>
      <p:sp>
        <p:nvSpPr>
          <p:cNvPr id="147" name="Rectangle 146"/>
          <p:cNvSpPr/>
          <p:nvPr/>
        </p:nvSpPr>
        <p:spPr>
          <a:xfrm>
            <a:off x="6306035" y="2326499"/>
            <a:ext cx="504000" cy="135632"/>
          </a:xfrm>
          <a:prstGeom prst="rect">
            <a:avLst/>
          </a:prstGeom>
          <a:solidFill>
            <a:srgbClr val="529AD6"/>
          </a:solidFill>
          <a:ln>
            <a:solidFill>
              <a:srgbClr val="529A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sz="700">
              <a:latin typeface="TeleNeo Office" panose="020B0504040202090203" pitchFamily="34" charset="-18"/>
            </a:endParaRPr>
          </a:p>
        </p:txBody>
      </p:sp>
      <p:sp>
        <p:nvSpPr>
          <p:cNvPr id="148" name="Rectangle 147"/>
          <p:cNvSpPr/>
          <p:nvPr/>
        </p:nvSpPr>
        <p:spPr>
          <a:xfrm>
            <a:off x="7304377" y="1254763"/>
            <a:ext cx="432000" cy="135632"/>
          </a:xfrm>
          <a:prstGeom prst="rect">
            <a:avLst/>
          </a:prstGeom>
          <a:solidFill>
            <a:srgbClr val="BFCB44"/>
          </a:solidFill>
          <a:ln>
            <a:solidFill>
              <a:srgbClr val="BFCB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sz="700">
              <a:latin typeface="TeleNeo Office" panose="020B0504040202090203" pitchFamily="34" charset="-18"/>
            </a:endParaRPr>
          </a:p>
        </p:txBody>
      </p:sp>
      <p:sp>
        <p:nvSpPr>
          <p:cNvPr id="151" name="Rectangle 150"/>
          <p:cNvSpPr/>
          <p:nvPr/>
        </p:nvSpPr>
        <p:spPr>
          <a:xfrm>
            <a:off x="6300188" y="3188418"/>
            <a:ext cx="385200" cy="135632"/>
          </a:xfrm>
          <a:prstGeom prst="rect">
            <a:avLst/>
          </a:prstGeom>
          <a:solidFill>
            <a:srgbClr val="529AD6"/>
          </a:solidFill>
          <a:ln>
            <a:solidFill>
              <a:srgbClr val="529A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sz="700">
              <a:latin typeface="TeleNeo Office" panose="020B0504040202090203" pitchFamily="34" charset="-18"/>
            </a:endParaRPr>
          </a:p>
        </p:txBody>
      </p:sp>
      <p:sp>
        <p:nvSpPr>
          <p:cNvPr id="152" name="Rectangle 151"/>
          <p:cNvSpPr/>
          <p:nvPr/>
        </p:nvSpPr>
        <p:spPr>
          <a:xfrm>
            <a:off x="6300188" y="3411546"/>
            <a:ext cx="370800" cy="135632"/>
          </a:xfrm>
          <a:prstGeom prst="rect">
            <a:avLst/>
          </a:prstGeom>
          <a:solidFill>
            <a:srgbClr val="529AD6"/>
          </a:solidFill>
          <a:ln>
            <a:solidFill>
              <a:srgbClr val="529A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sz="700">
              <a:latin typeface="TeleNeo Office" panose="020B0504040202090203" pitchFamily="34" charset="-18"/>
            </a:endParaRPr>
          </a:p>
        </p:txBody>
      </p:sp>
      <p:sp>
        <p:nvSpPr>
          <p:cNvPr id="153" name="Rectangle 152"/>
          <p:cNvSpPr/>
          <p:nvPr/>
        </p:nvSpPr>
        <p:spPr>
          <a:xfrm>
            <a:off x="6300188" y="3631762"/>
            <a:ext cx="342000" cy="135632"/>
          </a:xfrm>
          <a:prstGeom prst="rect">
            <a:avLst/>
          </a:prstGeom>
          <a:solidFill>
            <a:srgbClr val="529AD6"/>
          </a:solidFill>
          <a:ln>
            <a:solidFill>
              <a:srgbClr val="529A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sz="700">
              <a:latin typeface="TeleNeo Office" panose="020B0504040202090203" pitchFamily="34" charset="-18"/>
            </a:endParaRPr>
          </a:p>
        </p:txBody>
      </p:sp>
      <p:sp>
        <p:nvSpPr>
          <p:cNvPr id="154" name="Rectangle 153"/>
          <p:cNvSpPr/>
          <p:nvPr/>
        </p:nvSpPr>
        <p:spPr>
          <a:xfrm>
            <a:off x="4860033" y="1896717"/>
            <a:ext cx="568800" cy="144016"/>
          </a:xfrm>
          <a:prstGeom prst="rect">
            <a:avLst/>
          </a:prstGeom>
          <a:solidFill>
            <a:srgbClr val="E20074"/>
          </a:solidFill>
          <a:ln>
            <a:solidFill>
              <a:srgbClr val="E2007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sz="700">
              <a:latin typeface="TeleNeo Office" panose="020B0504040202090203" pitchFamily="34" charset="-18"/>
            </a:endParaRPr>
          </a:p>
        </p:txBody>
      </p:sp>
      <p:sp>
        <p:nvSpPr>
          <p:cNvPr id="155" name="Rectangle 154"/>
          <p:cNvSpPr/>
          <p:nvPr/>
        </p:nvSpPr>
        <p:spPr>
          <a:xfrm>
            <a:off x="4860032" y="4047914"/>
            <a:ext cx="277200" cy="144016"/>
          </a:xfrm>
          <a:prstGeom prst="rect">
            <a:avLst/>
          </a:prstGeom>
          <a:solidFill>
            <a:srgbClr val="E20074"/>
          </a:solidFill>
          <a:ln>
            <a:solidFill>
              <a:srgbClr val="E2007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sz="700">
              <a:latin typeface="TeleNeo Office" panose="020B0504040202090203" pitchFamily="34" charset="-18"/>
            </a:endParaRPr>
          </a:p>
        </p:txBody>
      </p:sp>
      <p:sp>
        <p:nvSpPr>
          <p:cNvPr id="156" name="TextBox 155"/>
          <p:cNvSpPr txBox="1"/>
          <p:nvPr/>
        </p:nvSpPr>
        <p:spPr bwMode="gray">
          <a:xfrm>
            <a:off x="4823981" y="717544"/>
            <a:ext cx="936104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indent="0" algn="ctr">
              <a:buNone/>
            </a:pPr>
            <a:r>
              <a:rPr lang="hr-HR" sz="800" b="1" dirty="0" smtClean="0">
                <a:solidFill>
                  <a:schemeClr val="bg1">
                    <a:lumMod val="65000"/>
                  </a:schemeClr>
                </a:solidFill>
                <a:latin typeface="TeleNeo Office" panose="020B0504040202090203" pitchFamily="34" charset="-18"/>
              </a:rPr>
              <a:t>SUBSCRIBERS RATING</a:t>
            </a:r>
          </a:p>
        </p:txBody>
      </p:sp>
      <p:sp>
        <p:nvSpPr>
          <p:cNvPr id="157" name="TextBox 156"/>
          <p:cNvSpPr txBox="1"/>
          <p:nvPr/>
        </p:nvSpPr>
        <p:spPr bwMode="gray">
          <a:xfrm>
            <a:off x="6270032" y="717544"/>
            <a:ext cx="432048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indent="0" algn="ctr">
              <a:buNone/>
            </a:pPr>
            <a:r>
              <a:rPr lang="hr-HR" sz="800" b="1" dirty="0" smtClean="0">
                <a:solidFill>
                  <a:schemeClr val="bg1">
                    <a:lumMod val="65000"/>
                  </a:schemeClr>
                </a:solidFill>
                <a:latin typeface="TeleNeo Office" panose="020B0504040202090203" pitchFamily="34" charset="-18"/>
              </a:rPr>
              <a:t>SHARE</a:t>
            </a:r>
            <a:endParaRPr lang="hr-HR" sz="900" b="1" dirty="0" smtClean="0">
              <a:solidFill>
                <a:schemeClr val="bg1">
                  <a:lumMod val="65000"/>
                </a:schemeClr>
              </a:solidFill>
              <a:latin typeface="TeleNeo Office" panose="020B0504040202090203" pitchFamily="34" charset="-18"/>
            </a:endParaRPr>
          </a:p>
        </p:txBody>
      </p:sp>
      <p:sp>
        <p:nvSpPr>
          <p:cNvPr id="158" name="TextBox 157"/>
          <p:cNvSpPr txBox="1"/>
          <p:nvPr/>
        </p:nvSpPr>
        <p:spPr bwMode="gray">
          <a:xfrm>
            <a:off x="7296810" y="717544"/>
            <a:ext cx="864096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indent="0" algn="ctr">
              <a:buNone/>
            </a:pPr>
            <a:r>
              <a:rPr lang="hr-HR" sz="800" b="1" dirty="0" smtClean="0">
                <a:solidFill>
                  <a:schemeClr val="bg1">
                    <a:lumMod val="65000"/>
                  </a:schemeClr>
                </a:solidFill>
                <a:latin typeface="TeleNeo Office" panose="020B0504040202090203" pitchFamily="34" charset="-18"/>
              </a:rPr>
              <a:t>AVERAGE DURATION</a:t>
            </a:r>
          </a:p>
          <a:p>
            <a:pPr marL="0" indent="0" algn="ctr">
              <a:buNone/>
            </a:pPr>
            <a:endParaRPr lang="hr-HR" sz="900" b="1" dirty="0" smtClean="0">
              <a:solidFill>
                <a:schemeClr val="bg1">
                  <a:lumMod val="65000"/>
                </a:schemeClr>
              </a:solidFill>
              <a:latin typeface="TeleNeo Office" panose="020B0504040202090203" pitchFamily="34" charset="-18"/>
            </a:endParaRPr>
          </a:p>
        </p:txBody>
      </p:sp>
      <p:sp>
        <p:nvSpPr>
          <p:cNvPr id="159" name="TextBox 158"/>
          <p:cNvSpPr txBox="1"/>
          <p:nvPr/>
        </p:nvSpPr>
        <p:spPr>
          <a:xfrm>
            <a:off x="344665" y="2891964"/>
            <a:ext cx="1253869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chemeClr val="bg1"/>
                </a:solidFill>
                <a:latin typeface="TeleNeo Office ExtraBold" panose="020B0A04040202090203" pitchFamily="34" charset="-18"/>
              </a:rPr>
              <a:t>Subs rating</a:t>
            </a:r>
          </a:p>
          <a:p>
            <a:r>
              <a:rPr lang="en-US" sz="700" b="1" dirty="0">
                <a:solidFill>
                  <a:schemeClr val="bg1">
                    <a:lumMod val="65000"/>
                  </a:schemeClr>
                </a:solidFill>
                <a:latin typeface="TeleNeo Office ExtraBold" panose="020B0A04040202090203" pitchFamily="34" charset="-18"/>
              </a:rPr>
              <a:t>The average number of</a:t>
            </a:r>
          </a:p>
          <a:p>
            <a:r>
              <a:rPr lang="en-US" sz="700" b="1" dirty="0">
                <a:solidFill>
                  <a:schemeClr val="bg1">
                    <a:lumMod val="65000"/>
                  </a:schemeClr>
                </a:solidFill>
                <a:latin typeface="TeleNeo Office ExtraBold" panose="020B0A04040202090203" pitchFamily="34" charset="-18"/>
              </a:rPr>
              <a:t>Subscriber IDs viewing at any</a:t>
            </a:r>
          </a:p>
          <a:p>
            <a:r>
              <a:rPr lang="en-US" sz="700" b="1" dirty="0">
                <a:solidFill>
                  <a:schemeClr val="bg1">
                    <a:lumMod val="65000"/>
                  </a:schemeClr>
                </a:solidFill>
                <a:latin typeface="TeleNeo Office ExtraBold" panose="020B0A04040202090203" pitchFamily="34" charset="-18"/>
              </a:rPr>
              <a:t>given moment</a:t>
            </a:r>
            <a:r>
              <a:rPr lang="en-US" sz="700" b="1" dirty="0" smtClean="0">
                <a:solidFill>
                  <a:schemeClr val="bg1">
                    <a:lumMod val="65000"/>
                  </a:schemeClr>
                </a:solidFill>
                <a:latin typeface="TeleNeo Office ExtraBold" panose="020B0A04040202090203" pitchFamily="34" charset="-18"/>
              </a:rPr>
              <a:t>.</a:t>
            </a:r>
            <a:endParaRPr lang="hr-HR" sz="700" b="1" dirty="0" smtClean="0">
              <a:solidFill>
                <a:schemeClr val="bg1">
                  <a:lumMod val="65000"/>
                </a:schemeClr>
              </a:solidFill>
              <a:latin typeface="TeleNeo Office ExtraBold" panose="020B0A04040202090203" pitchFamily="34" charset="-18"/>
            </a:endParaRPr>
          </a:p>
          <a:p>
            <a:endParaRPr lang="en-US" sz="700" b="1" dirty="0">
              <a:solidFill>
                <a:schemeClr val="bg1"/>
              </a:solidFill>
              <a:latin typeface="TeleNeo Office ExtraBold" panose="020B0A04040202090203" pitchFamily="34" charset="-18"/>
            </a:endParaRPr>
          </a:p>
          <a:p>
            <a:r>
              <a:rPr lang="en-US" sz="700" b="1" dirty="0">
                <a:solidFill>
                  <a:schemeClr val="bg1"/>
                </a:solidFill>
                <a:latin typeface="TeleNeo Office ExtraBold" panose="020B0A04040202090203" pitchFamily="34" charset="-18"/>
              </a:rPr>
              <a:t>Share</a:t>
            </a:r>
          </a:p>
          <a:p>
            <a:r>
              <a:rPr lang="en-US" sz="700" b="1" dirty="0">
                <a:solidFill>
                  <a:schemeClr val="bg1">
                    <a:lumMod val="65000"/>
                  </a:schemeClr>
                </a:solidFill>
                <a:latin typeface="TeleNeo Office ExtraBold" panose="020B0A04040202090203" pitchFamily="34" charset="-18"/>
              </a:rPr>
              <a:t>Viewing duration as a</a:t>
            </a:r>
          </a:p>
          <a:p>
            <a:r>
              <a:rPr lang="en-US" sz="700" b="1" dirty="0">
                <a:solidFill>
                  <a:schemeClr val="bg1">
                    <a:lumMod val="65000"/>
                  </a:schemeClr>
                </a:solidFill>
                <a:latin typeface="TeleNeo Office ExtraBold" panose="020B0A04040202090203" pitchFamily="34" charset="-18"/>
              </a:rPr>
              <a:t>percentage of all viewing.</a:t>
            </a:r>
            <a:endParaRPr lang="hr-HR" sz="700" b="1" dirty="0">
              <a:solidFill>
                <a:schemeClr val="bg1">
                  <a:lumMod val="65000"/>
                </a:schemeClr>
              </a:solidFill>
              <a:latin typeface="TeleNeo Office ExtraBold" panose="020B0A04040202090203" pitchFamily="34" charset="-18"/>
            </a:endParaRPr>
          </a:p>
          <a:p>
            <a:endParaRPr lang="en-US" sz="700" b="1" dirty="0">
              <a:solidFill>
                <a:schemeClr val="bg1"/>
              </a:solidFill>
              <a:latin typeface="TeleNeo Office ExtraBold" panose="020B0A04040202090203" pitchFamily="34" charset="-18"/>
            </a:endParaRPr>
          </a:p>
          <a:p>
            <a:r>
              <a:rPr lang="en-US" sz="700" b="1" dirty="0">
                <a:solidFill>
                  <a:schemeClr val="bg1"/>
                </a:solidFill>
                <a:latin typeface="TeleNeo Office ExtraBold" panose="020B0A04040202090203" pitchFamily="34" charset="-18"/>
              </a:rPr>
              <a:t>Average Duration</a:t>
            </a:r>
          </a:p>
          <a:p>
            <a:r>
              <a:rPr lang="en-US" sz="700" b="1" dirty="0">
                <a:solidFill>
                  <a:schemeClr val="bg1">
                    <a:lumMod val="65000"/>
                  </a:schemeClr>
                </a:solidFill>
                <a:latin typeface="TeleNeo Office ExtraBold" panose="020B0A04040202090203" pitchFamily="34" charset="-18"/>
              </a:rPr>
              <a:t>The average viewing duration</a:t>
            </a:r>
          </a:p>
          <a:p>
            <a:r>
              <a:rPr lang="en-US" sz="700" b="1" dirty="0">
                <a:solidFill>
                  <a:schemeClr val="bg1">
                    <a:lumMod val="65000"/>
                  </a:schemeClr>
                </a:solidFill>
                <a:latin typeface="TeleNeo Office ExtraBold" panose="020B0A04040202090203" pitchFamily="34" charset="-18"/>
              </a:rPr>
              <a:t>per reached viewer</a:t>
            </a:r>
            <a:endParaRPr lang="hr-HR" sz="700" b="1" dirty="0">
              <a:solidFill>
                <a:schemeClr val="bg1">
                  <a:lumMod val="65000"/>
                </a:schemeClr>
              </a:solidFill>
              <a:latin typeface="TeleNeo Office ExtraBold" panose="020B0A04040202090203" pitchFamily="34" charset="-18"/>
            </a:endParaRPr>
          </a:p>
        </p:txBody>
      </p:sp>
      <p:sp>
        <p:nvSpPr>
          <p:cNvPr id="149" name="Rectangle 148"/>
          <p:cNvSpPr/>
          <p:nvPr/>
        </p:nvSpPr>
        <p:spPr>
          <a:xfrm>
            <a:off x="7304831" y="1673258"/>
            <a:ext cx="396000" cy="135632"/>
          </a:xfrm>
          <a:prstGeom prst="rect">
            <a:avLst/>
          </a:prstGeom>
          <a:solidFill>
            <a:srgbClr val="BFCB44"/>
          </a:solidFill>
          <a:ln>
            <a:solidFill>
              <a:srgbClr val="BFCB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sz="700">
              <a:latin typeface="TeleNeo Office" panose="020B0504040202090203" pitchFamily="34" charset="-18"/>
            </a:endParaRPr>
          </a:p>
        </p:txBody>
      </p:sp>
      <p:sp>
        <p:nvSpPr>
          <p:cNvPr id="150" name="Rectangle 149"/>
          <p:cNvSpPr/>
          <p:nvPr/>
        </p:nvSpPr>
        <p:spPr>
          <a:xfrm>
            <a:off x="7304833" y="2103040"/>
            <a:ext cx="518400" cy="135632"/>
          </a:xfrm>
          <a:prstGeom prst="rect">
            <a:avLst/>
          </a:prstGeom>
          <a:solidFill>
            <a:srgbClr val="BFCB44"/>
          </a:solidFill>
          <a:ln>
            <a:solidFill>
              <a:srgbClr val="BFCB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sz="700">
              <a:latin typeface="TeleNeo Office" panose="020B0504040202090203" pitchFamily="34" charset="-18"/>
            </a:endParaRPr>
          </a:p>
        </p:txBody>
      </p:sp>
      <p:sp>
        <p:nvSpPr>
          <p:cNvPr id="160" name="Rectangle 159"/>
          <p:cNvSpPr/>
          <p:nvPr/>
        </p:nvSpPr>
        <p:spPr>
          <a:xfrm>
            <a:off x="7304831" y="1889282"/>
            <a:ext cx="529200" cy="135632"/>
          </a:xfrm>
          <a:prstGeom prst="rect">
            <a:avLst/>
          </a:prstGeom>
          <a:solidFill>
            <a:srgbClr val="BFCB44"/>
          </a:solidFill>
          <a:ln>
            <a:solidFill>
              <a:srgbClr val="BFCB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sz="700">
              <a:latin typeface="TeleNeo Office" panose="020B0504040202090203" pitchFamily="34" charset="-18"/>
            </a:endParaRPr>
          </a:p>
        </p:txBody>
      </p:sp>
      <p:sp>
        <p:nvSpPr>
          <p:cNvPr id="161" name="Rectangle 160"/>
          <p:cNvSpPr/>
          <p:nvPr/>
        </p:nvSpPr>
        <p:spPr>
          <a:xfrm>
            <a:off x="7304377" y="2322964"/>
            <a:ext cx="432000" cy="135632"/>
          </a:xfrm>
          <a:prstGeom prst="rect">
            <a:avLst/>
          </a:prstGeom>
          <a:solidFill>
            <a:srgbClr val="BFCB44"/>
          </a:solidFill>
          <a:ln>
            <a:solidFill>
              <a:srgbClr val="BFCB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sz="700">
              <a:latin typeface="TeleNeo Office" panose="020B0504040202090203" pitchFamily="34" charset="-18"/>
            </a:endParaRPr>
          </a:p>
        </p:txBody>
      </p:sp>
      <p:sp>
        <p:nvSpPr>
          <p:cNvPr id="162" name="Rectangle 161"/>
          <p:cNvSpPr/>
          <p:nvPr/>
        </p:nvSpPr>
        <p:spPr>
          <a:xfrm>
            <a:off x="7306195" y="2765413"/>
            <a:ext cx="450000" cy="135632"/>
          </a:xfrm>
          <a:prstGeom prst="rect">
            <a:avLst/>
          </a:prstGeom>
          <a:solidFill>
            <a:srgbClr val="BFCB44"/>
          </a:solidFill>
          <a:ln>
            <a:solidFill>
              <a:srgbClr val="BFCB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sz="700">
              <a:latin typeface="TeleNeo Office" panose="020B0504040202090203" pitchFamily="34" charset="-18"/>
            </a:endParaRPr>
          </a:p>
        </p:txBody>
      </p:sp>
      <p:sp>
        <p:nvSpPr>
          <p:cNvPr id="163" name="Rectangle 162"/>
          <p:cNvSpPr/>
          <p:nvPr/>
        </p:nvSpPr>
        <p:spPr>
          <a:xfrm>
            <a:off x="7304377" y="2538988"/>
            <a:ext cx="658800" cy="135632"/>
          </a:xfrm>
          <a:prstGeom prst="rect">
            <a:avLst/>
          </a:prstGeom>
          <a:solidFill>
            <a:srgbClr val="BFCB44"/>
          </a:solidFill>
          <a:ln>
            <a:solidFill>
              <a:srgbClr val="BFCB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sz="700">
              <a:latin typeface="TeleNeo Office" panose="020B0504040202090203" pitchFamily="34" charset="-18"/>
            </a:endParaRPr>
          </a:p>
        </p:txBody>
      </p:sp>
      <p:sp>
        <p:nvSpPr>
          <p:cNvPr id="164" name="Rectangle 163"/>
          <p:cNvSpPr/>
          <p:nvPr/>
        </p:nvSpPr>
        <p:spPr>
          <a:xfrm>
            <a:off x="7305739" y="2985567"/>
            <a:ext cx="468000" cy="135632"/>
          </a:xfrm>
          <a:prstGeom prst="rect">
            <a:avLst/>
          </a:prstGeom>
          <a:solidFill>
            <a:srgbClr val="BFCB44"/>
          </a:solidFill>
          <a:ln>
            <a:solidFill>
              <a:srgbClr val="BFCB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sz="700">
              <a:latin typeface="TeleNeo Office" panose="020B0504040202090203" pitchFamily="34" charset="-18"/>
            </a:endParaRPr>
          </a:p>
        </p:txBody>
      </p:sp>
      <p:sp>
        <p:nvSpPr>
          <p:cNvPr id="165" name="Rectangle 164"/>
          <p:cNvSpPr/>
          <p:nvPr/>
        </p:nvSpPr>
        <p:spPr>
          <a:xfrm>
            <a:off x="7305741" y="3415349"/>
            <a:ext cx="54000" cy="135632"/>
          </a:xfrm>
          <a:prstGeom prst="rect">
            <a:avLst/>
          </a:prstGeom>
          <a:solidFill>
            <a:srgbClr val="BFCB44"/>
          </a:solidFill>
          <a:ln>
            <a:solidFill>
              <a:srgbClr val="BFCB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sz="700">
              <a:latin typeface="TeleNeo Office" panose="020B0504040202090203" pitchFamily="34" charset="-18"/>
            </a:endParaRPr>
          </a:p>
        </p:txBody>
      </p:sp>
      <p:sp>
        <p:nvSpPr>
          <p:cNvPr id="166" name="Rectangle 165"/>
          <p:cNvSpPr/>
          <p:nvPr/>
        </p:nvSpPr>
        <p:spPr>
          <a:xfrm>
            <a:off x="7305739" y="3186863"/>
            <a:ext cx="46800" cy="135632"/>
          </a:xfrm>
          <a:prstGeom prst="rect">
            <a:avLst/>
          </a:prstGeom>
          <a:solidFill>
            <a:srgbClr val="BFCB44"/>
          </a:solidFill>
          <a:ln>
            <a:solidFill>
              <a:srgbClr val="BFCB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sz="700">
              <a:latin typeface="TeleNeo Office" panose="020B0504040202090203" pitchFamily="34" charset="-18"/>
            </a:endParaRPr>
          </a:p>
        </p:txBody>
      </p:sp>
      <p:sp>
        <p:nvSpPr>
          <p:cNvPr id="167" name="Rectangle 166"/>
          <p:cNvSpPr/>
          <p:nvPr/>
        </p:nvSpPr>
        <p:spPr>
          <a:xfrm>
            <a:off x="7306193" y="3626516"/>
            <a:ext cx="468000" cy="135632"/>
          </a:xfrm>
          <a:prstGeom prst="rect">
            <a:avLst/>
          </a:prstGeom>
          <a:solidFill>
            <a:srgbClr val="BFCB44"/>
          </a:solidFill>
          <a:ln>
            <a:solidFill>
              <a:srgbClr val="BFCB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sz="700">
              <a:latin typeface="TeleNeo Office" panose="020B0504040202090203" pitchFamily="34" charset="-18"/>
            </a:endParaRPr>
          </a:p>
        </p:txBody>
      </p:sp>
      <p:sp>
        <p:nvSpPr>
          <p:cNvPr id="168" name="Rectangle 167"/>
          <p:cNvSpPr/>
          <p:nvPr/>
        </p:nvSpPr>
        <p:spPr>
          <a:xfrm>
            <a:off x="7306195" y="4056298"/>
            <a:ext cx="576000" cy="135632"/>
          </a:xfrm>
          <a:prstGeom prst="rect">
            <a:avLst/>
          </a:prstGeom>
          <a:solidFill>
            <a:srgbClr val="BFCB44"/>
          </a:solidFill>
          <a:ln>
            <a:solidFill>
              <a:srgbClr val="BFCB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sz="700">
              <a:latin typeface="TeleNeo Office" panose="020B0504040202090203" pitchFamily="34" charset="-18"/>
            </a:endParaRPr>
          </a:p>
        </p:txBody>
      </p:sp>
      <p:sp>
        <p:nvSpPr>
          <p:cNvPr id="169" name="Rectangle 168"/>
          <p:cNvSpPr/>
          <p:nvPr/>
        </p:nvSpPr>
        <p:spPr>
          <a:xfrm>
            <a:off x="7308373" y="3842859"/>
            <a:ext cx="21600" cy="135632"/>
          </a:xfrm>
          <a:prstGeom prst="rect">
            <a:avLst/>
          </a:prstGeom>
          <a:solidFill>
            <a:srgbClr val="BFCB44"/>
          </a:solidFill>
          <a:ln>
            <a:solidFill>
              <a:srgbClr val="BFCB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sz="700">
              <a:latin typeface="TeleNeo Office" panose="020B0504040202090203" pitchFamily="34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3810754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 bwMode="gray">
          <a:xfrm>
            <a:off x="395536" y="627534"/>
            <a:ext cx="1152128" cy="172819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indent="0" algn="r">
              <a:buNone/>
            </a:pPr>
            <a:r>
              <a:rPr lang="hr-HR" sz="1800" b="1" dirty="0" smtClean="0">
                <a:solidFill>
                  <a:schemeClr val="bg1"/>
                </a:solidFill>
                <a:latin typeface="TeleNeo Office ExtraBold" panose="020B0A04040202090203" pitchFamily="34" charset="-18"/>
              </a:rPr>
              <a:t>Top lista 15</a:t>
            </a:r>
          </a:p>
          <a:p>
            <a:pPr marL="0" indent="0" algn="r">
              <a:buNone/>
            </a:pPr>
            <a:r>
              <a:rPr lang="hr-HR" b="1" dirty="0">
                <a:solidFill>
                  <a:schemeClr val="bg1"/>
                </a:solidFill>
                <a:latin typeface="TeleNeo Office ExtraBold" panose="020B0A04040202090203" pitchFamily="34" charset="-18"/>
              </a:rPr>
              <a:t>n</a:t>
            </a:r>
            <a:r>
              <a:rPr lang="hr-HR" b="1" dirty="0" smtClean="0">
                <a:solidFill>
                  <a:schemeClr val="bg1"/>
                </a:solidFill>
                <a:latin typeface="TeleNeo Office ExtraBold" panose="020B0A04040202090203" pitchFamily="34" charset="-18"/>
              </a:rPr>
              <a:t>ajgledanijih</a:t>
            </a:r>
          </a:p>
          <a:p>
            <a:pPr marL="0" indent="0" algn="r">
              <a:buNone/>
            </a:pPr>
            <a:r>
              <a:rPr lang="hr-HR" b="1" dirty="0">
                <a:solidFill>
                  <a:schemeClr val="bg1"/>
                </a:solidFill>
                <a:latin typeface="TeleNeo Office ExtraBold" panose="020B0A04040202090203" pitchFamily="34" charset="-18"/>
              </a:rPr>
              <a:t>t</a:t>
            </a:r>
            <a:r>
              <a:rPr lang="hr-HR" sz="1800" b="1" dirty="0" smtClean="0">
                <a:solidFill>
                  <a:schemeClr val="bg1"/>
                </a:solidFill>
                <a:latin typeface="TeleNeo Office ExtraBold" panose="020B0A04040202090203" pitchFamily="34" charset="-18"/>
              </a:rPr>
              <a:t>elevizijski</a:t>
            </a:r>
          </a:p>
          <a:p>
            <a:pPr marL="0" indent="0" algn="r">
              <a:buNone/>
            </a:pPr>
            <a:r>
              <a:rPr lang="hr-HR" b="1" dirty="0" smtClean="0">
                <a:solidFill>
                  <a:schemeClr val="bg1"/>
                </a:solidFill>
                <a:latin typeface="TeleNeo Office ExtraBold" panose="020B0A04040202090203" pitchFamily="34" charset="-18"/>
              </a:rPr>
              <a:t>kanala</a:t>
            </a:r>
          </a:p>
          <a:p>
            <a:pPr marL="0" indent="0" algn="r">
              <a:buNone/>
            </a:pPr>
            <a:endParaRPr lang="hr-HR" sz="1200" dirty="0" smtClean="0">
              <a:latin typeface="TeleNeo Office" panose="020B0504040202090203" pitchFamily="34" charset="-18"/>
            </a:endParaRPr>
          </a:p>
          <a:p>
            <a:pPr marL="0" indent="0" algn="r">
              <a:buNone/>
            </a:pPr>
            <a:r>
              <a:rPr lang="hr-HR" sz="12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Uključuje samo </a:t>
            </a:r>
            <a:r>
              <a:rPr lang="hr-HR" sz="1200" b="1" dirty="0" smtClean="0">
                <a:solidFill>
                  <a:schemeClr val="bg1"/>
                </a:solidFill>
                <a:latin typeface="TeleNeo Office ExtraBold" panose="020B0A04040202090203" pitchFamily="34" charset="-18"/>
              </a:rPr>
              <a:t>PAY</a:t>
            </a:r>
          </a:p>
          <a:p>
            <a:pPr marL="0" indent="0" algn="r">
              <a:buNone/>
            </a:pPr>
            <a:r>
              <a:rPr lang="hr-HR" sz="1200" dirty="0">
                <a:solidFill>
                  <a:schemeClr val="bg1"/>
                </a:solidFill>
                <a:latin typeface="TeleNeo Office" panose="020B0504040202090203" pitchFamily="34" charset="-18"/>
              </a:rPr>
              <a:t>t</a:t>
            </a:r>
            <a:r>
              <a:rPr lang="hr-HR" sz="12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elevizijske kanale</a:t>
            </a:r>
          </a:p>
          <a:p>
            <a:pPr marL="0" indent="0">
              <a:buNone/>
            </a:pPr>
            <a:endParaRPr lang="hr-HR" sz="1800" dirty="0" err="1" smtClean="0">
              <a:latin typeface="TeleNeo Office" panose="020B0504040202090203" pitchFamily="34" charset="-18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1691680" y="699542"/>
            <a:ext cx="0" cy="1584176"/>
          </a:xfrm>
          <a:prstGeom prst="line">
            <a:avLst/>
          </a:prstGeom>
          <a:ln w="19050">
            <a:solidFill>
              <a:schemeClr val="tx2"/>
            </a:solidFill>
            <a:miter lim="800000"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 bwMode="gray">
          <a:xfrm>
            <a:off x="1979712" y="699542"/>
            <a:ext cx="648072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indent="0">
              <a:buNone/>
            </a:pPr>
            <a:endParaRPr lang="hr-HR" sz="1800" dirty="0" err="1" smtClean="0">
              <a:latin typeface="TeleNeo Office" panose="020B0504040202090203" pitchFamily="34" charset="-18"/>
            </a:endParaRPr>
          </a:p>
        </p:txBody>
      </p:sp>
      <p:sp>
        <p:nvSpPr>
          <p:cNvPr id="43" name="TextBox 42"/>
          <p:cNvSpPr txBox="1"/>
          <p:nvPr/>
        </p:nvSpPr>
        <p:spPr bwMode="gray">
          <a:xfrm>
            <a:off x="1979712" y="699542"/>
            <a:ext cx="432048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indent="0" algn="ctr">
              <a:buNone/>
            </a:pPr>
            <a:r>
              <a:rPr lang="hr-HR" sz="800" b="1" dirty="0" smtClean="0">
                <a:solidFill>
                  <a:schemeClr val="bg1">
                    <a:lumMod val="65000"/>
                  </a:schemeClr>
                </a:solidFill>
                <a:latin typeface="TeleNeo Office" panose="020B0504040202090203" pitchFamily="34" charset="-18"/>
              </a:rPr>
              <a:t>CHANNEL</a:t>
            </a:r>
          </a:p>
        </p:txBody>
      </p:sp>
      <p:sp>
        <p:nvSpPr>
          <p:cNvPr id="44" name="TextBox 43"/>
          <p:cNvSpPr txBox="1"/>
          <p:nvPr/>
        </p:nvSpPr>
        <p:spPr bwMode="gray">
          <a:xfrm>
            <a:off x="3419872" y="699542"/>
            <a:ext cx="936104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indent="0" algn="ctr">
              <a:buNone/>
            </a:pPr>
            <a:r>
              <a:rPr lang="hr-HR" sz="800" b="1" dirty="0" smtClean="0">
                <a:solidFill>
                  <a:schemeClr val="bg1">
                    <a:lumMod val="65000"/>
                  </a:schemeClr>
                </a:solidFill>
                <a:latin typeface="TeleNeo Office" panose="020B0504040202090203" pitchFamily="34" charset="-18"/>
              </a:rPr>
              <a:t>SUBSCRIBERS RATING</a:t>
            </a:r>
          </a:p>
        </p:txBody>
      </p:sp>
      <p:sp>
        <p:nvSpPr>
          <p:cNvPr id="45" name="TextBox 44"/>
          <p:cNvSpPr txBox="1"/>
          <p:nvPr/>
        </p:nvSpPr>
        <p:spPr bwMode="gray">
          <a:xfrm>
            <a:off x="4932040" y="699542"/>
            <a:ext cx="432048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indent="0" algn="ctr">
              <a:buNone/>
            </a:pPr>
            <a:r>
              <a:rPr lang="hr-HR" sz="800" b="1" dirty="0" smtClean="0">
                <a:solidFill>
                  <a:schemeClr val="bg1">
                    <a:lumMod val="65000"/>
                  </a:schemeClr>
                </a:solidFill>
                <a:latin typeface="TeleNeo Office" panose="020B0504040202090203" pitchFamily="34" charset="-18"/>
              </a:rPr>
              <a:t>SHARE</a:t>
            </a:r>
            <a:endParaRPr lang="hr-HR" sz="900" b="1" dirty="0" smtClean="0">
              <a:solidFill>
                <a:schemeClr val="bg1">
                  <a:lumMod val="65000"/>
                </a:schemeClr>
              </a:solidFill>
              <a:latin typeface="TeleNeo Office" panose="020B0504040202090203" pitchFamily="34" charset="-18"/>
            </a:endParaRPr>
          </a:p>
        </p:txBody>
      </p:sp>
      <p:sp>
        <p:nvSpPr>
          <p:cNvPr id="46" name="TextBox 45"/>
          <p:cNvSpPr txBox="1"/>
          <p:nvPr/>
        </p:nvSpPr>
        <p:spPr bwMode="gray">
          <a:xfrm>
            <a:off x="6300192" y="699542"/>
            <a:ext cx="864096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indent="0" algn="ctr">
              <a:buNone/>
            </a:pPr>
            <a:r>
              <a:rPr lang="hr-HR" sz="800" b="1" dirty="0" smtClean="0">
                <a:solidFill>
                  <a:schemeClr val="bg1">
                    <a:lumMod val="65000"/>
                  </a:schemeClr>
                </a:solidFill>
                <a:latin typeface="TeleNeo Office" panose="020B0504040202090203" pitchFamily="34" charset="-18"/>
              </a:rPr>
              <a:t>AVERAGE DURATION</a:t>
            </a:r>
          </a:p>
          <a:p>
            <a:pPr marL="0" indent="0" algn="ctr">
              <a:buNone/>
            </a:pPr>
            <a:endParaRPr lang="hr-HR" sz="900" b="1" dirty="0" smtClean="0">
              <a:solidFill>
                <a:schemeClr val="bg1">
                  <a:lumMod val="65000"/>
                </a:schemeClr>
              </a:solidFill>
              <a:latin typeface="TeleNeo Office" panose="020B0504040202090203" pitchFamily="34" charset="-18"/>
            </a:endParaRPr>
          </a:p>
        </p:txBody>
      </p:sp>
      <p:cxnSp>
        <p:nvCxnSpPr>
          <p:cNvPr id="47" name="Straight Connector 46"/>
          <p:cNvCxnSpPr/>
          <p:nvPr/>
        </p:nvCxnSpPr>
        <p:spPr>
          <a:xfrm>
            <a:off x="1979712" y="1203598"/>
            <a:ext cx="576064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headEnd type="none" w="med" len="med"/>
            <a:tailEnd type="none" w="med" len="med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1979712" y="1419622"/>
            <a:ext cx="576064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 bwMode="gray">
          <a:xfrm>
            <a:off x="1979712" y="987574"/>
            <a:ext cx="648072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hr-HR" sz="10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N1</a:t>
            </a:r>
          </a:p>
          <a:p>
            <a:pPr marL="0" indent="0">
              <a:buNone/>
            </a:pPr>
            <a:endParaRPr lang="hr-HR" sz="10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50" name="TextBox 49"/>
          <p:cNvSpPr txBox="1"/>
          <p:nvPr/>
        </p:nvSpPr>
        <p:spPr bwMode="gray">
          <a:xfrm>
            <a:off x="1979712" y="1203598"/>
            <a:ext cx="648072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hr-HR" sz="1000" dirty="0" err="1" smtClean="0">
                <a:solidFill>
                  <a:schemeClr val="bg1"/>
                </a:solidFill>
                <a:latin typeface="TeleNeo Office" panose="020B0504040202090203" pitchFamily="34" charset="-18"/>
              </a:rPr>
              <a:t>Nickelodeon</a:t>
            </a:r>
            <a:endParaRPr lang="hr-HR" sz="10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51" name="TextBox 50"/>
          <p:cNvSpPr txBox="1"/>
          <p:nvPr/>
        </p:nvSpPr>
        <p:spPr bwMode="gray">
          <a:xfrm>
            <a:off x="1979712" y="1417356"/>
            <a:ext cx="648072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hr-HR" sz="10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RTL </a:t>
            </a:r>
            <a:r>
              <a:rPr lang="hr-HR" sz="1000" dirty="0" err="1" smtClean="0">
                <a:solidFill>
                  <a:schemeClr val="bg1"/>
                </a:solidFill>
                <a:latin typeface="TeleNeo Office" panose="020B0504040202090203" pitchFamily="34" charset="-18"/>
              </a:rPr>
              <a:t>Living</a:t>
            </a:r>
            <a:endParaRPr lang="hr-HR" sz="10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52" name="TextBox 51"/>
          <p:cNvSpPr txBox="1"/>
          <p:nvPr/>
        </p:nvSpPr>
        <p:spPr bwMode="gray">
          <a:xfrm>
            <a:off x="1979712" y="1633380"/>
            <a:ext cx="648072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hr-HR" sz="10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Arena </a:t>
            </a:r>
            <a:r>
              <a:rPr lang="hr-HR" sz="1000" dirty="0">
                <a:solidFill>
                  <a:schemeClr val="bg1"/>
                </a:solidFill>
                <a:latin typeface="TeleNeo Office" panose="020B0504040202090203" pitchFamily="34" charset="-18"/>
              </a:rPr>
              <a:t>Sport 3</a:t>
            </a:r>
            <a:endParaRPr lang="hr-HR" sz="10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53" name="TextBox 52"/>
          <p:cNvSpPr txBox="1"/>
          <p:nvPr/>
        </p:nvSpPr>
        <p:spPr bwMode="gray">
          <a:xfrm>
            <a:off x="1979712" y="1853936"/>
            <a:ext cx="648072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hr-HR" sz="1000" dirty="0" err="1" smtClean="0">
                <a:solidFill>
                  <a:schemeClr val="bg1"/>
                </a:solidFill>
                <a:latin typeface="TeleNeo Office" panose="020B0504040202090203" pitchFamily="34" charset="-18"/>
              </a:rPr>
              <a:t>Pickbox</a:t>
            </a:r>
            <a:r>
              <a:rPr lang="hr-HR" sz="10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 TV</a:t>
            </a:r>
          </a:p>
        </p:txBody>
      </p:sp>
      <p:sp>
        <p:nvSpPr>
          <p:cNvPr id="54" name="TextBox 53"/>
          <p:cNvSpPr txBox="1"/>
          <p:nvPr/>
        </p:nvSpPr>
        <p:spPr bwMode="gray">
          <a:xfrm>
            <a:off x="1979712" y="2069960"/>
            <a:ext cx="648072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hr-HR" sz="10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Arena Sport 1</a:t>
            </a:r>
            <a:endParaRPr lang="hr-HR" sz="1000" dirty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55" name="TextBox 54"/>
          <p:cNvSpPr txBox="1"/>
          <p:nvPr/>
        </p:nvSpPr>
        <p:spPr bwMode="gray">
          <a:xfrm>
            <a:off x="1979712" y="2283718"/>
            <a:ext cx="648072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hr-HR" sz="1000" dirty="0">
                <a:solidFill>
                  <a:schemeClr val="bg1"/>
                </a:solidFill>
                <a:latin typeface="TeleNeo Office" panose="020B0504040202090203" pitchFamily="34" charset="-18"/>
              </a:rPr>
              <a:t>National </a:t>
            </a:r>
            <a:r>
              <a:rPr lang="hr-HR" sz="1000" dirty="0" err="1">
                <a:solidFill>
                  <a:schemeClr val="bg1"/>
                </a:solidFill>
                <a:latin typeface="TeleNeo Office" panose="020B0504040202090203" pitchFamily="34" charset="-18"/>
              </a:rPr>
              <a:t>Geographic</a:t>
            </a:r>
            <a:endParaRPr lang="hr-HR" sz="1000" dirty="0">
              <a:solidFill>
                <a:schemeClr val="bg1"/>
              </a:solidFill>
              <a:latin typeface="TeleNeo Office" panose="020B0504040202090203" pitchFamily="34" charset="-18"/>
            </a:endParaRPr>
          </a:p>
          <a:p>
            <a:pPr marL="0" indent="0">
              <a:buNone/>
            </a:pPr>
            <a:endParaRPr lang="hr-HR" sz="10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56" name="TextBox 55"/>
          <p:cNvSpPr txBox="1"/>
          <p:nvPr/>
        </p:nvSpPr>
        <p:spPr bwMode="gray">
          <a:xfrm>
            <a:off x="1979712" y="2499742"/>
            <a:ext cx="648072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hr-HR" sz="10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Sport Klub 1</a:t>
            </a:r>
          </a:p>
        </p:txBody>
      </p:sp>
      <p:sp>
        <p:nvSpPr>
          <p:cNvPr id="57" name="TextBox 56"/>
          <p:cNvSpPr txBox="1"/>
          <p:nvPr/>
        </p:nvSpPr>
        <p:spPr bwMode="gray">
          <a:xfrm>
            <a:off x="1979712" y="2722632"/>
            <a:ext cx="648072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hr-HR" sz="10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Cinestar TV 1</a:t>
            </a:r>
          </a:p>
        </p:txBody>
      </p:sp>
      <p:sp>
        <p:nvSpPr>
          <p:cNvPr id="58" name="TextBox 57"/>
          <p:cNvSpPr txBox="1"/>
          <p:nvPr/>
        </p:nvSpPr>
        <p:spPr bwMode="gray">
          <a:xfrm>
            <a:off x="1979712" y="2938656"/>
            <a:ext cx="648072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hr-HR" sz="1000" dirty="0">
                <a:solidFill>
                  <a:schemeClr val="bg1"/>
                </a:solidFill>
                <a:latin typeface="TeleNeo Office" panose="020B0504040202090203" pitchFamily="34" charset="-18"/>
              </a:rPr>
              <a:t>Klasik TV</a:t>
            </a:r>
            <a:endParaRPr lang="hr-HR" sz="10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59" name="TextBox 58"/>
          <p:cNvSpPr txBox="1"/>
          <p:nvPr/>
        </p:nvSpPr>
        <p:spPr bwMode="gray">
          <a:xfrm>
            <a:off x="1979712" y="3152414"/>
            <a:ext cx="648072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hr-HR" sz="10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FOX </a:t>
            </a:r>
            <a:r>
              <a:rPr lang="hr-HR" sz="1000" dirty="0" err="1" smtClean="0">
                <a:solidFill>
                  <a:schemeClr val="bg1"/>
                </a:solidFill>
                <a:latin typeface="TeleNeo Office" panose="020B0504040202090203" pitchFamily="34" charset="-18"/>
              </a:rPr>
              <a:t>Movies</a:t>
            </a:r>
            <a:endParaRPr lang="hr-HR" sz="1000" dirty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60" name="TextBox 59"/>
          <p:cNvSpPr txBox="1"/>
          <p:nvPr/>
        </p:nvSpPr>
        <p:spPr bwMode="gray">
          <a:xfrm>
            <a:off x="1979712" y="3368438"/>
            <a:ext cx="648072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hr-HR" sz="1000" dirty="0" err="1" smtClean="0">
                <a:solidFill>
                  <a:schemeClr val="bg1"/>
                </a:solidFill>
                <a:latin typeface="TeleNeo Office" panose="020B0504040202090203" pitchFamily="34" charset="-18"/>
              </a:rPr>
              <a:t>Histroy</a:t>
            </a:r>
            <a:r>
              <a:rPr lang="hr-HR" sz="10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 Channel</a:t>
            </a:r>
            <a:endParaRPr lang="hr-HR" sz="1000" dirty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61" name="TextBox 60"/>
          <p:cNvSpPr txBox="1"/>
          <p:nvPr/>
        </p:nvSpPr>
        <p:spPr bwMode="gray">
          <a:xfrm>
            <a:off x="1979712" y="3582128"/>
            <a:ext cx="648072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hr-HR" sz="1000" dirty="0">
                <a:solidFill>
                  <a:schemeClr val="bg1"/>
                </a:solidFill>
                <a:latin typeface="TeleNeo Office" panose="020B0504040202090203" pitchFamily="34" charset="-18"/>
              </a:rPr>
              <a:t>RTL </a:t>
            </a:r>
            <a:r>
              <a:rPr lang="hr-HR" sz="1000" dirty="0" err="1">
                <a:solidFill>
                  <a:schemeClr val="bg1"/>
                </a:solidFill>
                <a:latin typeface="TeleNeo Office" panose="020B0504040202090203" pitchFamily="34" charset="-18"/>
              </a:rPr>
              <a:t>Crime</a:t>
            </a:r>
            <a:endParaRPr lang="hr-HR" sz="1000" dirty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62" name="TextBox 61"/>
          <p:cNvSpPr txBox="1"/>
          <p:nvPr/>
        </p:nvSpPr>
        <p:spPr bwMode="gray">
          <a:xfrm>
            <a:off x="1979712" y="3795886"/>
            <a:ext cx="648072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hr-HR" sz="1000" dirty="0">
                <a:solidFill>
                  <a:schemeClr val="bg1"/>
                </a:solidFill>
                <a:latin typeface="TeleNeo Office" panose="020B0504040202090203" pitchFamily="34" charset="-18"/>
              </a:rPr>
              <a:t>Nat Geo </a:t>
            </a:r>
            <a:r>
              <a:rPr lang="hr-HR" sz="1000" dirty="0" err="1">
                <a:solidFill>
                  <a:schemeClr val="bg1"/>
                </a:solidFill>
                <a:latin typeface="TeleNeo Office" panose="020B0504040202090203" pitchFamily="34" charset="-18"/>
              </a:rPr>
              <a:t>Wild</a:t>
            </a:r>
            <a:endParaRPr lang="hr-HR" sz="1000" dirty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63" name="TextBox 62"/>
          <p:cNvSpPr txBox="1"/>
          <p:nvPr/>
        </p:nvSpPr>
        <p:spPr bwMode="gray">
          <a:xfrm>
            <a:off x="1979712" y="4011910"/>
            <a:ext cx="648072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hr-HR" sz="10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FOX</a:t>
            </a:r>
          </a:p>
          <a:p>
            <a:endParaRPr lang="hr-HR" sz="10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cxnSp>
        <p:nvCxnSpPr>
          <p:cNvPr id="64" name="Straight Connector 63"/>
          <p:cNvCxnSpPr/>
          <p:nvPr/>
        </p:nvCxnSpPr>
        <p:spPr>
          <a:xfrm>
            <a:off x="1979712" y="1635646"/>
            <a:ext cx="576064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headEnd type="none" w="med" len="med"/>
            <a:tailEnd type="none" w="med" len="med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>
            <a:off x="1979712" y="1851670"/>
            <a:ext cx="576064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>
            <a:off x="1979712" y="1851670"/>
            <a:ext cx="576064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headEnd type="none" w="med" len="med"/>
            <a:tailEnd type="none" w="med" len="med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>
            <a:off x="1979712" y="2067694"/>
            <a:ext cx="576064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>
            <a:off x="1979712" y="2283718"/>
            <a:ext cx="576064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headEnd type="none" w="med" len="med"/>
            <a:tailEnd type="none" w="med" len="med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>
            <a:off x="1979712" y="2499742"/>
            <a:ext cx="576064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>
            <a:off x="1979712" y="2715766"/>
            <a:ext cx="576064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headEnd type="none" w="med" len="med"/>
            <a:tailEnd type="none" w="med" len="med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>
            <a:off x="1979712" y="2931790"/>
            <a:ext cx="576064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>
            <a:off x="1979712" y="3147814"/>
            <a:ext cx="576064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headEnd type="none" w="med" len="med"/>
            <a:tailEnd type="none" w="med" len="med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>
            <a:off x="1979712" y="3363838"/>
            <a:ext cx="576064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headEnd type="none" w="med" len="med"/>
            <a:tailEnd type="none" w="med" len="med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>
            <a:off x="1979712" y="3579862"/>
            <a:ext cx="576064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>
            <a:off x="1979712" y="3795886"/>
            <a:ext cx="576064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headEnd type="none" w="med" len="med"/>
            <a:tailEnd type="none" w="med" len="med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>
            <a:off x="1979712" y="4011910"/>
            <a:ext cx="576064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>
            <a:off x="1979712" y="4227934"/>
            <a:ext cx="576064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8" name="TextBox 77"/>
          <p:cNvSpPr txBox="1"/>
          <p:nvPr/>
        </p:nvSpPr>
        <p:spPr bwMode="gray">
          <a:xfrm>
            <a:off x="4056255" y="987574"/>
            <a:ext cx="648072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r"/>
            <a:r>
              <a:rPr lang="hr-HR" sz="700" dirty="0">
                <a:solidFill>
                  <a:schemeClr val="bg1"/>
                </a:solidFill>
                <a:latin typeface="TeleNeo Office" panose="020B0504040202090203" pitchFamily="34" charset="-18"/>
              </a:rPr>
              <a:t>3.039,70</a:t>
            </a:r>
          </a:p>
          <a:p>
            <a:pPr algn="r"/>
            <a:endParaRPr lang="hr-HR" sz="700" dirty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79" name="TextBox 78"/>
          <p:cNvSpPr txBox="1"/>
          <p:nvPr/>
        </p:nvSpPr>
        <p:spPr bwMode="gray">
          <a:xfrm>
            <a:off x="4056255" y="1206481"/>
            <a:ext cx="648072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r"/>
            <a:r>
              <a:rPr lang="hr-HR" sz="700" dirty="0">
                <a:solidFill>
                  <a:schemeClr val="bg1"/>
                </a:solidFill>
                <a:latin typeface="TeleNeo Office" panose="020B0504040202090203" pitchFamily="34" charset="-18"/>
              </a:rPr>
              <a:t>1.857,88</a:t>
            </a:r>
          </a:p>
        </p:txBody>
      </p:sp>
      <p:sp>
        <p:nvSpPr>
          <p:cNvPr id="80" name="TextBox 79"/>
          <p:cNvSpPr txBox="1"/>
          <p:nvPr/>
        </p:nvSpPr>
        <p:spPr bwMode="gray">
          <a:xfrm>
            <a:off x="4056255" y="1417356"/>
            <a:ext cx="648072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r"/>
            <a:r>
              <a:rPr lang="hr-HR" sz="700" dirty="0">
                <a:solidFill>
                  <a:schemeClr val="bg1"/>
                </a:solidFill>
                <a:latin typeface="TeleNeo Office" panose="020B0504040202090203" pitchFamily="34" charset="-18"/>
              </a:rPr>
              <a:t>1.273,70</a:t>
            </a:r>
          </a:p>
          <a:p>
            <a:pPr algn="r"/>
            <a:endParaRPr lang="hr-HR" sz="700" dirty="0">
              <a:solidFill>
                <a:schemeClr val="bg1"/>
              </a:solidFill>
              <a:latin typeface="TeleNeo Office" panose="020B0504040202090203" pitchFamily="34" charset="-18"/>
            </a:endParaRPr>
          </a:p>
          <a:p>
            <a:pPr algn="r"/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81" name="TextBox 80"/>
          <p:cNvSpPr txBox="1"/>
          <p:nvPr/>
        </p:nvSpPr>
        <p:spPr bwMode="gray">
          <a:xfrm>
            <a:off x="4056255" y="1633380"/>
            <a:ext cx="648072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r"/>
            <a:r>
              <a:rPr lang="hr-HR" sz="700" dirty="0">
                <a:solidFill>
                  <a:schemeClr val="bg1"/>
                </a:solidFill>
                <a:latin typeface="TeleNeo Office" panose="020B0504040202090203" pitchFamily="34" charset="-18"/>
              </a:rPr>
              <a:t>1.246,21</a:t>
            </a:r>
          </a:p>
          <a:p>
            <a:pPr algn="r"/>
            <a:endParaRPr lang="hr-HR" sz="700" dirty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82" name="TextBox 81"/>
          <p:cNvSpPr txBox="1"/>
          <p:nvPr/>
        </p:nvSpPr>
        <p:spPr bwMode="gray">
          <a:xfrm>
            <a:off x="4067944" y="1851670"/>
            <a:ext cx="648072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r"/>
            <a:r>
              <a:rPr lang="hr-HR" sz="700" dirty="0">
                <a:solidFill>
                  <a:schemeClr val="bg1"/>
                </a:solidFill>
                <a:latin typeface="TeleNeo Office" panose="020B0504040202090203" pitchFamily="34" charset="-18"/>
              </a:rPr>
              <a:t>1.138,39</a:t>
            </a:r>
          </a:p>
          <a:p>
            <a:pPr algn="r"/>
            <a:endParaRPr lang="hr-HR" sz="700" dirty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83" name="TextBox 82"/>
          <p:cNvSpPr txBox="1"/>
          <p:nvPr/>
        </p:nvSpPr>
        <p:spPr bwMode="gray">
          <a:xfrm>
            <a:off x="4056255" y="2049773"/>
            <a:ext cx="648072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r"/>
            <a:r>
              <a:rPr lang="hr-HR" sz="700" dirty="0">
                <a:solidFill>
                  <a:schemeClr val="bg1"/>
                </a:solidFill>
                <a:latin typeface="TeleNeo Office" panose="020B0504040202090203" pitchFamily="34" charset="-18"/>
              </a:rPr>
              <a:t>1.130,67</a:t>
            </a:r>
          </a:p>
          <a:p>
            <a:pPr algn="r"/>
            <a:endParaRPr lang="hr-HR" sz="700" dirty="0">
              <a:solidFill>
                <a:schemeClr val="bg1"/>
              </a:solidFill>
              <a:latin typeface="TeleNeo Office" panose="020B0504040202090203" pitchFamily="34" charset="-18"/>
            </a:endParaRPr>
          </a:p>
          <a:p>
            <a:pPr algn="r"/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84" name="TextBox 83"/>
          <p:cNvSpPr txBox="1"/>
          <p:nvPr/>
        </p:nvSpPr>
        <p:spPr bwMode="gray">
          <a:xfrm>
            <a:off x="4056255" y="2265797"/>
            <a:ext cx="648072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r"/>
            <a:r>
              <a:rPr lang="hr-HR" sz="700" dirty="0">
                <a:solidFill>
                  <a:schemeClr val="bg1"/>
                </a:solidFill>
                <a:latin typeface="TeleNeo Office" panose="020B0504040202090203" pitchFamily="34" charset="-18"/>
              </a:rPr>
              <a:t>910,48</a:t>
            </a:r>
          </a:p>
          <a:p>
            <a:pPr algn="r"/>
            <a:endParaRPr lang="hr-HR" sz="700" dirty="0">
              <a:solidFill>
                <a:schemeClr val="bg1"/>
              </a:solidFill>
              <a:latin typeface="TeleNeo Office" panose="020B0504040202090203" pitchFamily="34" charset="-18"/>
            </a:endParaRPr>
          </a:p>
          <a:p>
            <a:pPr algn="r"/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85" name="TextBox 84"/>
          <p:cNvSpPr txBox="1"/>
          <p:nvPr/>
        </p:nvSpPr>
        <p:spPr bwMode="gray">
          <a:xfrm>
            <a:off x="4056255" y="2488687"/>
            <a:ext cx="648072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r"/>
            <a:r>
              <a:rPr lang="hr-HR" sz="700" dirty="0">
                <a:solidFill>
                  <a:schemeClr val="bg1"/>
                </a:solidFill>
                <a:latin typeface="TeleNeo Office" panose="020B0504040202090203" pitchFamily="34" charset="-18"/>
              </a:rPr>
              <a:t>908,55</a:t>
            </a:r>
          </a:p>
          <a:p>
            <a:pPr algn="r"/>
            <a:endParaRPr lang="hr-HR" sz="700" dirty="0">
              <a:solidFill>
                <a:schemeClr val="bg1"/>
              </a:solidFill>
              <a:latin typeface="TeleNeo Office" panose="020B0504040202090203" pitchFamily="34" charset="-18"/>
            </a:endParaRPr>
          </a:p>
          <a:p>
            <a:pPr algn="r"/>
            <a:endParaRPr lang="hr-HR" sz="700" dirty="0">
              <a:solidFill>
                <a:schemeClr val="bg1"/>
              </a:solidFill>
              <a:latin typeface="TeleNeo Office" panose="020B0504040202090203" pitchFamily="34" charset="-18"/>
            </a:endParaRPr>
          </a:p>
          <a:p>
            <a:pPr algn="r"/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86" name="TextBox 85"/>
          <p:cNvSpPr txBox="1"/>
          <p:nvPr/>
        </p:nvSpPr>
        <p:spPr bwMode="gray">
          <a:xfrm>
            <a:off x="4056255" y="2704711"/>
            <a:ext cx="648072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r"/>
            <a:r>
              <a:rPr lang="hr-HR" sz="700" dirty="0">
                <a:solidFill>
                  <a:schemeClr val="bg1"/>
                </a:solidFill>
                <a:latin typeface="TeleNeo Office" panose="020B0504040202090203" pitchFamily="34" charset="-18"/>
              </a:rPr>
              <a:t>892,57</a:t>
            </a:r>
          </a:p>
          <a:p>
            <a:pPr algn="r"/>
            <a:endParaRPr lang="hr-HR" sz="700" dirty="0">
              <a:solidFill>
                <a:schemeClr val="bg1"/>
              </a:solidFill>
              <a:latin typeface="TeleNeo Office" panose="020B0504040202090203" pitchFamily="34" charset="-18"/>
            </a:endParaRPr>
          </a:p>
          <a:p>
            <a:pPr algn="r"/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87" name="TextBox 86"/>
          <p:cNvSpPr txBox="1"/>
          <p:nvPr/>
        </p:nvSpPr>
        <p:spPr bwMode="gray">
          <a:xfrm>
            <a:off x="4056255" y="2918469"/>
            <a:ext cx="648072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r"/>
            <a:r>
              <a:rPr lang="hr-HR" sz="700" dirty="0">
                <a:solidFill>
                  <a:schemeClr val="bg1"/>
                </a:solidFill>
                <a:latin typeface="TeleNeo Office" panose="020B0504040202090203" pitchFamily="34" charset="-18"/>
              </a:rPr>
              <a:t>887,43</a:t>
            </a:r>
          </a:p>
          <a:p>
            <a:pPr algn="r"/>
            <a:endParaRPr lang="hr-HR" sz="700" dirty="0">
              <a:solidFill>
                <a:schemeClr val="bg1"/>
              </a:solidFill>
              <a:latin typeface="TeleNeo Office" panose="020B0504040202090203" pitchFamily="34" charset="-18"/>
            </a:endParaRPr>
          </a:p>
          <a:p>
            <a:pPr algn="r"/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  <a:p>
            <a:pPr algn="r"/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88" name="TextBox 87"/>
          <p:cNvSpPr txBox="1"/>
          <p:nvPr/>
        </p:nvSpPr>
        <p:spPr bwMode="gray">
          <a:xfrm>
            <a:off x="4056255" y="3134493"/>
            <a:ext cx="648072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r"/>
            <a:r>
              <a:rPr lang="hr-HR" sz="700" dirty="0">
                <a:solidFill>
                  <a:schemeClr val="bg1"/>
                </a:solidFill>
                <a:latin typeface="TeleNeo Office" panose="020B0504040202090203" pitchFamily="34" charset="-18"/>
              </a:rPr>
              <a:t>880,05</a:t>
            </a:r>
          </a:p>
          <a:p>
            <a:pPr algn="r"/>
            <a:endParaRPr lang="hr-HR" sz="700" dirty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89" name="TextBox 88"/>
          <p:cNvSpPr txBox="1"/>
          <p:nvPr/>
        </p:nvSpPr>
        <p:spPr bwMode="gray">
          <a:xfrm>
            <a:off x="4056255" y="3348183"/>
            <a:ext cx="648072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r"/>
            <a:r>
              <a:rPr lang="hr-HR" sz="700" dirty="0">
                <a:solidFill>
                  <a:schemeClr val="bg1"/>
                </a:solidFill>
                <a:latin typeface="TeleNeo Office" panose="020B0504040202090203" pitchFamily="34" charset="-18"/>
              </a:rPr>
              <a:t>843,69</a:t>
            </a:r>
          </a:p>
          <a:p>
            <a:pPr algn="r"/>
            <a:endParaRPr lang="hr-HR" sz="700" dirty="0">
              <a:solidFill>
                <a:schemeClr val="bg1"/>
              </a:solidFill>
              <a:latin typeface="TeleNeo Office" panose="020B0504040202090203" pitchFamily="34" charset="-18"/>
            </a:endParaRPr>
          </a:p>
          <a:p>
            <a:pPr algn="r"/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91" name="TextBox 90"/>
          <p:cNvSpPr txBox="1"/>
          <p:nvPr/>
        </p:nvSpPr>
        <p:spPr bwMode="gray">
          <a:xfrm>
            <a:off x="4056255" y="4011910"/>
            <a:ext cx="648072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r"/>
            <a:r>
              <a:rPr lang="hr-HR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551,63</a:t>
            </a:r>
            <a:endParaRPr lang="hr-HR" sz="700" dirty="0">
              <a:solidFill>
                <a:schemeClr val="bg1"/>
              </a:solidFill>
              <a:latin typeface="TeleNeo Office" panose="020B0504040202090203" pitchFamily="34" charset="-18"/>
            </a:endParaRPr>
          </a:p>
          <a:p>
            <a:pPr algn="r"/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92" name="TextBox 91"/>
          <p:cNvSpPr txBox="1"/>
          <p:nvPr/>
        </p:nvSpPr>
        <p:spPr bwMode="gray">
          <a:xfrm>
            <a:off x="5652120" y="987574"/>
            <a:ext cx="360040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hr-HR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3,45</a:t>
            </a:r>
            <a:endParaRPr lang="hr-HR" sz="700" dirty="0">
              <a:solidFill>
                <a:schemeClr val="bg1"/>
              </a:solidFill>
              <a:latin typeface="TeleNeo Office" panose="020B0504040202090203" pitchFamily="34" charset="-18"/>
            </a:endParaRPr>
          </a:p>
          <a:p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  <a:p>
            <a:pPr marL="0" indent="0">
              <a:buNone/>
            </a:pPr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93" name="TextBox 92"/>
          <p:cNvSpPr txBox="1"/>
          <p:nvPr/>
        </p:nvSpPr>
        <p:spPr bwMode="gray">
          <a:xfrm>
            <a:off x="5652120" y="1203598"/>
            <a:ext cx="360040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hr-HR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2,11</a:t>
            </a:r>
          </a:p>
        </p:txBody>
      </p:sp>
      <p:sp>
        <p:nvSpPr>
          <p:cNvPr id="94" name="TextBox 93"/>
          <p:cNvSpPr txBox="1"/>
          <p:nvPr/>
        </p:nvSpPr>
        <p:spPr bwMode="gray">
          <a:xfrm>
            <a:off x="5652120" y="1417356"/>
            <a:ext cx="360040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hr-HR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1,45</a:t>
            </a:r>
          </a:p>
        </p:txBody>
      </p:sp>
      <p:sp>
        <p:nvSpPr>
          <p:cNvPr id="95" name="TextBox 94"/>
          <p:cNvSpPr txBox="1"/>
          <p:nvPr/>
        </p:nvSpPr>
        <p:spPr bwMode="gray">
          <a:xfrm>
            <a:off x="5652120" y="1633380"/>
            <a:ext cx="360040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hr-HR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1,42</a:t>
            </a:r>
          </a:p>
        </p:txBody>
      </p:sp>
      <p:sp>
        <p:nvSpPr>
          <p:cNvPr id="96" name="TextBox 95"/>
          <p:cNvSpPr txBox="1"/>
          <p:nvPr/>
        </p:nvSpPr>
        <p:spPr bwMode="gray">
          <a:xfrm>
            <a:off x="5652120" y="1853936"/>
            <a:ext cx="360040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hr-HR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1,29</a:t>
            </a:r>
          </a:p>
        </p:txBody>
      </p:sp>
      <p:sp>
        <p:nvSpPr>
          <p:cNvPr id="97" name="TextBox 96"/>
          <p:cNvSpPr txBox="1"/>
          <p:nvPr/>
        </p:nvSpPr>
        <p:spPr bwMode="gray">
          <a:xfrm>
            <a:off x="5652120" y="2069960"/>
            <a:ext cx="360040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hr-HR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1,28</a:t>
            </a:r>
          </a:p>
        </p:txBody>
      </p:sp>
      <p:sp>
        <p:nvSpPr>
          <p:cNvPr id="98" name="TextBox 97"/>
          <p:cNvSpPr txBox="1"/>
          <p:nvPr/>
        </p:nvSpPr>
        <p:spPr bwMode="gray">
          <a:xfrm>
            <a:off x="5652120" y="2283718"/>
            <a:ext cx="360040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hr-HR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1,03</a:t>
            </a:r>
          </a:p>
        </p:txBody>
      </p:sp>
      <p:sp>
        <p:nvSpPr>
          <p:cNvPr id="99" name="TextBox 98"/>
          <p:cNvSpPr txBox="1"/>
          <p:nvPr/>
        </p:nvSpPr>
        <p:spPr bwMode="gray">
          <a:xfrm>
            <a:off x="5652120" y="2499742"/>
            <a:ext cx="360040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hr-HR" sz="700" dirty="0">
                <a:solidFill>
                  <a:schemeClr val="bg1"/>
                </a:solidFill>
                <a:latin typeface="TeleNeo Office" panose="020B0504040202090203" pitchFamily="34" charset="-18"/>
              </a:rPr>
              <a:t>1,03</a:t>
            </a:r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  <a:p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100" name="TextBox 99"/>
          <p:cNvSpPr txBox="1"/>
          <p:nvPr/>
        </p:nvSpPr>
        <p:spPr bwMode="gray">
          <a:xfrm>
            <a:off x="5652120" y="2722632"/>
            <a:ext cx="360040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hr-HR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1,01</a:t>
            </a:r>
          </a:p>
        </p:txBody>
      </p:sp>
      <p:sp>
        <p:nvSpPr>
          <p:cNvPr id="101" name="TextBox 100"/>
          <p:cNvSpPr txBox="1"/>
          <p:nvPr/>
        </p:nvSpPr>
        <p:spPr bwMode="gray">
          <a:xfrm>
            <a:off x="5652120" y="2938656"/>
            <a:ext cx="360040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hr-HR" sz="700" dirty="0">
                <a:solidFill>
                  <a:schemeClr val="bg1"/>
                </a:solidFill>
                <a:latin typeface="TeleNeo Office" panose="020B0504040202090203" pitchFamily="34" charset="-18"/>
              </a:rPr>
              <a:t>1,01</a:t>
            </a:r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  <a:p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102" name="TextBox 101"/>
          <p:cNvSpPr txBox="1"/>
          <p:nvPr/>
        </p:nvSpPr>
        <p:spPr bwMode="gray">
          <a:xfrm>
            <a:off x="5652120" y="3152414"/>
            <a:ext cx="360040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hr-HR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1,00</a:t>
            </a:r>
          </a:p>
          <a:p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103" name="TextBox 102"/>
          <p:cNvSpPr txBox="1"/>
          <p:nvPr/>
        </p:nvSpPr>
        <p:spPr bwMode="gray">
          <a:xfrm>
            <a:off x="5652120" y="3368438"/>
            <a:ext cx="360040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hr-HR" sz="700" dirty="0">
                <a:solidFill>
                  <a:schemeClr val="bg1"/>
                </a:solidFill>
                <a:latin typeface="TeleNeo Office" panose="020B0504040202090203" pitchFamily="34" charset="-18"/>
              </a:rPr>
              <a:t>0,96</a:t>
            </a:r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  <a:p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104" name="TextBox 103"/>
          <p:cNvSpPr txBox="1"/>
          <p:nvPr/>
        </p:nvSpPr>
        <p:spPr bwMode="gray">
          <a:xfrm>
            <a:off x="5652120" y="3582128"/>
            <a:ext cx="360040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hr-HR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0,84</a:t>
            </a:r>
          </a:p>
          <a:p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105" name="TextBox 104"/>
          <p:cNvSpPr txBox="1"/>
          <p:nvPr/>
        </p:nvSpPr>
        <p:spPr bwMode="gray">
          <a:xfrm>
            <a:off x="5652120" y="3795886"/>
            <a:ext cx="360040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hr-HR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0,79</a:t>
            </a:r>
          </a:p>
        </p:txBody>
      </p:sp>
      <p:sp>
        <p:nvSpPr>
          <p:cNvPr id="106" name="TextBox 105"/>
          <p:cNvSpPr txBox="1"/>
          <p:nvPr/>
        </p:nvSpPr>
        <p:spPr bwMode="gray">
          <a:xfrm>
            <a:off x="5652120" y="4011910"/>
            <a:ext cx="360040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hr-HR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0,63</a:t>
            </a:r>
          </a:p>
          <a:p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107" name="TextBox 106"/>
          <p:cNvSpPr txBox="1"/>
          <p:nvPr/>
        </p:nvSpPr>
        <p:spPr bwMode="gray">
          <a:xfrm>
            <a:off x="7164288" y="987574"/>
            <a:ext cx="648072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hr-HR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616,80</a:t>
            </a:r>
          </a:p>
        </p:txBody>
      </p:sp>
      <p:sp>
        <p:nvSpPr>
          <p:cNvPr id="108" name="TextBox 107"/>
          <p:cNvSpPr txBox="1"/>
          <p:nvPr/>
        </p:nvSpPr>
        <p:spPr bwMode="gray">
          <a:xfrm>
            <a:off x="7164288" y="1203598"/>
            <a:ext cx="648072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hr-HR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806,67</a:t>
            </a:r>
          </a:p>
          <a:p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109" name="TextBox 108"/>
          <p:cNvSpPr txBox="1"/>
          <p:nvPr/>
        </p:nvSpPr>
        <p:spPr bwMode="gray">
          <a:xfrm>
            <a:off x="7164288" y="1417356"/>
            <a:ext cx="648072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hr-HR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231,91</a:t>
            </a:r>
          </a:p>
        </p:txBody>
      </p:sp>
      <p:sp>
        <p:nvSpPr>
          <p:cNvPr id="110" name="TextBox 109"/>
          <p:cNvSpPr txBox="1"/>
          <p:nvPr/>
        </p:nvSpPr>
        <p:spPr bwMode="gray">
          <a:xfrm>
            <a:off x="7164288" y="1633380"/>
            <a:ext cx="648072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hr-HR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408,94</a:t>
            </a:r>
          </a:p>
          <a:p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111" name="TextBox 110"/>
          <p:cNvSpPr txBox="1"/>
          <p:nvPr/>
        </p:nvSpPr>
        <p:spPr bwMode="gray">
          <a:xfrm>
            <a:off x="7164288" y="1853936"/>
            <a:ext cx="648072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hr-HR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220,08</a:t>
            </a:r>
          </a:p>
        </p:txBody>
      </p:sp>
      <p:sp>
        <p:nvSpPr>
          <p:cNvPr id="112" name="TextBox 111"/>
          <p:cNvSpPr txBox="1"/>
          <p:nvPr/>
        </p:nvSpPr>
        <p:spPr bwMode="gray">
          <a:xfrm>
            <a:off x="7164288" y="2069960"/>
            <a:ext cx="648072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hr-HR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248,73</a:t>
            </a:r>
          </a:p>
        </p:txBody>
      </p:sp>
      <p:sp>
        <p:nvSpPr>
          <p:cNvPr id="113" name="TextBox 112"/>
          <p:cNvSpPr txBox="1"/>
          <p:nvPr/>
        </p:nvSpPr>
        <p:spPr bwMode="gray">
          <a:xfrm>
            <a:off x="7164288" y="2283718"/>
            <a:ext cx="648072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hr-HR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201,22</a:t>
            </a:r>
          </a:p>
        </p:txBody>
      </p:sp>
      <p:sp>
        <p:nvSpPr>
          <p:cNvPr id="114" name="TextBox 113"/>
          <p:cNvSpPr txBox="1"/>
          <p:nvPr/>
        </p:nvSpPr>
        <p:spPr bwMode="gray">
          <a:xfrm>
            <a:off x="7164288" y="2499742"/>
            <a:ext cx="648072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hr-HR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387,38</a:t>
            </a:r>
          </a:p>
          <a:p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  <a:p>
            <a:pPr marL="0" indent="0">
              <a:buNone/>
            </a:pPr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115" name="TextBox 114"/>
          <p:cNvSpPr txBox="1"/>
          <p:nvPr/>
        </p:nvSpPr>
        <p:spPr bwMode="gray">
          <a:xfrm>
            <a:off x="7164288" y="2722632"/>
            <a:ext cx="648072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hr-HR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201,03</a:t>
            </a:r>
          </a:p>
        </p:txBody>
      </p:sp>
      <p:sp>
        <p:nvSpPr>
          <p:cNvPr id="116" name="TextBox 115"/>
          <p:cNvSpPr txBox="1"/>
          <p:nvPr/>
        </p:nvSpPr>
        <p:spPr bwMode="gray">
          <a:xfrm>
            <a:off x="7164288" y="2938656"/>
            <a:ext cx="648072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hr-HR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225,58</a:t>
            </a:r>
          </a:p>
          <a:p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117" name="TextBox 116"/>
          <p:cNvSpPr txBox="1"/>
          <p:nvPr/>
        </p:nvSpPr>
        <p:spPr bwMode="gray">
          <a:xfrm>
            <a:off x="7164288" y="3152414"/>
            <a:ext cx="648072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hr-HR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216,46</a:t>
            </a:r>
          </a:p>
          <a:p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118" name="TextBox 117"/>
          <p:cNvSpPr txBox="1"/>
          <p:nvPr/>
        </p:nvSpPr>
        <p:spPr bwMode="gray">
          <a:xfrm>
            <a:off x="7164288" y="3368438"/>
            <a:ext cx="648072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hr-HR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222,46</a:t>
            </a:r>
          </a:p>
        </p:txBody>
      </p:sp>
      <p:sp>
        <p:nvSpPr>
          <p:cNvPr id="119" name="TextBox 118"/>
          <p:cNvSpPr txBox="1"/>
          <p:nvPr/>
        </p:nvSpPr>
        <p:spPr bwMode="gray">
          <a:xfrm>
            <a:off x="7164288" y="3582128"/>
            <a:ext cx="648072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hr-HR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173,62</a:t>
            </a:r>
          </a:p>
          <a:p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120" name="TextBox 119"/>
          <p:cNvSpPr txBox="1"/>
          <p:nvPr/>
        </p:nvSpPr>
        <p:spPr bwMode="gray">
          <a:xfrm>
            <a:off x="7164288" y="3801056"/>
            <a:ext cx="648072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hr-HR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181,99</a:t>
            </a:r>
          </a:p>
        </p:txBody>
      </p:sp>
      <p:sp>
        <p:nvSpPr>
          <p:cNvPr id="121" name="TextBox 120"/>
          <p:cNvSpPr txBox="1"/>
          <p:nvPr/>
        </p:nvSpPr>
        <p:spPr bwMode="gray">
          <a:xfrm>
            <a:off x="7164288" y="4011910"/>
            <a:ext cx="648072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hr-HR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146,97</a:t>
            </a:r>
          </a:p>
        </p:txBody>
      </p:sp>
      <p:sp>
        <p:nvSpPr>
          <p:cNvPr id="122" name="Rectangle 121"/>
          <p:cNvSpPr/>
          <p:nvPr/>
        </p:nvSpPr>
        <p:spPr>
          <a:xfrm>
            <a:off x="3419871" y="1023578"/>
            <a:ext cx="780399" cy="144016"/>
          </a:xfrm>
          <a:prstGeom prst="rect">
            <a:avLst/>
          </a:prstGeom>
          <a:solidFill>
            <a:srgbClr val="E20074"/>
          </a:solidFill>
          <a:ln>
            <a:solidFill>
              <a:srgbClr val="E2007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latin typeface="TeleNeo Office" panose="020B0504040202090203" pitchFamily="34" charset="-18"/>
            </a:endParaRPr>
          </a:p>
        </p:txBody>
      </p:sp>
      <p:sp>
        <p:nvSpPr>
          <p:cNvPr id="123" name="Rectangle 122"/>
          <p:cNvSpPr/>
          <p:nvPr/>
        </p:nvSpPr>
        <p:spPr>
          <a:xfrm>
            <a:off x="3419872" y="1239602"/>
            <a:ext cx="540000" cy="144016"/>
          </a:xfrm>
          <a:prstGeom prst="rect">
            <a:avLst/>
          </a:prstGeom>
          <a:solidFill>
            <a:srgbClr val="E20074"/>
          </a:solidFill>
          <a:ln>
            <a:solidFill>
              <a:srgbClr val="E2007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latin typeface="TeleNeo Office" panose="020B0504040202090203" pitchFamily="34" charset="-18"/>
            </a:endParaRPr>
          </a:p>
        </p:txBody>
      </p:sp>
      <p:sp>
        <p:nvSpPr>
          <p:cNvPr id="124" name="Rectangle 123"/>
          <p:cNvSpPr/>
          <p:nvPr/>
        </p:nvSpPr>
        <p:spPr>
          <a:xfrm>
            <a:off x="3419872" y="1453360"/>
            <a:ext cx="432000" cy="144016"/>
          </a:xfrm>
          <a:prstGeom prst="rect">
            <a:avLst/>
          </a:prstGeom>
          <a:solidFill>
            <a:srgbClr val="E20074"/>
          </a:solidFill>
          <a:ln>
            <a:solidFill>
              <a:srgbClr val="E2007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latin typeface="TeleNeo Office" panose="020B0504040202090203" pitchFamily="34" charset="-18"/>
            </a:endParaRPr>
          </a:p>
        </p:txBody>
      </p:sp>
      <p:sp>
        <p:nvSpPr>
          <p:cNvPr id="125" name="Rectangle 124"/>
          <p:cNvSpPr/>
          <p:nvPr/>
        </p:nvSpPr>
        <p:spPr>
          <a:xfrm>
            <a:off x="3419872" y="1669384"/>
            <a:ext cx="424800" cy="144016"/>
          </a:xfrm>
          <a:prstGeom prst="rect">
            <a:avLst/>
          </a:prstGeom>
          <a:solidFill>
            <a:srgbClr val="E20074"/>
          </a:solidFill>
          <a:ln>
            <a:solidFill>
              <a:srgbClr val="E2007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latin typeface="TeleNeo Office" panose="020B0504040202090203" pitchFamily="34" charset="-18"/>
            </a:endParaRPr>
          </a:p>
        </p:txBody>
      </p:sp>
      <p:sp>
        <p:nvSpPr>
          <p:cNvPr id="126" name="Rectangle 125"/>
          <p:cNvSpPr/>
          <p:nvPr/>
        </p:nvSpPr>
        <p:spPr>
          <a:xfrm>
            <a:off x="3419872" y="1889940"/>
            <a:ext cx="396000" cy="144016"/>
          </a:xfrm>
          <a:prstGeom prst="rect">
            <a:avLst/>
          </a:prstGeom>
          <a:solidFill>
            <a:srgbClr val="E20074"/>
          </a:solidFill>
          <a:ln>
            <a:solidFill>
              <a:srgbClr val="E2007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latin typeface="TeleNeo Office" panose="020B0504040202090203" pitchFamily="34" charset="-18"/>
            </a:endParaRPr>
          </a:p>
        </p:txBody>
      </p:sp>
      <p:sp>
        <p:nvSpPr>
          <p:cNvPr id="127" name="Rectangle 126"/>
          <p:cNvSpPr/>
          <p:nvPr/>
        </p:nvSpPr>
        <p:spPr>
          <a:xfrm>
            <a:off x="3419872" y="2105964"/>
            <a:ext cx="381600" cy="144016"/>
          </a:xfrm>
          <a:prstGeom prst="rect">
            <a:avLst/>
          </a:prstGeom>
          <a:solidFill>
            <a:srgbClr val="E20074"/>
          </a:solidFill>
          <a:ln>
            <a:solidFill>
              <a:srgbClr val="E2007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latin typeface="TeleNeo Office" panose="020B0504040202090203" pitchFamily="34" charset="-18"/>
            </a:endParaRPr>
          </a:p>
        </p:txBody>
      </p:sp>
      <p:sp>
        <p:nvSpPr>
          <p:cNvPr id="128" name="Rectangle 127"/>
          <p:cNvSpPr/>
          <p:nvPr/>
        </p:nvSpPr>
        <p:spPr>
          <a:xfrm>
            <a:off x="3419872" y="2319722"/>
            <a:ext cx="342000" cy="144016"/>
          </a:xfrm>
          <a:prstGeom prst="rect">
            <a:avLst/>
          </a:prstGeom>
          <a:solidFill>
            <a:srgbClr val="E20074"/>
          </a:solidFill>
          <a:ln>
            <a:solidFill>
              <a:srgbClr val="E2007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latin typeface="TeleNeo Office" panose="020B0504040202090203" pitchFamily="34" charset="-18"/>
            </a:endParaRPr>
          </a:p>
        </p:txBody>
      </p:sp>
      <p:sp>
        <p:nvSpPr>
          <p:cNvPr id="129" name="Rectangle 128"/>
          <p:cNvSpPr/>
          <p:nvPr/>
        </p:nvSpPr>
        <p:spPr>
          <a:xfrm>
            <a:off x="3419871" y="2535746"/>
            <a:ext cx="327600" cy="144016"/>
          </a:xfrm>
          <a:prstGeom prst="rect">
            <a:avLst/>
          </a:prstGeom>
          <a:solidFill>
            <a:srgbClr val="E20074"/>
          </a:solidFill>
          <a:ln>
            <a:solidFill>
              <a:srgbClr val="E2007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latin typeface="TeleNeo Office" panose="020B0504040202090203" pitchFamily="34" charset="-18"/>
            </a:endParaRPr>
          </a:p>
        </p:txBody>
      </p:sp>
      <p:sp>
        <p:nvSpPr>
          <p:cNvPr id="130" name="Rectangle 129"/>
          <p:cNvSpPr/>
          <p:nvPr/>
        </p:nvSpPr>
        <p:spPr>
          <a:xfrm>
            <a:off x="3419871" y="2758636"/>
            <a:ext cx="313200" cy="144016"/>
          </a:xfrm>
          <a:prstGeom prst="rect">
            <a:avLst/>
          </a:prstGeom>
          <a:solidFill>
            <a:srgbClr val="E20074"/>
          </a:solidFill>
          <a:ln>
            <a:solidFill>
              <a:srgbClr val="E2007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latin typeface="TeleNeo Office" panose="020B0504040202090203" pitchFamily="34" charset="-18"/>
            </a:endParaRPr>
          </a:p>
        </p:txBody>
      </p:sp>
      <p:sp>
        <p:nvSpPr>
          <p:cNvPr id="131" name="Rectangle 130"/>
          <p:cNvSpPr/>
          <p:nvPr/>
        </p:nvSpPr>
        <p:spPr>
          <a:xfrm>
            <a:off x="3419872" y="2974660"/>
            <a:ext cx="302400" cy="144016"/>
          </a:xfrm>
          <a:prstGeom prst="rect">
            <a:avLst/>
          </a:prstGeom>
          <a:solidFill>
            <a:srgbClr val="E20074"/>
          </a:solidFill>
          <a:ln>
            <a:solidFill>
              <a:srgbClr val="E2007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latin typeface="TeleNeo Office" panose="020B0504040202090203" pitchFamily="34" charset="-18"/>
            </a:endParaRPr>
          </a:p>
        </p:txBody>
      </p:sp>
      <p:sp>
        <p:nvSpPr>
          <p:cNvPr id="132" name="Rectangle 131"/>
          <p:cNvSpPr/>
          <p:nvPr/>
        </p:nvSpPr>
        <p:spPr>
          <a:xfrm>
            <a:off x="3419872" y="3188418"/>
            <a:ext cx="291600" cy="144016"/>
          </a:xfrm>
          <a:prstGeom prst="rect">
            <a:avLst/>
          </a:prstGeom>
          <a:solidFill>
            <a:srgbClr val="E20074"/>
          </a:solidFill>
          <a:ln>
            <a:solidFill>
              <a:srgbClr val="E2007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latin typeface="TeleNeo Office" panose="020B0504040202090203" pitchFamily="34" charset="-18"/>
            </a:endParaRPr>
          </a:p>
        </p:txBody>
      </p:sp>
      <p:sp>
        <p:nvSpPr>
          <p:cNvPr id="133" name="Rectangle 132"/>
          <p:cNvSpPr/>
          <p:nvPr/>
        </p:nvSpPr>
        <p:spPr>
          <a:xfrm>
            <a:off x="3419872" y="3404442"/>
            <a:ext cx="266400" cy="144016"/>
          </a:xfrm>
          <a:prstGeom prst="rect">
            <a:avLst/>
          </a:prstGeom>
          <a:solidFill>
            <a:srgbClr val="E20074"/>
          </a:solidFill>
          <a:ln>
            <a:solidFill>
              <a:srgbClr val="E2007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latin typeface="TeleNeo Office" panose="020B0504040202090203" pitchFamily="34" charset="-18"/>
            </a:endParaRPr>
          </a:p>
        </p:txBody>
      </p:sp>
      <p:sp>
        <p:nvSpPr>
          <p:cNvPr id="134" name="Rectangle 133"/>
          <p:cNvSpPr/>
          <p:nvPr/>
        </p:nvSpPr>
        <p:spPr>
          <a:xfrm>
            <a:off x="3419872" y="3618132"/>
            <a:ext cx="223200" cy="144016"/>
          </a:xfrm>
          <a:prstGeom prst="rect">
            <a:avLst/>
          </a:prstGeom>
          <a:solidFill>
            <a:srgbClr val="E20074"/>
          </a:solidFill>
          <a:ln>
            <a:solidFill>
              <a:srgbClr val="E2007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latin typeface="TeleNeo Office" panose="020B0504040202090203" pitchFamily="34" charset="-18"/>
            </a:endParaRPr>
          </a:p>
        </p:txBody>
      </p:sp>
      <p:sp>
        <p:nvSpPr>
          <p:cNvPr id="135" name="Rectangle 134"/>
          <p:cNvSpPr/>
          <p:nvPr/>
        </p:nvSpPr>
        <p:spPr>
          <a:xfrm>
            <a:off x="3419872" y="3831890"/>
            <a:ext cx="187200" cy="144016"/>
          </a:xfrm>
          <a:prstGeom prst="rect">
            <a:avLst/>
          </a:prstGeom>
          <a:solidFill>
            <a:srgbClr val="E20074"/>
          </a:solidFill>
          <a:ln>
            <a:solidFill>
              <a:srgbClr val="E2007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latin typeface="TeleNeo Office" panose="020B0504040202090203" pitchFamily="34" charset="-18"/>
            </a:endParaRPr>
          </a:p>
        </p:txBody>
      </p:sp>
      <p:sp>
        <p:nvSpPr>
          <p:cNvPr id="136" name="Rectangle 135"/>
          <p:cNvSpPr/>
          <p:nvPr/>
        </p:nvSpPr>
        <p:spPr>
          <a:xfrm>
            <a:off x="3419872" y="4047914"/>
            <a:ext cx="144000" cy="144016"/>
          </a:xfrm>
          <a:prstGeom prst="rect">
            <a:avLst/>
          </a:prstGeom>
          <a:solidFill>
            <a:srgbClr val="E20074"/>
          </a:solidFill>
          <a:ln>
            <a:solidFill>
              <a:srgbClr val="E2007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latin typeface="TeleNeo Office" panose="020B0504040202090203" pitchFamily="34" charset="-18"/>
            </a:endParaRPr>
          </a:p>
        </p:txBody>
      </p:sp>
      <p:sp>
        <p:nvSpPr>
          <p:cNvPr id="137" name="TextBox 136"/>
          <p:cNvSpPr txBox="1"/>
          <p:nvPr/>
        </p:nvSpPr>
        <p:spPr bwMode="gray">
          <a:xfrm>
            <a:off x="4056255" y="3579862"/>
            <a:ext cx="648072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r"/>
            <a:r>
              <a:rPr lang="hr-HR" sz="700" dirty="0">
                <a:solidFill>
                  <a:schemeClr val="bg1"/>
                </a:solidFill>
                <a:latin typeface="TeleNeo Office" panose="020B0504040202090203" pitchFamily="34" charset="-18"/>
              </a:rPr>
              <a:t>739,21</a:t>
            </a:r>
          </a:p>
          <a:p>
            <a:pPr algn="r"/>
            <a:endParaRPr lang="hr-HR" sz="700" dirty="0">
              <a:solidFill>
                <a:schemeClr val="bg1"/>
              </a:solidFill>
              <a:latin typeface="TeleNeo Office" panose="020B0504040202090203" pitchFamily="34" charset="-18"/>
            </a:endParaRPr>
          </a:p>
          <a:p>
            <a:pPr algn="r"/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138" name="Rectangle 137"/>
          <p:cNvSpPr/>
          <p:nvPr/>
        </p:nvSpPr>
        <p:spPr>
          <a:xfrm>
            <a:off x="6296266" y="1031962"/>
            <a:ext cx="540000" cy="140802"/>
          </a:xfrm>
          <a:prstGeom prst="rect">
            <a:avLst/>
          </a:prstGeom>
          <a:solidFill>
            <a:srgbClr val="BFCB44"/>
          </a:solidFill>
          <a:ln>
            <a:solidFill>
              <a:srgbClr val="BFCB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latin typeface="TeleNeo Office" panose="020B0504040202090203" pitchFamily="34" charset="-18"/>
            </a:endParaRPr>
          </a:p>
        </p:txBody>
      </p:sp>
      <p:sp>
        <p:nvSpPr>
          <p:cNvPr id="139" name="Rectangle 138"/>
          <p:cNvSpPr/>
          <p:nvPr/>
        </p:nvSpPr>
        <p:spPr>
          <a:xfrm>
            <a:off x="6296266" y="1247986"/>
            <a:ext cx="796014" cy="135632"/>
          </a:xfrm>
          <a:prstGeom prst="rect">
            <a:avLst/>
          </a:prstGeom>
          <a:solidFill>
            <a:srgbClr val="BFCB44"/>
          </a:solidFill>
          <a:ln>
            <a:solidFill>
              <a:srgbClr val="BFCB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latin typeface="TeleNeo Office" panose="020B0504040202090203" pitchFamily="34" charset="-18"/>
            </a:endParaRPr>
          </a:p>
        </p:txBody>
      </p:sp>
      <p:sp>
        <p:nvSpPr>
          <p:cNvPr id="140" name="Rectangle 139"/>
          <p:cNvSpPr/>
          <p:nvPr/>
        </p:nvSpPr>
        <p:spPr>
          <a:xfrm>
            <a:off x="6296266" y="1461744"/>
            <a:ext cx="288000" cy="135632"/>
          </a:xfrm>
          <a:prstGeom prst="rect">
            <a:avLst/>
          </a:prstGeom>
          <a:solidFill>
            <a:srgbClr val="BFCB44"/>
          </a:solidFill>
          <a:ln>
            <a:solidFill>
              <a:srgbClr val="BFCB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latin typeface="TeleNeo Office" panose="020B0504040202090203" pitchFamily="34" charset="-18"/>
            </a:endParaRPr>
          </a:p>
        </p:txBody>
      </p:sp>
      <p:sp>
        <p:nvSpPr>
          <p:cNvPr id="141" name="Rectangle 140"/>
          <p:cNvSpPr/>
          <p:nvPr/>
        </p:nvSpPr>
        <p:spPr>
          <a:xfrm>
            <a:off x="6296267" y="1677768"/>
            <a:ext cx="432000" cy="144016"/>
          </a:xfrm>
          <a:prstGeom prst="rect">
            <a:avLst/>
          </a:prstGeom>
          <a:solidFill>
            <a:srgbClr val="BFCB44"/>
          </a:solidFill>
          <a:ln>
            <a:solidFill>
              <a:srgbClr val="BFCB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latin typeface="TeleNeo Office" panose="020B0504040202090203" pitchFamily="34" charset="-18"/>
            </a:endParaRPr>
          </a:p>
        </p:txBody>
      </p:sp>
      <p:sp>
        <p:nvSpPr>
          <p:cNvPr id="142" name="Rectangle 141"/>
          <p:cNvSpPr/>
          <p:nvPr/>
        </p:nvSpPr>
        <p:spPr>
          <a:xfrm>
            <a:off x="6296264" y="1898324"/>
            <a:ext cx="270000" cy="135632"/>
          </a:xfrm>
          <a:prstGeom prst="rect">
            <a:avLst/>
          </a:prstGeom>
          <a:solidFill>
            <a:srgbClr val="BFCB44"/>
          </a:solidFill>
          <a:ln>
            <a:solidFill>
              <a:srgbClr val="BFCB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latin typeface="TeleNeo Office" panose="020B0504040202090203" pitchFamily="34" charset="-18"/>
            </a:endParaRPr>
          </a:p>
        </p:txBody>
      </p:sp>
      <p:sp>
        <p:nvSpPr>
          <p:cNvPr id="143" name="Rectangle 142"/>
          <p:cNvSpPr/>
          <p:nvPr/>
        </p:nvSpPr>
        <p:spPr>
          <a:xfrm>
            <a:off x="6296266" y="2114348"/>
            <a:ext cx="298800" cy="135632"/>
          </a:xfrm>
          <a:prstGeom prst="rect">
            <a:avLst/>
          </a:prstGeom>
          <a:solidFill>
            <a:srgbClr val="BFCB44"/>
          </a:solidFill>
          <a:ln>
            <a:solidFill>
              <a:srgbClr val="BFCB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latin typeface="TeleNeo Office" panose="020B0504040202090203" pitchFamily="34" charset="-18"/>
            </a:endParaRPr>
          </a:p>
        </p:txBody>
      </p:sp>
      <p:sp>
        <p:nvSpPr>
          <p:cNvPr id="144" name="Rectangle 143"/>
          <p:cNvSpPr/>
          <p:nvPr/>
        </p:nvSpPr>
        <p:spPr>
          <a:xfrm>
            <a:off x="6296267" y="2328106"/>
            <a:ext cx="252000" cy="127248"/>
          </a:xfrm>
          <a:prstGeom prst="rect">
            <a:avLst/>
          </a:prstGeom>
          <a:solidFill>
            <a:srgbClr val="BFCB44"/>
          </a:solidFill>
          <a:ln>
            <a:solidFill>
              <a:srgbClr val="BFCB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latin typeface="TeleNeo Office" panose="020B0504040202090203" pitchFamily="34" charset="-18"/>
            </a:endParaRPr>
          </a:p>
        </p:txBody>
      </p:sp>
      <p:sp>
        <p:nvSpPr>
          <p:cNvPr id="145" name="Rectangle 144"/>
          <p:cNvSpPr/>
          <p:nvPr/>
        </p:nvSpPr>
        <p:spPr>
          <a:xfrm>
            <a:off x="6296267" y="2544130"/>
            <a:ext cx="406800" cy="135632"/>
          </a:xfrm>
          <a:prstGeom prst="rect">
            <a:avLst/>
          </a:prstGeom>
          <a:solidFill>
            <a:srgbClr val="BFCB44"/>
          </a:solidFill>
          <a:ln>
            <a:solidFill>
              <a:srgbClr val="BFCB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latin typeface="TeleNeo Office" panose="020B0504040202090203" pitchFamily="34" charset="-18"/>
            </a:endParaRPr>
          </a:p>
        </p:txBody>
      </p:sp>
      <p:sp>
        <p:nvSpPr>
          <p:cNvPr id="146" name="Rectangle 145"/>
          <p:cNvSpPr/>
          <p:nvPr/>
        </p:nvSpPr>
        <p:spPr>
          <a:xfrm>
            <a:off x="6296267" y="2767020"/>
            <a:ext cx="252000" cy="135632"/>
          </a:xfrm>
          <a:prstGeom prst="rect">
            <a:avLst/>
          </a:prstGeom>
          <a:solidFill>
            <a:srgbClr val="BFCB44"/>
          </a:solidFill>
          <a:ln>
            <a:solidFill>
              <a:srgbClr val="BFCB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latin typeface="TeleNeo Office" panose="020B0504040202090203" pitchFamily="34" charset="-18"/>
            </a:endParaRPr>
          </a:p>
        </p:txBody>
      </p:sp>
      <p:sp>
        <p:nvSpPr>
          <p:cNvPr id="147" name="Rectangle 146"/>
          <p:cNvSpPr/>
          <p:nvPr/>
        </p:nvSpPr>
        <p:spPr>
          <a:xfrm>
            <a:off x="6296266" y="3193588"/>
            <a:ext cx="262800" cy="138846"/>
          </a:xfrm>
          <a:prstGeom prst="rect">
            <a:avLst/>
          </a:prstGeom>
          <a:solidFill>
            <a:srgbClr val="BFCB44"/>
          </a:solidFill>
          <a:ln>
            <a:solidFill>
              <a:srgbClr val="BFCB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latin typeface="TeleNeo Office" panose="020B0504040202090203" pitchFamily="34" charset="-18"/>
            </a:endParaRPr>
          </a:p>
        </p:txBody>
      </p:sp>
      <p:sp>
        <p:nvSpPr>
          <p:cNvPr id="148" name="Rectangle 147"/>
          <p:cNvSpPr/>
          <p:nvPr/>
        </p:nvSpPr>
        <p:spPr>
          <a:xfrm>
            <a:off x="6296267" y="3409612"/>
            <a:ext cx="273600" cy="138846"/>
          </a:xfrm>
          <a:prstGeom prst="rect">
            <a:avLst/>
          </a:prstGeom>
          <a:solidFill>
            <a:srgbClr val="BFCB44"/>
          </a:solidFill>
          <a:ln>
            <a:solidFill>
              <a:srgbClr val="BFCB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latin typeface="TeleNeo Office" panose="020B0504040202090203" pitchFamily="34" charset="-18"/>
            </a:endParaRPr>
          </a:p>
        </p:txBody>
      </p:sp>
      <p:sp>
        <p:nvSpPr>
          <p:cNvPr id="149" name="Rectangle 148"/>
          <p:cNvSpPr/>
          <p:nvPr/>
        </p:nvSpPr>
        <p:spPr>
          <a:xfrm>
            <a:off x="6288698" y="3615866"/>
            <a:ext cx="234000" cy="146282"/>
          </a:xfrm>
          <a:prstGeom prst="rect">
            <a:avLst/>
          </a:prstGeom>
          <a:solidFill>
            <a:srgbClr val="BFCB44"/>
          </a:solidFill>
          <a:ln>
            <a:solidFill>
              <a:srgbClr val="BFCB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latin typeface="TeleNeo Office" panose="020B0504040202090203" pitchFamily="34" charset="-18"/>
            </a:endParaRPr>
          </a:p>
        </p:txBody>
      </p:sp>
      <p:sp>
        <p:nvSpPr>
          <p:cNvPr id="150" name="Rectangle 149"/>
          <p:cNvSpPr/>
          <p:nvPr/>
        </p:nvSpPr>
        <p:spPr>
          <a:xfrm>
            <a:off x="6288698" y="3831890"/>
            <a:ext cx="241200" cy="137845"/>
          </a:xfrm>
          <a:prstGeom prst="rect">
            <a:avLst/>
          </a:prstGeom>
          <a:solidFill>
            <a:srgbClr val="BFCB44"/>
          </a:solidFill>
          <a:ln>
            <a:solidFill>
              <a:srgbClr val="BFCB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latin typeface="TeleNeo Office" panose="020B0504040202090203" pitchFamily="34" charset="-18"/>
            </a:endParaRPr>
          </a:p>
        </p:txBody>
      </p:sp>
      <p:sp>
        <p:nvSpPr>
          <p:cNvPr id="151" name="Rectangle 150"/>
          <p:cNvSpPr/>
          <p:nvPr/>
        </p:nvSpPr>
        <p:spPr>
          <a:xfrm>
            <a:off x="6288698" y="4044700"/>
            <a:ext cx="216000" cy="147230"/>
          </a:xfrm>
          <a:prstGeom prst="rect">
            <a:avLst/>
          </a:prstGeom>
          <a:solidFill>
            <a:srgbClr val="BFCB44"/>
          </a:solidFill>
          <a:ln>
            <a:solidFill>
              <a:srgbClr val="BFCB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latin typeface="TeleNeo Office" panose="020B0504040202090203" pitchFamily="34" charset="-18"/>
            </a:endParaRPr>
          </a:p>
        </p:txBody>
      </p:sp>
      <p:sp>
        <p:nvSpPr>
          <p:cNvPr id="152" name="Rectangle 151"/>
          <p:cNvSpPr/>
          <p:nvPr/>
        </p:nvSpPr>
        <p:spPr>
          <a:xfrm>
            <a:off x="5004046" y="1028748"/>
            <a:ext cx="540000" cy="144016"/>
          </a:xfrm>
          <a:prstGeom prst="rect">
            <a:avLst/>
          </a:prstGeom>
          <a:solidFill>
            <a:srgbClr val="529AD6"/>
          </a:solidFill>
          <a:ln>
            <a:solidFill>
              <a:srgbClr val="529A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latin typeface="TeleNeo Office" panose="020B0504040202090203" pitchFamily="34" charset="-18"/>
            </a:endParaRPr>
          </a:p>
        </p:txBody>
      </p:sp>
      <p:sp>
        <p:nvSpPr>
          <p:cNvPr id="153" name="Rectangle 152"/>
          <p:cNvSpPr/>
          <p:nvPr/>
        </p:nvSpPr>
        <p:spPr>
          <a:xfrm>
            <a:off x="5004048" y="1244772"/>
            <a:ext cx="432048" cy="138846"/>
          </a:xfrm>
          <a:prstGeom prst="rect">
            <a:avLst/>
          </a:prstGeom>
          <a:solidFill>
            <a:srgbClr val="529AD6"/>
          </a:solidFill>
          <a:ln>
            <a:solidFill>
              <a:srgbClr val="529A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latin typeface="TeleNeo Office" panose="020B0504040202090203" pitchFamily="34" charset="-18"/>
            </a:endParaRPr>
          </a:p>
        </p:txBody>
      </p:sp>
      <p:sp>
        <p:nvSpPr>
          <p:cNvPr id="154" name="Rectangle 153"/>
          <p:cNvSpPr/>
          <p:nvPr/>
        </p:nvSpPr>
        <p:spPr>
          <a:xfrm>
            <a:off x="5004048" y="1458530"/>
            <a:ext cx="360000" cy="138846"/>
          </a:xfrm>
          <a:prstGeom prst="rect">
            <a:avLst/>
          </a:prstGeom>
          <a:solidFill>
            <a:srgbClr val="529AD6"/>
          </a:solidFill>
          <a:ln>
            <a:solidFill>
              <a:srgbClr val="529A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latin typeface="TeleNeo Office" panose="020B0504040202090203" pitchFamily="34" charset="-18"/>
            </a:endParaRPr>
          </a:p>
        </p:txBody>
      </p:sp>
      <p:sp>
        <p:nvSpPr>
          <p:cNvPr id="155" name="Rectangle 154"/>
          <p:cNvSpPr/>
          <p:nvPr/>
        </p:nvSpPr>
        <p:spPr>
          <a:xfrm>
            <a:off x="5004047" y="1674554"/>
            <a:ext cx="342000" cy="147230"/>
          </a:xfrm>
          <a:prstGeom prst="rect">
            <a:avLst/>
          </a:prstGeom>
          <a:solidFill>
            <a:srgbClr val="529AD6"/>
          </a:solidFill>
          <a:ln>
            <a:solidFill>
              <a:srgbClr val="529A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latin typeface="TeleNeo Office" panose="020B0504040202090203" pitchFamily="34" charset="-18"/>
            </a:endParaRPr>
          </a:p>
        </p:txBody>
      </p:sp>
      <p:sp>
        <p:nvSpPr>
          <p:cNvPr id="156" name="Rectangle 155"/>
          <p:cNvSpPr/>
          <p:nvPr/>
        </p:nvSpPr>
        <p:spPr>
          <a:xfrm>
            <a:off x="5004048" y="1895110"/>
            <a:ext cx="324000" cy="138846"/>
          </a:xfrm>
          <a:prstGeom prst="rect">
            <a:avLst/>
          </a:prstGeom>
          <a:solidFill>
            <a:srgbClr val="529AD6"/>
          </a:solidFill>
          <a:ln>
            <a:solidFill>
              <a:srgbClr val="529A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latin typeface="TeleNeo Office" panose="020B0504040202090203" pitchFamily="34" charset="-18"/>
            </a:endParaRPr>
          </a:p>
        </p:txBody>
      </p:sp>
      <p:sp>
        <p:nvSpPr>
          <p:cNvPr id="159" name="Rectangle 158"/>
          <p:cNvSpPr/>
          <p:nvPr/>
        </p:nvSpPr>
        <p:spPr>
          <a:xfrm>
            <a:off x="4992360" y="2540916"/>
            <a:ext cx="252000" cy="138846"/>
          </a:xfrm>
          <a:prstGeom prst="rect">
            <a:avLst/>
          </a:prstGeom>
          <a:solidFill>
            <a:srgbClr val="529AD6"/>
          </a:solidFill>
          <a:ln>
            <a:solidFill>
              <a:srgbClr val="529A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latin typeface="TeleNeo Office" panose="020B0504040202090203" pitchFamily="34" charset="-18"/>
            </a:endParaRPr>
          </a:p>
        </p:txBody>
      </p:sp>
      <p:sp>
        <p:nvSpPr>
          <p:cNvPr id="160" name="Rectangle 159"/>
          <p:cNvSpPr/>
          <p:nvPr/>
        </p:nvSpPr>
        <p:spPr>
          <a:xfrm>
            <a:off x="4992360" y="2763805"/>
            <a:ext cx="234000" cy="138847"/>
          </a:xfrm>
          <a:prstGeom prst="rect">
            <a:avLst/>
          </a:prstGeom>
          <a:solidFill>
            <a:srgbClr val="529AD6"/>
          </a:solidFill>
          <a:ln>
            <a:solidFill>
              <a:srgbClr val="529A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latin typeface="TeleNeo Office" panose="020B0504040202090203" pitchFamily="34" charset="-18"/>
            </a:endParaRPr>
          </a:p>
        </p:txBody>
      </p:sp>
      <p:sp>
        <p:nvSpPr>
          <p:cNvPr id="161" name="Rectangle 160"/>
          <p:cNvSpPr/>
          <p:nvPr/>
        </p:nvSpPr>
        <p:spPr>
          <a:xfrm>
            <a:off x="4992359" y="2979830"/>
            <a:ext cx="234000" cy="144016"/>
          </a:xfrm>
          <a:prstGeom prst="rect">
            <a:avLst/>
          </a:prstGeom>
          <a:solidFill>
            <a:srgbClr val="529AD6"/>
          </a:solidFill>
          <a:ln>
            <a:solidFill>
              <a:srgbClr val="529A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latin typeface="TeleNeo Office" panose="020B0504040202090203" pitchFamily="34" charset="-18"/>
            </a:endParaRPr>
          </a:p>
        </p:txBody>
      </p:sp>
      <p:sp>
        <p:nvSpPr>
          <p:cNvPr id="162" name="Rectangle 161"/>
          <p:cNvSpPr/>
          <p:nvPr/>
        </p:nvSpPr>
        <p:spPr>
          <a:xfrm>
            <a:off x="4992359" y="3193588"/>
            <a:ext cx="226800" cy="144016"/>
          </a:xfrm>
          <a:prstGeom prst="rect">
            <a:avLst/>
          </a:prstGeom>
          <a:solidFill>
            <a:srgbClr val="529AD6"/>
          </a:solidFill>
          <a:ln>
            <a:solidFill>
              <a:srgbClr val="529A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latin typeface="TeleNeo Office" panose="020B0504040202090203" pitchFamily="34" charset="-18"/>
            </a:endParaRPr>
          </a:p>
        </p:txBody>
      </p:sp>
      <p:sp>
        <p:nvSpPr>
          <p:cNvPr id="163" name="Rectangle 162"/>
          <p:cNvSpPr/>
          <p:nvPr/>
        </p:nvSpPr>
        <p:spPr>
          <a:xfrm>
            <a:off x="4992359" y="3409612"/>
            <a:ext cx="198000" cy="138846"/>
          </a:xfrm>
          <a:prstGeom prst="rect">
            <a:avLst/>
          </a:prstGeom>
          <a:solidFill>
            <a:srgbClr val="529AD6"/>
          </a:solidFill>
          <a:ln>
            <a:solidFill>
              <a:srgbClr val="529A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latin typeface="TeleNeo Office" panose="020B0504040202090203" pitchFamily="34" charset="-18"/>
            </a:endParaRPr>
          </a:p>
        </p:txBody>
      </p:sp>
      <p:sp>
        <p:nvSpPr>
          <p:cNvPr id="164" name="Rectangle 163"/>
          <p:cNvSpPr/>
          <p:nvPr/>
        </p:nvSpPr>
        <p:spPr>
          <a:xfrm>
            <a:off x="4992359" y="3623302"/>
            <a:ext cx="183600" cy="138846"/>
          </a:xfrm>
          <a:prstGeom prst="rect">
            <a:avLst/>
          </a:prstGeom>
          <a:solidFill>
            <a:srgbClr val="529AD6"/>
          </a:solidFill>
          <a:ln>
            <a:solidFill>
              <a:srgbClr val="529A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latin typeface="TeleNeo Office" panose="020B0504040202090203" pitchFamily="34" charset="-18"/>
            </a:endParaRPr>
          </a:p>
        </p:txBody>
      </p:sp>
      <p:sp>
        <p:nvSpPr>
          <p:cNvPr id="166" name="Rectangle 165"/>
          <p:cNvSpPr/>
          <p:nvPr/>
        </p:nvSpPr>
        <p:spPr>
          <a:xfrm>
            <a:off x="4992358" y="4053084"/>
            <a:ext cx="155705" cy="144016"/>
          </a:xfrm>
          <a:prstGeom prst="rect">
            <a:avLst/>
          </a:prstGeom>
          <a:solidFill>
            <a:srgbClr val="529AD6"/>
          </a:solidFill>
          <a:ln>
            <a:solidFill>
              <a:srgbClr val="529A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latin typeface="TeleNeo Office" panose="020B0504040202090203" pitchFamily="34" charset="-18"/>
            </a:endParaRPr>
          </a:p>
        </p:txBody>
      </p:sp>
      <p:sp>
        <p:nvSpPr>
          <p:cNvPr id="167" name="Rectangle 166"/>
          <p:cNvSpPr/>
          <p:nvPr/>
        </p:nvSpPr>
        <p:spPr>
          <a:xfrm>
            <a:off x="6300191" y="2974660"/>
            <a:ext cx="277200" cy="140802"/>
          </a:xfrm>
          <a:prstGeom prst="rect">
            <a:avLst/>
          </a:prstGeom>
          <a:solidFill>
            <a:srgbClr val="BFCB44"/>
          </a:solidFill>
          <a:ln>
            <a:solidFill>
              <a:srgbClr val="BFCB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latin typeface="TeleNeo Office" panose="020B0504040202090203" pitchFamily="34" charset="-18"/>
            </a:endParaRPr>
          </a:p>
        </p:txBody>
      </p:sp>
      <p:sp>
        <p:nvSpPr>
          <p:cNvPr id="168" name="Rectangle 167"/>
          <p:cNvSpPr/>
          <p:nvPr/>
        </p:nvSpPr>
        <p:spPr>
          <a:xfrm>
            <a:off x="4992628" y="3831890"/>
            <a:ext cx="173420" cy="144016"/>
          </a:xfrm>
          <a:prstGeom prst="rect">
            <a:avLst/>
          </a:prstGeom>
          <a:solidFill>
            <a:srgbClr val="529AD6"/>
          </a:solidFill>
          <a:ln>
            <a:solidFill>
              <a:srgbClr val="529A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latin typeface="TeleNeo Office" panose="020B0504040202090203" pitchFamily="34" charset="-18"/>
            </a:endParaRPr>
          </a:p>
        </p:txBody>
      </p:sp>
      <p:sp>
        <p:nvSpPr>
          <p:cNvPr id="169" name="Rectangle 168"/>
          <p:cNvSpPr/>
          <p:nvPr/>
        </p:nvSpPr>
        <p:spPr>
          <a:xfrm>
            <a:off x="5004048" y="2114348"/>
            <a:ext cx="313200" cy="135632"/>
          </a:xfrm>
          <a:prstGeom prst="rect">
            <a:avLst/>
          </a:prstGeom>
          <a:solidFill>
            <a:srgbClr val="529AD6"/>
          </a:solidFill>
          <a:ln>
            <a:solidFill>
              <a:srgbClr val="529A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latin typeface="TeleNeo Office" panose="020B0504040202090203" pitchFamily="34" charset="-18"/>
            </a:endParaRPr>
          </a:p>
        </p:txBody>
      </p:sp>
      <p:sp>
        <p:nvSpPr>
          <p:cNvPr id="170" name="Rectangle 169"/>
          <p:cNvSpPr/>
          <p:nvPr/>
        </p:nvSpPr>
        <p:spPr>
          <a:xfrm>
            <a:off x="4998203" y="2319722"/>
            <a:ext cx="252000" cy="135632"/>
          </a:xfrm>
          <a:prstGeom prst="rect">
            <a:avLst/>
          </a:prstGeom>
          <a:solidFill>
            <a:srgbClr val="529AD6"/>
          </a:solidFill>
          <a:ln>
            <a:solidFill>
              <a:srgbClr val="529A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latin typeface="TeleNeo Office" panose="020B0504040202090203" pitchFamily="34" charset="-18"/>
            </a:endParaRPr>
          </a:p>
        </p:txBody>
      </p:sp>
      <p:sp>
        <p:nvSpPr>
          <p:cNvPr id="157" name="TextBox 156"/>
          <p:cNvSpPr txBox="1"/>
          <p:nvPr/>
        </p:nvSpPr>
        <p:spPr>
          <a:xfrm>
            <a:off x="7775728" y="2931790"/>
            <a:ext cx="1253869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chemeClr val="bg1"/>
                </a:solidFill>
                <a:latin typeface="TeleNeo Office ExtraBold" panose="020B0A04040202090203" pitchFamily="34" charset="-18"/>
              </a:rPr>
              <a:t>Subs rating</a:t>
            </a:r>
          </a:p>
          <a:p>
            <a:r>
              <a:rPr lang="en-US" sz="700" b="1" dirty="0">
                <a:solidFill>
                  <a:schemeClr val="bg1">
                    <a:lumMod val="65000"/>
                  </a:schemeClr>
                </a:solidFill>
                <a:latin typeface="TeleNeo Office ExtraBold" panose="020B0A04040202090203" pitchFamily="34" charset="-18"/>
              </a:rPr>
              <a:t>The average number of</a:t>
            </a:r>
          </a:p>
          <a:p>
            <a:r>
              <a:rPr lang="en-US" sz="700" b="1" dirty="0">
                <a:solidFill>
                  <a:schemeClr val="bg1">
                    <a:lumMod val="65000"/>
                  </a:schemeClr>
                </a:solidFill>
                <a:latin typeface="TeleNeo Office ExtraBold" panose="020B0A04040202090203" pitchFamily="34" charset="-18"/>
              </a:rPr>
              <a:t>Subscriber IDs viewing at any</a:t>
            </a:r>
          </a:p>
          <a:p>
            <a:r>
              <a:rPr lang="en-US" sz="700" b="1" dirty="0">
                <a:solidFill>
                  <a:schemeClr val="bg1">
                    <a:lumMod val="65000"/>
                  </a:schemeClr>
                </a:solidFill>
                <a:latin typeface="TeleNeo Office ExtraBold" panose="020B0A04040202090203" pitchFamily="34" charset="-18"/>
              </a:rPr>
              <a:t>given moment</a:t>
            </a:r>
            <a:r>
              <a:rPr lang="en-US" sz="700" b="1" dirty="0" smtClean="0">
                <a:solidFill>
                  <a:schemeClr val="bg1">
                    <a:lumMod val="65000"/>
                  </a:schemeClr>
                </a:solidFill>
                <a:latin typeface="TeleNeo Office ExtraBold" panose="020B0A04040202090203" pitchFamily="34" charset="-18"/>
              </a:rPr>
              <a:t>.</a:t>
            </a:r>
            <a:endParaRPr lang="hr-HR" sz="700" b="1" dirty="0" smtClean="0">
              <a:solidFill>
                <a:schemeClr val="bg1">
                  <a:lumMod val="65000"/>
                </a:schemeClr>
              </a:solidFill>
              <a:latin typeface="TeleNeo Office ExtraBold" panose="020B0A04040202090203" pitchFamily="34" charset="-18"/>
            </a:endParaRPr>
          </a:p>
          <a:p>
            <a:endParaRPr lang="en-US" sz="700" b="1" dirty="0">
              <a:solidFill>
                <a:schemeClr val="bg1"/>
              </a:solidFill>
              <a:latin typeface="TeleNeo Office ExtraBold" panose="020B0A04040202090203" pitchFamily="34" charset="-18"/>
            </a:endParaRPr>
          </a:p>
          <a:p>
            <a:r>
              <a:rPr lang="en-US" sz="700" b="1" dirty="0">
                <a:solidFill>
                  <a:schemeClr val="bg1"/>
                </a:solidFill>
                <a:latin typeface="TeleNeo Office ExtraBold" panose="020B0A04040202090203" pitchFamily="34" charset="-18"/>
              </a:rPr>
              <a:t>Share</a:t>
            </a:r>
          </a:p>
          <a:p>
            <a:r>
              <a:rPr lang="en-US" sz="700" b="1" dirty="0">
                <a:solidFill>
                  <a:schemeClr val="bg1">
                    <a:lumMod val="65000"/>
                  </a:schemeClr>
                </a:solidFill>
                <a:latin typeface="TeleNeo Office ExtraBold" panose="020B0A04040202090203" pitchFamily="34" charset="-18"/>
              </a:rPr>
              <a:t>Viewing duration as a</a:t>
            </a:r>
          </a:p>
          <a:p>
            <a:r>
              <a:rPr lang="en-US" sz="700" b="1" dirty="0">
                <a:solidFill>
                  <a:schemeClr val="bg1">
                    <a:lumMod val="65000"/>
                  </a:schemeClr>
                </a:solidFill>
                <a:latin typeface="TeleNeo Office ExtraBold" panose="020B0A04040202090203" pitchFamily="34" charset="-18"/>
              </a:rPr>
              <a:t>percentage of all viewing.</a:t>
            </a:r>
            <a:endParaRPr lang="hr-HR" sz="700" b="1" dirty="0">
              <a:solidFill>
                <a:schemeClr val="bg1">
                  <a:lumMod val="65000"/>
                </a:schemeClr>
              </a:solidFill>
              <a:latin typeface="TeleNeo Office ExtraBold" panose="020B0A04040202090203" pitchFamily="34" charset="-18"/>
            </a:endParaRPr>
          </a:p>
          <a:p>
            <a:endParaRPr lang="en-US" sz="700" b="1" dirty="0">
              <a:solidFill>
                <a:schemeClr val="bg1"/>
              </a:solidFill>
              <a:latin typeface="TeleNeo Office ExtraBold" panose="020B0A04040202090203" pitchFamily="34" charset="-18"/>
            </a:endParaRPr>
          </a:p>
          <a:p>
            <a:r>
              <a:rPr lang="en-US" sz="700" b="1" dirty="0">
                <a:solidFill>
                  <a:schemeClr val="bg1"/>
                </a:solidFill>
                <a:latin typeface="TeleNeo Office ExtraBold" panose="020B0A04040202090203" pitchFamily="34" charset="-18"/>
              </a:rPr>
              <a:t>Average Duration</a:t>
            </a:r>
          </a:p>
          <a:p>
            <a:r>
              <a:rPr lang="en-US" sz="700" b="1" dirty="0">
                <a:solidFill>
                  <a:schemeClr val="bg1">
                    <a:lumMod val="65000"/>
                  </a:schemeClr>
                </a:solidFill>
                <a:latin typeface="TeleNeo Office ExtraBold" panose="020B0A04040202090203" pitchFamily="34" charset="-18"/>
              </a:rPr>
              <a:t>The average viewing duration</a:t>
            </a:r>
          </a:p>
          <a:p>
            <a:r>
              <a:rPr lang="en-US" sz="700" b="1" dirty="0">
                <a:solidFill>
                  <a:schemeClr val="bg1">
                    <a:lumMod val="65000"/>
                  </a:schemeClr>
                </a:solidFill>
                <a:latin typeface="TeleNeo Office ExtraBold" panose="020B0A04040202090203" pitchFamily="34" charset="-18"/>
              </a:rPr>
              <a:t>per reached viewer</a:t>
            </a:r>
            <a:endParaRPr lang="hr-HR" sz="700" b="1" dirty="0">
              <a:solidFill>
                <a:schemeClr val="bg1">
                  <a:lumMod val="65000"/>
                </a:schemeClr>
              </a:solidFill>
              <a:latin typeface="TeleNeo Office ExtraBold" panose="020B0A04040202090203" pitchFamily="34" charset="-18"/>
            </a:endParaRPr>
          </a:p>
        </p:txBody>
      </p:sp>
      <p:sp>
        <p:nvSpPr>
          <p:cNvPr id="158" name="TextBox 157"/>
          <p:cNvSpPr txBox="1"/>
          <p:nvPr/>
        </p:nvSpPr>
        <p:spPr bwMode="gray">
          <a:xfrm>
            <a:off x="4058868" y="3795886"/>
            <a:ext cx="648072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r"/>
            <a:r>
              <a:rPr lang="hr-HR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698,73</a:t>
            </a:r>
            <a:endParaRPr lang="hr-HR" sz="700" dirty="0">
              <a:solidFill>
                <a:schemeClr val="bg1"/>
              </a:solidFill>
              <a:latin typeface="TeleNeo Office" panose="020B0504040202090203" pitchFamily="34" charset="-18"/>
            </a:endParaRPr>
          </a:p>
          <a:p>
            <a:pPr algn="r"/>
            <a:endParaRPr lang="hr-HR" sz="700" dirty="0">
              <a:solidFill>
                <a:schemeClr val="bg1"/>
              </a:solidFill>
              <a:latin typeface="TeleNeo Office" panose="020B0504040202090203" pitchFamily="34" charset="-18"/>
            </a:endParaRPr>
          </a:p>
          <a:p>
            <a:pPr algn="r"/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1280260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 bwMode="gray">
          <a:xfrm>
            <a:off x="395536" y="627534"/>
            <a:ext cx="1152128" cy="172819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indent="0" algn="r">
              <a:buNone/>
            </a:pPr>
            <a:r>
              <a:rPr lang="hr-HR" sz="1800" b="1" dirty="0" smtClean="0">
                <a:solidFill>
                  <a:schemeClr val="bg1"/>
                </a:solidFill>
                <a:latin typeface="TeleNeo Office ExtraBold" panose="020B0A04040202090203" pitchFamily="34" charset="-18"/>
              </a:rPr>
              <a:t>Top lista 15</a:t>
            </a:r>
          </a:p>
          <a:p>
            <a:pPr marL="0" indent="0" algn="r">
              <a:buNone/>
            </a:pPr>
            <a:r>
              <a:rPr lang="hr-HR" b="1" dirty="0">
                <a:solidFill>
                  <a:schemeClr val="bg1"/>
                </a:solidFill>
                <a:latin typeface="TeleNeo Office ExtraBold" panose="020B0A04040202090203" pitchFamily="34" charset="-18"/>
              </a:rPr>
              <a:t>n</a:t>
            </a:r>
            <a:r>
              <a:rPr lang="hr-HR" b="1" dirty="0" smtClean="0">
                <a:solidFill>
                  <a:schemeClr val="bg1"/>
                </a:solidFill>
                <a:latin typeface="TeleNeo Office ExtraBold" panose="020B0A04040202090203" pitchFamily="34" charset="-18"/>
              </a:rPr>
              <a:t>ajgledanijih</a:t>
            </a:r>
          </a:p>
          <a:p>
            <a:pPr marL="0" indent="0" algn="r">
              <a:buNone/>
            </a:pPr>
            <a:r>
              <a:rPr lang="hr-HR" b="1" dirty="0" smtClean="0">
                <a:solidFill>
                  <a:schemeClr val="bg1"/>
                </a:solidFill>
                <a:latin typeface="TeleNeo Office ExtraBold" panose="020B0A04040202090203" pitchFamily="34" charset="-18"/>
              </a:rPr>
              <a:t>TV sadržaja</a:t>
            </a:r>
          </a:p>
          <a:p>
            <a:pPr marL="0" indent="0" algn="r">
              <a:buNone/>
            </a:pPr>
            <a:endParaRPr lang="hr-HR" sz="1200" dirty="0" smtClean="0">
              <a:latin typeface="TeleNeo Office" panose="020B0504040202090203" pitchFamily="34" charset="-18"/>
            </a:endParaRPr>
          </a:p>
          <a:p>
            <a:pPr marL="0" indent="0" algn="r">
              <a:buNone/>
            </a:pPr>
            <a:r>
              <a:rPr lang="hr-HR" sz="12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Uključuje samo </a:t>
            </a:r>
            <a:r>
              <a:rPr lang="hr-HR" sz="1200" b="1" dirty="0" smtClean="0">
                <a:solidFill>
                  <a:schemeClr val="bg1"/>
                </a:solidFill>
                <a:latin typeface="TeleNeo Office ExtraBold" panose="020B0A04040202090203" pitchFamily="34" charset="-18"/>
              </a:rPr>
              <a:t>PAY</a:t>
            </a:r>
          </a:p>
          <a:p>
            <a:pPr marL="0" indent="0" algn="r">
              <a:buNone/>
            </a:pPr>
            <a:r>
              <a:rPr lang="hr-HR" sz="1200" dirty="0">
                <a:solidFill>
                  <a:schemeClr val="bg1"/>
                </a:solidFill>
                <a:latin typeface="TeleNeo Office" panose="020B0504040202090203" pitchFamily="34" charset="-18"/>
              </a:rPr>
              <a:t>t</a:t>
            </a:r>
            <a:r>
              <a:rPr lang="hr-HR" sz="12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elevizijske kanale</a:t>
            </a:r>
          </a:p>
          <a:p>
            <a:pPr marL="0" indent="0">
              <a:buNone/>
            </a:pPr>
            <a:endParaRPr lang="hr-HR" sz="1800" dirty="0" err="1" smtClean="0">
              <a:latin typeface="TeleNeo Office" panose="020B0504040202090203" pitchFamily="34" charset="-18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1691680" y="699542"/>
            <a:ext cx="0" cy="1584176"/>
          </a:xfrm>
          <a:prstGeom prst="line">
            <a:avLst/>
          </a:prstGeom>
          <a:ln w="19050">
            <a:solidFill>
              <a:schemeClr val="tx2"/>
            </a:solidFill>
            <a:miter lim="800000"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2" name="TextBox 91"/>
          <p:cNvSpPr txBox="1"/>
          <p:nvPr/>
        </p:nvSpPr>
        <p:spPr bwMode="gray">
          <a:xfrm>
            <a:off x="4823981" y="717544"/>
            <a:ext cx="936104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indent="0" algn="ctr">
              <a:buNone/>
            </a:pPr>
            <a:r>
              <a:rPr lang="hr-HR" sz="800" b="1" dirty="0" smtClean="0">
                <a:solidFill>
                  <a:schemeClr val="bg1">
                    <a:lumMod val="65000"/>
                  </a:schemeClr>
                </a:solidFill>
                <a:latin typeface="TeleNeo Office" panose="020B0504040202090203" pitchFamily="34" charset="-18"/>
              </a:rPr>
              <a:t>SUBSCRIBERS RATING</a:t>
            </a:r>
          </a:p>
        </p:txBody>
      </p:sp>
      <p:sp>
        <p:nvSpPr>
          <p:cNvPr id="93" name="TextBox 92"/>
          <p:cNvSpPr txBox="1"/>
          <p:nvPr/>
        </p:nvSpPr>
        <p:spPr bwMode="gray">
          <a:xfrm>
            <a:off x="6270032" y="717544"/>
            <a:ext cx="432048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indent="0" algn="ctr">
              <a:buNone/>
            </a:pPr>
            <a:r>
              <a:rPr lang="hr-HR" sz="800" b="1" dirty="0" smtClean="0">
                <a:solidFill>
                  <a:schemeClr val="bg1">
                    <a:lumMod val="65000"/>
                  </a:schemeClr>
                </a:solidFill>
                <a:latin typeface="TeleNeo Office" panose="020B0504040202090203" pitchFamily="34" charset="-18"/>
              </a:rPr>
              <a:t>SHARE</a:t>
            </a:r>
            <a:endParaRPr lang="hr-HR" sz="900" b="1" dirty="0" smtClean="0">
              <a:solidFill>
                <a:schemeClr val="bg1">
                  <a:lumMod val="65000"/>
                </a:schemeClr>
              </a:solidFill>
              <a:latin typeface="TeleNeo Office" panose="020B0504040202090203" pitchFamily="34" charset="-18"/>
            </a:endParaRPr>
          </a:p>
        </p:txBody>
      </p:sp>
      <p:sp>
        <p:nvSpPr>
          <p:cNvPr id="94" name="TextBox 93"/>
          <p:cNvSpPr txBox="1"/>
          <p:nvPr/>
        </p:nvSpPr>
        <p:spPr bwMode="gray">
          <a:xfrm>
            <a:off x="7296810" y="717544"/>
            <a:ext cx="864096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indent="0" algn="ctr">
              <a:buNone/>
            </a:pPr>
            <a:r>
              <a:rPr lang="hr-HR" sz="800" b="1" dirty="0" smtClean="0">
                <a:solidFill>
                  <a:schemeClr val="bg1">
                    <a:lumMod val="65000"/>
                  </a:schemeClr>
                </a:solidFill>
                <a:latin typeface="TeleNeo Office" panose="020B0504040202090203" pitchFamily="34" charset="-18"/>
              </a:rPr>
              <a:t>AVERAGE DURATION</a:t>
            </a:r>
          </a:p>
          <a:p>
            <a:pPr marL="0" indent="0" algn="ctr">
              <a:buNone/>
            </a:pPr>
            <a:endParaRPr lang="hr-HR" sz="900" b="1" dirty="0" smtClean="0">
              <a:solidFill>
                <a:schemeClr val="bg1">
                  <a:lumMod val="65000"/>
                </a:schemeClr>
              </a:solidFill>
              <a:latin typeface="TeleNeo Office" panose="020B0504040202090203" pitchFamily="34" charset="-18"/>
            </a:endParaRPr>
          </a:p>
        </p:txBody>
      </p:sp>
      <p:cxnSp>
        <p:nvCxnSpPr>
          <p:cNvPr id="95" name="Straight Connector 94"/>
          <p:cNvCxnSpPr/>
          <p:nvPr/>
        </p:nvCxnSpPr>
        <p:spPr>
          <a:xfrm>
            <a:off x="1979712" y="1203598"/>
            <a:ext cx="6408712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headEnd type="none" w="med" len="med"/>
            <a:tailEnd type="none" w="med" len="med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6" name="Straight Connector 95"/>
          <p:cNvCxnSpPr/>
          <p:nvPr/>
        </p:nvCxnSpPr>
        <p:spPr>
          <a:xfrm>
            <a:off x="1979712" y="1419622"/>
            <a:ext cx="6408712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/>
          <p:nvPr/>
        </p:nvCxnSpPr>
        <p:spPr>
          <a:xfrm>
            <a:off x="1979712" y="1635646"/>
            <a:ext cx="6408712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headEnd type="none" w="med" len="med"/>
            <a:tailEnd type="none" w="med" len="med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3" name="Straight Connector 112"/>
          <p:cNvCxnSpPr/>
          <p:nvPr/>
        </p:nvCxnSpPr>
        <p:spPr>
          <a:xfrm>
            <a:off x="1979712" y="1851670"/>
            <a:ext cx="576064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4" name="Straight Connector 113"/>
          <p:cNvCxnSpPr/>
          <p:nvPr/>
        </p:nvCxnSpPr>
        <p:spPr>
          <a:xfrm>
            <a:off x="1979712" y="1851670"/>
            <a:ext cx="6408712" cy="2266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headEnd type="none" w="med" len="med"/>
            <a:tailEnd type="none" w="med" len="med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5" name="Straight Connector 114"/>
          <p:cNvCxnSpPr/>
          <p:nvPr/>
        </p:nvCxnSpPr>
        <p:spPr>
          <a:xfrm>
            <a:off x="1979712" y="2067694"/>
            <a:ext cx="6408712" cy="2266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/>
          <p:nvPr/>
        </p:nvCxnSpPr>
        <p:spPr>
          <a:xfrm>
            <a:off x="1979712" y="2283718"/>
            <a:ext cx="6408712" cy="2266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headEnd type="none" w="med" len="med"/>
            <a:tailEnd type="none" w="med" len="med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7" name="Straight Connector 116"/>
          <p:cNvCxnSpPr/>
          <p:nvPr/>
        </p:nvCxnSpPr>
        <p:spPr>
          <a:xfrm>
            <a:off x="1979712" y="2499742"/>
            <a:ext cx="6408712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8" name="Straight Connector 117"/>
          <p:cNvCxnSpPr/>
          <p:nvPr/>
        </p:nvCxnSpPr>
        <p:spPr>
          <a:xfrm>
            <a:off x="1979712" y="2715766"/>
            <a:ext cx="6408712" cy="6866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headEnd type="none" w="med" len="med"/>
            <a:tailEnd type="none" w="med" len="med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9" name="Straight Connector 118"/>
          <p:cNvCxnSpPr/>
          <p:nvPr/>
        </p:nvCxnSpPr>
        <p:spPr>
          <a:xfrm>
            <a:off x="1979712" y="2931790"/>
            <a:ext cx="6408712" cy="6866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0" name="Straight Connector 119"/>
          <p:cNvCxnSpPr/>
          <p:nvPr/>
        </p:nvCxnSpPr>
        <p:spPr>
          <a:xfrm>
            <a:off x="1979712" y="3147814"/>
            <a:ext cx="6408712" cy="6866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headEnd type="none" w="med" len="med"/>
            <a:tailEnd type="none" w="med" len="med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1" name="Straight Connector 120"/>
          <p:cNvCxnSpPr/>
          <p:nvPr/>
        </p:nvCxnSpPr>
        <p:spPr>
          <a:xfrm>
            <a:off x="1979712" y="3363838"/>
            <a:ext cx="6408712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headEnd type="none" w="med" len="med"/>
            <a:tailEnd type="none" w="med" len="med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2" name="Straight Connector 121"/>
          <p:cNvCxnSpPr/>
          <p:nvPr/>
        </p:nvCxnSpPr>
        <p:spPr>
          <a:xfrm>
            <a:off x="1979712" y="3579862"/>
            <a:ext cx="6408712" cy="460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3" name="Straight Connector 122"/>
          <p:cNvCxnSpPr/>
          <p:nvPr/>
        </p:nvCxnSpPr>
        <p:spPr>
          <a:xfrm>
            <a:off x="2002528" y="3795886"/>
            <a:ext cx="6385896" cy="2266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headEnd type="none" w="med" len="med"/>
            <a:tailEnd type="none" w="med" len="med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4" name="Straight Connector 123"/>
          <p:cNvCxnSpPr/>
          <p:nvPr/>
        </p:nvCxnSpPr>
        <p:spPr>
          <a:xfrm>
            <a:off x="1979712" y="4011910"/>
            <a:ext cx="6408712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5" name="Straight Connector 124"/>
          <p:cNvCxnSpPr/>
          <p:nvPr/>
        </p:nvCxnSpPr>
        <p:spPr>
          <a:xfrm>
            <a:off x="1979712" y="4227934"/>
            <a:ext cx="6408712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6" name="TextBox 125"/>
          <p:cNvSpPr txBox="1"/>
          <p:nvPr/>
        </p:nvSpPr>
        <p:spPr bwMode="gray">
          <a:xfrm>
            <a:off x="4314582" y="717544"/>
            <a:ext cx="432048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indent="0" algn="ctr">
              <a:buNone/>
            </a:pPr>
            <a:r>
              <a:rPr lang="hr-HR" sz="800" b="1" dirty="0" smtClean="0">
                <a:solidFill>
                  <a:schemeClr val="bg1">
                    <a:lumMod val="65000"/>
                  </a:schemeClr>
                </a:solidFill>
                <a:latin typeface="TeleNeo Office" panose="020B0504040202090203" pitchFamily="34" charset="-18"/>
              </a:rPr>
              <a:t>DATUM</a:t>
            </a:r>
          </a:p>
        </p:txBody>
      </p:sp>
      <p:sp>
        <p:nvSpPr>
          <p:cNvPr id="127" name="TextBox 126"/>
          <p:cNvSpPr txBox="1"/>
          <p:nvPr/>
        </p:nvSpPr>
        <p:spPr bwMode="gray">
          <a:xfrm>
            <a:off x="4284422" y="1005576"/>
            <a:ext cx="492367" cy="1800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r-HR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26.05.2021</a:t>
            </a:r>
            <a:endParaRPr lang="hr-HR" sz="700" dirty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128" name="TextBox 127"/>
          <p:cNvSpPr txBox="1"/>
          <p:nvPr/>
        </p:nvSpPr>
        <p:spPr bwMode="gray">
          <a:xfrm>
            <a:off x="4283973" y="2105964"/>
            <a:ext cx="492367" cy="1800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r-HR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01.05.2021</a:t>
            </a:r>
            <a:endParaRPr lang="hr-HR" sz="700" dirty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129" name="TextBox 128"/>
          <p:cNvSpPr txBox="1"/>
          <p:nvPr/>
        </p:nvSpPr>
        <p:spPr bwMode="gray">
          <a:xfrm>
            <a:off x="4284420" y="1249264"/>
            <a:ext cx="492367" cy="1800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r-HR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05.05.2021</a:t>
            </a:r>
            <a:endParaRPr lang="hr-HR" sz="700" dirty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130" name="TextBox 129"/>
          <p:cNvSpPr txBox="1"/>
          <p:nvPr/>
        </p:nvSpPr>
        <p:spPr bwMode="gray">
          <a:xfrm>
            <a:off x="4284419" y="1453360"/>
            <a:ext cx="492367" cy="1800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r-HR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19.05.2021</a:t>
            </a:r>
          </a:p>
        </p:txBody>
      </p:sp>
      <p:sp>
        <p:nvSpPr>
          <p:cNvPr id="131" name="TextBox 130"/>
          <p:cNvSpPr txBox="1"/>
          <p:nvPr/>
        </p:nvSpPr>
        <p:spPr bwMode="gray">
          <a:xfrm>
            <a:off x="4283974" y="1669384"/>
            <a:ext cx="492367" cy="1800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r-HR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26.05.2021</a:t>
            </a:r>
          </a:p>
        </p:txBody>
      </p:sp>
      <p:sp>
        <p:nvSpPr>
          <p:cNvPr id="132" name="TextBox 131"/>
          <p:cNvSpPr txBox="1"/>
          <p:nvPr/>
        </p:nvSpPr>
        <p:spPr bwMode="gray">
          <a:xfrm>
            <a:off x="4284422" y="1889940"/>
            <a:ext cx="492367" cy="1800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r-HR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09.05.2021</a:t>
            </a:r>
            <a:endParaRPr lang="hr-HR" sz="700" dirty="0">
              <a:solidFill>
                <a:schemeClr val="bg1"/>
              </a:solidFill>
              <a:latin typeface="TeleNeo Office" panose="020B0504040202090203" pitchFamily="34" charset="-18"/>
            </a:endParaRPr>
          </a:p>
          <a:p>
            <a:pPr algn="ctr"/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133" name="TextBox 132"/>
          <p:cNvSpPr txBox="1"/>
          <p:nvPr/>
        </p:nvSpPr>
        <p:spPr bwMode="gray">
          <a:xfrm>
            <a:off x="4284422" y="2319722"/>
            <a:ext cx="492367" cy="1800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r-HR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06.05.2021</a:t>
            </a:r>
          </a:p>
        </p:txBody>
      </p:sp>
      <p:sp>
        <p:nvSpPr>
          <p:cNvPr id="134" name="TextBox 133"/>
          <p:cNvSpPr txBox="1"/>
          <p:nvPr/>
        </p:nvSpPr>
        <p:spPr bwMode="gray">
          <a:xfrm>
            <a:off x="4283972" y="2535746"/>
            <a:ext cx="492367" cy="1800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r-HR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12.05.2021</a:t>
            </a:r>
          </a:p>
        </p:txBody>
      </p:sp>
      <p:sp>
        <p:nvSpPr>
          <p:cNvPr id="135" name="TextBox 134"/>
          <p:cNvSpPr txBox="1"/>
          <p:nvPr/>
        </p:nvSpPr>
        <p:spPr bwMode="gray">
          <a:xfrm>
            <a:off x="4283971" y="2758636"/>
            <a:ext cx="492367" cy="1800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r-HR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16.05.2021</a:t>
            </a:r>
          </a:p>
        </p:txBody>
      </p:sp>
      <p:sp>
        <p:nvSpPr>
          <p:cNvPr id="136" name="TextBox 135"/>
          <p:cNvSpPr txBox="1"/>
          <p:nvPr/>
        </p:nvSpPr>
        <p:spPr bwMode="gray">
          <a:xfrm>
            <a:off x="4284422" y="2974660"/>
            <a:ext cx="492367" cy="1800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r-HR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08.05.2021</a:t>
            </a:r>
          </a:p>
        </p:txBody>
      </p:sp>
      <p:sp>
        <p:nvSpPr>
          <p:cNvPr id="137" name="TextBox 136"/>
          <p:cNvSpPr txBox="1"/>
          <p:nvPr/>
        </p:nvSpPr>
        <p:spPr bwMode="gray">
          <a:xfrm>
            <a:off x="4284422" y="3188418"/>
            <a:ext cx="492367" cy="1800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r-HR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16.05.2021</a:t>
            </a:r>
          </a:p>
        </p:txBody>
      </p:sp>
      <p:sp>
        <p:nvSpPr>
          <p:cNvPr id="138" name="TextBox 137"/>
          <p:cNvSpPr txBox="1"/>
          <p:nvPr/>
        </p:nvSpPr>
        <p:spPr bwMode="gray">
          <a:xfrm>
            <a:off x="4283970" y="3404442"/>
            <a:ext cx="492367" cy="1800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r-HR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01.05.2021</a:t>
            </a:r>
          </a:p>
        </p:txBody>
      </p:sp>
      <p:sp>
        <p:nvSpPr>
          <p:cNvPr id="139" name="TextBox 138"/>
          <p:cNvSpPr txBox="1"/>
          <p:nvPr/>
        </p:nvSpPr>
        <p:spPr bwMode="gray">
          <a:xfrm>
            <a:off x="4283969" y="3618132"/>
            <a:ext cx="492367" cy="1800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r-HR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22.05.2021</a:t>
            </a:r>
          </a:p>
        </p:txBody>
      </p:sp>
      <p:sp>
        <p:nvSpPr>
          <p:cNvPr id="140" name="TextBox 139"/>
          <p:cNvSpPr txBox="1"/>
          <p:nvPr/>
        </p:nvSpPr>
        <p:spPr bwMode="gray">
          <a:xfrm>
            <a:off x="4283968" y="3831890"/>
            <a:ext cx="492367" cy="1800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r-HR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02.05.2021</a:t>
            </a:r>
          </a:p>
        </p:txBody>
      </p:sp>
      <p:sp>
        <p:nvSpPr>
          <p:cNvPr id="141" name="TextBox 140"/>
          <p:cNvSpPr txBox="1"/>
          <p:nvPr/>
        </p:nvSpPr>
        <p:spPr bwMode="gray">
          <a:xfrm>
            <a:off x="4284422" y="4047914"/>
            <a:ext cx="492367" cy="1800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r-HR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07.05.2021</a:t>
            </a:r>
            <a:endParaRPr lang="hr-HR" sz="700" dirty="0">
              <a:solidFill>
                <a:schemeClr val="bg1"/>
              </a:solidFill>
              <a:latin typeface="TeleNeo Office" panose="020B0504040202090203" pitchFamily="34" charset="-18"/>
            </a:endParaRPr>
          </a:p>
          <a:p>
            <a:pPr algn="ctr"/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142" name="TextBox 141"/>
          <p:cNvSpPr txBox="1"/>
          <p:nvPr/>
        </p:nvSpPr>
        <p:spPr bwMode="gray">
          <a:xfrm>
            <a:off x="5652574" y="1005576"/>
            <a:ext cx="492367" cy="1800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r-HR" sz="700" dirty="0">
                <a:solidFill>
                  <a:schemeClr val="bg1"/>
                </a:solidFill>
                <a:latin typeface="TeleNeo Office" panose="020B0504040202090203" pitchFamily="34" charset="-18"/>
              </a:rPr>
              <a:t>39.075,32</a:t>
            </a:r>
          </a:p>
          <a:p>
            <a:pPr algn="ctr"/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144" name="TextBox 143"/>
          <p:cNvSpPr txBox="1"/>
          <p:nvPr/>
        </p:nvSpPr>
        <p:spPr bwMode="gray">
          <a:xfrm>
            <a:off x="5652572" y="1249264"/>
            <a:ext cx="492367" cy="1800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r-HR" sz="700" dirty="0">
                <a:solidFill>
                  <a:schemeClr val="bg1"/>
                </a:solidFill>
                <a:latin typeface="TeleNeo Office" panose="020B0504040202090203" pitchFamily="34" charset="-18"/>
              </a:rPr>
              <a:t>36.012,15</a:t>
            </a:r>
          </a:p>
          <a:p>
            <a:pPr algn="ctr"/>
            <a:endParaRPr lang="hr-HR" sz="700" dirty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145" name="TextBox 144"/>
          <p:cNvSpPr txBox="1"/>
          <p:nvPr/>
        </p:nvSpPr>
        <p:spPr bwMode="gray">
          <a:xfrm>
            <a:off x="5652571" y="1453360"/>
            <a:ext cx="492367" cy="1800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r-HR" sz="700" dirty="0">
                <a:solidFill>
                  <a:schemeClr val="bg1"/>
                </a:solidFill>
                <a:latin typeface="TeleNeo Office" panose="020B0504040202090203" pitchFamily="34" charset="-18"/>
              </a:rPr>
              <a:t>30.194,99</a:t>
            </a:r>
          </a:p>
        </p:txBody>
      </p:sp>
      <p:sp>
        <p:nvSpPr>
          <p:cNvPr id="146" name="TextBox 145"/>
          <p:cNvSpPr txBox="1"/>
          <p:nvPr/>
        </p:nvSpPr>
        <p:spPr bwMode="gray">
          <a:xfrm>
            <a:off x="5652126" y="1669384"/>
            <a:ext cx="492367" cy="1800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r-HR" sz="700" dirty="0">
                <a:solidFill>
                  <a:schemeClr val="bg1"/>
                </a:solidFill>
                <a:latin typeface="TeleNeo Office" panose="020B0504040202090203" pitchFamily="34" charset="-18"/>
              </a:rPr>
              <a:t>28.902,21</a:t>
            </a:r>
          </a:p>
          <a:p>
            <a:pPr algn="ctr"/>
            <a:endParaRPr lang="hr-HR" sz="700" dirty="0">
              <a:solidFill>
                <a:schemeClr val="bg1"/>
              </a:solidFill>
              <a:latin typeface="TeleNeo Office" panose="020B0504040202090203" pitchFamily="34" charset="-18"/>
            </a:endParaRPr>
          </a:p>
          <a:p>
            <a:pPr algn="ctr"/>
            <a:endParaRPr lang="hr-HR" sz="700" dirty="0">
              <a:solidFill>
                <a:schemeClr val="bg1"/>
              </a:solidFill>
              <a:latin typeface="TeleNeo Office" panose="020B0504040202090203" pitchFamily="34" charset="-18"/>
            </a:endParaRPr>
          </a:p>
          <a:p>
            <a:pPr algn="ctr"/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147" name="TextBox 146"/>
          <p:cNvSpPr txBox="1"/>
          <p:nvPr/>
        </p:nvSpPr>
        <p:spPr bwMode="gray">
          <a:xfrm>
            <a:off x="5652574" y="1889940"/>
            <a:ext cx="492367" cy="1800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r-HR" sz="700" dirty="0">
                <a:solidFill>
                  <a:schemeClr val="bg1"/>
                </a:solidFill>
                <a:latin typeface="TeleNeo Office" panose="020B0504040202090203" pitchFamily="34" charset="-18"/>
              </a:rPr>
              <a:t>26.103,41</a:t>
            </a:r>
          </a:p>
          <a:p>
            <a:pPr algn="ctr"/>
            <a:endParaRPr lang="hr-HR" sz="700" dirty="0">
              <a:solidFill>
                <a:schemeClr val="bg1"/>
              </a:solidFill>
              <a:latin typeface="TeleNeo Office" panose="020B0504040202090203" pitchFamily="34" charset="-18"/>
            </a:endParaRPr>
          </a:p>
          <a:p>
            <a:pPr algn="ctr"/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150" name="TextBox 149"/>
          <p:cNvSpPr txBox="1"/>
          <p:nvPr/>
        </p:nvSpPr>
        <p:spPr bwMode="gray">
          <a:xfrm>
            <a:off x="5652123" y="2758636"/>
            <a:ext cx="492367" cy="1800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r-HR" sz="700" dirty="0">
                <a:solidFill>
                  <a:schemeClr val="bg1"/>
                </a:solidFill>
                <a:latin typeface="TeleNeo Office" panose="020B0504040202090203" pitchFamily="34" charset="-18"/>
              </a:rPr>
              <a:t>17.493,14</a:t>
            </a:r>
          </a:p>
          <a:p>
            <a:pPr algn="ctr"/>
            <a:endParaRPr lang="hr-HR" sz="700" dirty="0">
              <a:solidFill>
                <a:schemeClr val="bg1"/>
              </a:solidFill>
              <a:latin typeface="TeleNeo Office" panose="020B0504040202090203" pitchFamily="34" charset="-18"/>
            </a:endParaRPr>
          </a:p>
          <a:p>
            <a:pPr algn="ctr"/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151" name="TextBox 150"/>
          <p:cNvSpPr txBox="1"/>
          <p:nvPr/>
        </p:nvSpPr>
        <p:spPr bwMode="gray">
          <a:xfrm>
            <a:off x="5652574" y="2974660"/>
            <a:ext cx="492367" cy="1800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r-HR" sz="700" dirty="0">
                <a:solidFill>
                  <a:schemeClr val="bg1"/>
                </a:solidFill>
                <a:latin typeface="TeleNeo Office" panose="020B0504040202090203" pitchFamily="34" charset="-18"/>
              </a:rPr>
              <a:t>16.702,88</a:t>
            </a:r>
          </a:p>
          <a:p>
            <a:pPr algn="ctr"/>
            <a:endParaRPr lang="hr-HR" sz="700" dirty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152" name="TextBox 151"/>
          <p:cNvSpPr txBox="1"/>
          <p:nvPr/>
        </p:nvSpPr>
        <p:spPr bwMode="gray">
          <a:xfrm>
            <a:off x="5652574" y="3188418"/>
            <a:ext cx="492367" cy="1800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r-HR" sz="700" dirty="0">
                <a:solidFill>
                  <a:schemeClr val="bg1"/>
                </a:solidFill>
                <a:latin typeface="TeleNeo Office" panose="020B0504040202090203" pitchFamily="34" charset="-18"/>
              </a:rPr>
              <a:t>15.981,62</a:t>
            </a:r>
          </a:p>
          <a:p>
            <a:pPr algn="ctr"/>
            <a:endParaRPr lang="hr-HR" sz="700" dirty="0">
              <a:solidFill>
                <a:schemeClr val="bg1"/>
              </a:solidFill>
              <a:latin typeface="TeleNeo Office" panose="020B0504040202090203" pitchFamily="34" charset="-18"/>
            </a:endParaRPr>
          </a:p>
          <a:p>
            <a:pPr algn="ctr"/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153" name="TextBox 152"/>
          <p:cNvSpPr txBox="1"/>
          <p:nvPr/>
        </p:nvSpPr>
        <p:spPr bwMode="gray">
          <a:xfrm>
            <a:off x="5652122" y="3404442"/>
            <a:ext cx="492367" cy="1800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r-HR" sz="700" dirty="0">
                <a:solidFill>
                  <a:schemeClr val="bg1"/>
                </a:solidFill>
                <a:latin typeface="TeleNeo Office" panose="020B0504040202090203" pitchFamily="34" charset="-18"/>
              </a:rPr>
              <a:t>15.450,27</a:t>
            </a:r>
          </a:p>
          <a:p>
            <a:pPr algn="ctr"/>
            <a:endParaRPr lang="hr-HR" sz="700" dirty="0">
              <a:solidFill>
                <a:schemeClr val="bg1"/>
              </a:solidFill>
              <a:latin typeface="TeleNeo Office" panose="020B0504040202090203" pitchFamily="34" charset="-18"/>
            </a:endParaRPr>
          </a:p>
          <a:p>
            <a:pPr algn="ctr"/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154" name="TextBox 153"/>
          <p:cNvSpPr txBox="1"/>
          <p:nvPr/>
        </p:nvSpPr>
        <p:spPr bwMode="gray">
          <a:xfrm>
            <a:off x="5652121" y="3618132"/>
            <a:ext cx="492367" cy="1800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r-HR" sz="700" dirty="0">
                <a:solidFill>
                  <a:schemeClr val="bg1"/>
                </a:solidFill>
                <a:latin typeface="TeleNeo Office" panose="020B0504040202090203" pitchFamily="34" charset="-18"/>
              </a:rPr>
              <a:t>14.705,91</a:t>
            </a:r>
          </a:p>
        </p:txBody>
      </p:sp>
      <p:sp>
        <p:nvSpPr>
          <p:cNvPr id="155" name="TextBox 154"/>
          <p:cNvSpPr txBox="1"/>
          <p:nvPr/>
        </p:nvSpPr>
        <p:spPr bwMode="gray">
          <a:xfrm>
            <a:off x="5652120" y="3831890"/>
            <a:ext cx="492367" cy="1800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r-HR" sz="700" dirty="0">
                <a:solidFill>
                  <a:schemeClr val="bg1"/>
                </a:solidFill>
                <a:latin typeface="TeleNeo Office" panose="020B0504040202090203" pitchFamily="34" charset="-18"/>
              </a:rPr>
              <a:t>14.698,34</a:t>
            </a:r>
          </a:p>
          <a:p>
            <a:pPr algn="ctr"/>
            <a:endParaRPr lang="hr-HR" sz="700" dirty="0">
              <a:solidFill>
                <a:schemeClr val="bg1"/>
              </a:solidFill>
              <a:latin typeface="TeleNeo Office" panose="020B0504040202090203" pitchFamily="34" charset="-18"/>
            </a:endParaRPr>
          </a:p>
          <a:p>
            <a:pPr algn="ctr"/>
            <a:endParaRPr lang="hr-HR" sz="700" dirty="0">
              <a:solidFill>
                <a:schemeClr val="bg1"/>
              </a:solidFill>
              <a:latin typeface="TeleNeo Office" panose="020B0504040202090203" pitchFamily="34" charset="-18"/>
            </a:endParaRPr>
          </a:p>
          <a:p>
            <a:pPr algn="ctr"/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156" name="TextBox 155"/>
          <p:cNvSpPr txBox="1"/>
          <p:nvPr/>
        </p:nvSpPr>
        <p:spPr bwMode="gray">
          <a:xfrm>
            <a:off x="5652574" y="4047914"/>
            <a:ext cx="492367" cy="1800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r-HR" sz="700" dirty="0">
                <a:solidFill>
                  <a:schemeClr val="bg1"/>
                </a:solidFill>
                <a:latin typeface="TeleNeo Office" panose="020B0504040202090203" pitchFamily="34" charset="-18"/>
              </a:rPr>
              <a:t>14.400,38</a:t>
            </a:r>
          </a:p>
          <a:p>
            <a:pPr algn="ctr"/>
            <a:endParaRPr lang="hr-HR" sz="700" dirty="0">
              <a:solidFill>
                <a:schemeClr val="bg1"/>
              </a:solidFill>
              <a:latin typeface="TeleNeo Office" panose="020B0504040202090203" pitchFamily="34" charset="-18"/>
            </a:endParaRPr>
          </a:p>
          <a:p>
            <a:pPr algn="ctr"/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157" name="TextBox 156"/>
          <p:cNvSpPr txBox="1"/>
          <p:nvPr/>
        </p:nvSpPr>
        <p:spPr bwMode="gray">
          <a:xfrm>
            <a:off x="6732694" y="1005576"/>
            <a:ext cx="492367" cy="1800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r-HR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20,78</a:t>
            </a:r>
          </a:p>
        </p:txBody>
      </p:sp>
      <p:sp>
        <p:nvSpPr>
          <p:cNvPr id="158" name="TextBox 157"/>
          <p:cNvSpPr txBox="1"/>
          <p:nvPr/>
        </p:nvSpPr>
        <p:spPr bwMode="gray">
          <a:xfrm>
            <a:off x="6732245" y="2105964"/>
            <a:ext cx="492367" cy="1800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r-HR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13,86</a:t>
            </a:r>
          </a:p>
        </p:txBody>
      </p:sp>
      <p:sp>
        <p:nvSpPr>
          <p:cNvPr id="159" name="TextBox 158"/>
          <p:cNvSpPr txBox="1"/>
          <p:nvPr/>
        </p:nvSpPr>
        <p:spPr bwMode="gray">
          <a:xfrm>
            <a:off x="6732692" y="1249264"/>
            <a:ext cx="492367" cy="1800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r-HR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22,78</a:t>
            </a:r>
          </a:p>
        </p:txBody>
      </p:sp>
      <p:sp>
        <p:nvSpPr>
          <p:cNvPr id="160" name="TextBox 159"/>
          <p:cNvSpPr txBox="1"/>
          <p:nvPr/>
        </p:nvSpPr>
        <p:spPr bwMode="gray">
          <a:xfrm>
            <a:off x="6732691" y="1453360"/>
            <a:ext cx="492367" cy="1800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r-HR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15,53</a:t>
            </a:r>
          </a:p>
        </p:txBody>
      </p:sp>
      <p:sp>
        <p:nvSpPr>
          <p:cNvPr id="161" name="TextBox 160"/>
          <p:cNvSpPr txBox="1"/>
          <p:nvPr/>
        </p:nvSpPr>
        <p:spPr bwMode="gray">
          <a:xfrm>
            <a:off x="6732246" y="1669384"/>
            <a:ext cx="492367" cy="1800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r-HR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22,88</a:t>
            </a:r>
          </a:p>
        </p:txBody>
      </p:sp>
      <p:sp>
        <p:nvSpPr>
          <p:cNvPr id="162" name="TextBox 161"/>
          <p:cNvSpPr txBox="1"/>
          <p:nvPr/>
        </p:nvSpPr>
        <p:spPr bwMode="gray">
          <a:xfrm>
            <a:off x="6732694" y="1889940"/>
            <a:ext cx="492367" cy="1800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r-HR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15,57</a:t>
            </a:r>
          </a:p>
        </p:txBody>
      </p:sp>
      <p:sp>
        <p:nvSpPr>
          <p:cNvPr id="163" name="TextBox 162"/>
          <p:cNvSpPr txBox="1"/>
          <p:nvPr/>
        </p:nvSpPr>
        <p:spPr bwMode="gray">
          <a:xfrm>
            <a:off x="6732694" y="2319722"/>
            <a:ext cx="492367" cy="1800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r-HR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11,26</a:t>
            </a:r>
          </a:p>
        </p:txBody>
      </p:sp>
      <p:sp>
        <p:nvSpPr>
          <p:cNvPr id="164" name="TextBox 163"/>
          <p:cNvSpPr txBox="1"/>
          <p:nvPr/>
        </p:nvSpPr>
        <p:spPr bwMode="gray">
          <a:xfrm>
            <a:off x="6732244" y="2535746"/>
            <a:ext cx="492367" cy="1800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r-HR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9,94</a:t>
            </a:r>
          </a:p>
        </p:txBody>
      </p:sp>
      <p:sp>
        <p:nvSpPr>
          <p:cNvPr id="165" name="TextBox 164"/>
          <p:cNvSpPr txBox="1"/>
          <p:nvPr/>
        </p:nvSpPr>
        <p:spPr bwMode="gray">
          <a:xfrm>
            <a:off x="6732243" y="2758636"/>
            <a:ext cx="492367" cy="1800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r-HR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11,60</a:t>
            </a:r>
          </a:p>
        </p:txBody>
      </p:sp>
      <p:sp>
        <p:nvSpPr>
          <p:cNvPr id="166" name="TextBox 165"/>
          <p:cNvSpPr txBox="1"/>
          <p:nvPr/>
        </p:nvSpPr>
        <p:spPr bwMode="gray">
          <a:xfrm>
            <a:off x="6732694" y="2974660"/>
            <a:ext cx="492367" cy="1800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r-HR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14,39</a:t>
            </a:r>
          </a:p>
        </p:txBody>
      </p:sp>
      <p:sp>
        <p:nvSpPr>
          <p:cNvPr id="167" name="TextBox 166"/>
          <p:cNvSpPr txBox="1"/>
          <p:nvPr/>
        </p:nvSpPr>
        <p:spPr bwMode="gray">
          <a:xfrm>
            <a:off x="6732694" y="3188418"/>
            <a:ext cx="492367" cy="1800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r-HR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13,53</a:t>
            </a:r>
          </a:p>
        </p:txBody>
      </p:sp>
      <p:sp>
        <p:nvSpPr>
          <p:cNvPr id="168" name="TextBox 167"/>
          <p:cNvSpPr txBox="1"/>
          <p:nvPr/>
        </p:nvSpPr>
        <p:spPr bwMode="gray">
          <a:xfrm>
            <a:off x="6732242" y="3404442"/>
            <a:ext cx="492367" cy="1800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r-HR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12,45</a:t>
            </a:r>
          </a:p>
        </p:txBody>
      </p:sp>
      <p:sp>
        <p:nvSpPr>
          <p:cNvPr id="169" name="TextBox 168"/>
          <p:cNvSpPr txBox="1"/>
          <p:nvPr/>
        </p:nvSpPr>
        <p:spPr bwMode="gray">
          <a:xfrm>
            <a:off x="6732241" y="3618132"/>
            <a:ext cx="492367" cy="1800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r-HR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11,35</a:t>
            </a:r>
          </a:p>
        </p:txBody>
      </p:sp>
      <p:sp>
        <p:nvSpPr>
          <p:cNvPr id="170" name="TextBox 169"/>
          <p:cNvSpPr txBox="1"/>
          <p:nvPr/>
        </p:nvSpPr>
        <p:spPr bwMode="gray">
          <a:xfrm>
            <a:off x="6732240" y="3831890"/>
            <a:ext cx="492367" cy="1800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r-HR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8,10</a:t>
            </a:r>
          </a:p>
        </p:txBody>
      </p:sp>
      <p:sp>
        <p:nvSpPr>
          <p:cNvPr id="171" name="TextBox 170"/>
          <p:cNvSpPr txBox="1"/>
          <p:nvPr/>
        </p:nvSpPr>
        <p:spPr bwMode="gray">
          <a:xfrm>
            <a:off x="6732694" y="4047914"/>
            <a:ext cx="492367" cy="1800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r-HR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8,25</a:t>
            </a:r>
          </a:p>
        </p:txBody>
      </p:sp>
      <p:sp>
        <p:nvSpPr>
          <p:cNvPr id="172" name="TextBox 171"/>
          <p:cNvSpPr txBox="1"/>
          <p:nvPr/>
        </p:nvSpPr>
        <p:spPr bwMode="gray">
          <a:xfrm>
            <a:off x="8040073" y="1005576"/>
            <a:ext cx="492367" cy="1800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r-HR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61,42</a:t>
            </a:r>
          </a:p>
        </p:txBody>
      </p:sp>
      <p:sp>
        <p:nvSpPr>
          <p:cNvPr id="173" name="TextBox 172"/>
          <p:cNvSpPr txBox="1"/>
          <p:nvPr/>
        </p:nvSpPr>
        <p:spPr bwMode="gray">
          <a:xfrm>
            <a:off x="8039624" y="2105964"/>
            <a:ext cx="492367" cy="1800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r-HR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54,95</a:t>
            </a:r>
          </a:p>
        </p:txBody>
      </p:sp>
      <p:sp>
        <p:nvSpPr>
          <p:cNvPr id="174" name="TextBox 173"/>
          <p:cNvSpPr txBox="1"/>
          <p:nvPr/>
        </p:nvSpPr>
        <p:spPr bwMode="gray">
          <a:xfrm>
            <a:off x="8040071" y="1249264"/>
            <a:ext cx="492367" cy="1800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r-HR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67,37</a:t>
            </a:r>
          </a:p>
        </p:txBody>
      </p:sp>
      <p:sp>
        <p:nvSpPr>
          <p:cNvPr id="175" name="TextBox 174"/>
          <p:cNvSpPr txBox="1"/>
          <p:nvPr/>
        </p:nvSpPr>
        <p:spPr bwMode="gray">
          <a:xfrm>
            <a:off x="8040070" y="1453360"/>
            <a:ext cx="492367" cy="1800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r-HR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52,13</a:t>
            </a:r>
          </a:p>
        </p:txBody>
      </p:sp>
      <p:sp>
        <p:nvSpPr>
          <p:cNvPr id="176" name="TextBox 175"/>
          <p:cNvSpPr txBox="1"/>
          <p:nvPr/>
        </p:nvSpPr>
        <p:spPr bwMode="gray">
          <a:xfrm>
            <a:off x="8039625" y="1669384"/>
            <a:ext cx="492367" cy="1800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r-HR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34,03</a:t>
            </a:r>
            <a:endParaRPr lang="hr-HR" sz="700" dirty="0">
              <a:solidFill>
                <a:schemeClr val="bg1"/>
              </a:solidFill>
              <a:latin typeface="TeleNeo Office" panose="020B0504040202090203" pitchFamily="34" charset="-18"/>
            </a:endParaRPr>
          </a:p>
          <a:p>
            <a:pPr algn="ctr"/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177" name="TextBox 176"/>
          <p:cNvSpPr txBox="1"/>
          <p:nvPr/>
        </p:nvSpPr>
        <p:spPr bwMode="gray">
          <a:xfrm>
            <a:off x="8040073" y="1889940"/>
            <a:ext cx="492367" cy="1800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r-HR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57,62</a:t>
            </a:r>
          </a:p>
        </p:txBody>
      </p:sp>
      <p:sp>
        <p:nvSpPr>
          <p:cNvPr id="178" name="TextBox 177"/>
          <p:cNvSpPr txBox="1"/>
          <p:nvPr/>
        </p:nvSpPr>
        <p:spPr bwMode="gray">
          <a:xfrm>
            <a:off x="8040073" y="2319722"/>
            <a:ext cx="492367" cy="1800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r-HR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44,06</a:t>
            </a:r>
          </a:p>
        </p:txBody>
      </p:sp>
      <p:sp>
        <p:nvSpPr>
          <p:cNvPr id="179" name="TextBox 178"/>
          <p:cNvSpPr txBox="1"/>
          <p:nvPr/>
        </p:nvSpPr>
        <p:spPr bwMode="gray">
          <a:xfrm>
            <a:off x="8039623" y="2535746"/>
            <a:ext cx="492367" cy="1800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r-HR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43,70</a:t>
            </a:r>
          </a:p>
        </p:txBody>
      </p:sp>
      <p:sp>
        <p:nvSpPr>
          <p:cNvPr id="180" name="TextBox 179"/>
          <p:cNvSpPr txBox="1"/>
          <p:nvPr/>
        </p:nvSpPr>
        <p:spPr bwMode="gray">
          <a:xfrm>
            <a:off x="8039622" y="2758636"/>
            <a:ext cx="492367" cy="1800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r-HR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45,27</a:t>
            </a:r>
          </a:p>
        </p:txBody>
      </p:sp>
      <p:sp>
        <p:nvSpPr>
          <p:cNvPr id="181" name="TextBox 180"/>
          <p:cNvSpPr txBox="1"/>
          <p:nvPr/>
        </p:nvSpPr>
        <p:spPr bwMode="gray">
          <a:xfrm>
            <a:off x="8040073" y="2974660"/>
            <a:ext cx="492367" cy="1800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r-HR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51,81</a:t>
            </a:r>
          </a:p>
        </p:txBody>
      </p:sp>
      <p:sp>
        <p:nvSpPr>
          <p:cNvPr id="182" name="TextBox 181"/>
          <p:cNvSpPr txBox="1"/>
          <p:nvPr/>
        </p:nvSpPr>
        <p:spPr bwMode="gray">
          <a:xfrm>
            <a:off x="8040073" y="3188418"/>
            <a:ext cx="492367" cy="1800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r-HR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44,31</a:t>
            </a:r>
          </a:p>
        </p:txBody>
      </p:sp>
      <p:sp>
        <p:nvSpPr>
          <p:cNvPr id="183" name="TextBox 182"/>
          <p:cNvSpPr txBox="1"/>
          <p:nvPr/>
        </p:nvSpPr>
        <p:spPr bwMode="gray">
          <a:xfrm>
            <a:off x="8039621" y="3404442"/>
            <a:ext cx="492367" cy="1800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r-HR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47,63</a:t>
            </a:r>
          </a:p>
        </p:txBody>
      </p:sp>
      <p:sp>
        <p:nvSpPr>
          <p:cNvPr id="184" name="TextBox 183"/>
          <p:cNvSpPr txBox="1"/>
          <p:nvPr/>
        </p:nvSpPr>
        <p:spPr bwMode="gray">
          <a:xfrm>
            <a:off x="8039620" y="3618132"/>
            <a:ext cx="492367" cy="1800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r-HR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39,63</a:t>
            </a:r>
          </a:p>
        </p:txBody>
      </p:sp>
      <p:sp>
        <p:nvSpPr>
          <p:cNvPr id="185" name="TextBox 184"/>
          <p:cNvSpPr txBox="1"/>
          <p:nvPr/>
        </p:nvSpPr>
        <p:spPr bwMode="gray">
          <a:xfrm>
            <a:off x="8039619" y="3831890"/>
            <a:ext cx="492367" cy="1800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r-HR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41,07</a:t>
            </a:r>
          </a:p>
        </p:txBody>
      </p:sp>
      <p:sp>
        <p:nvSpPr>
          <p:cNvPr id="186" name="TextBox 185"/>
          <p:cNvSpPr txBox="1"/>
          <p:nvPr/>
        </p:nvSpPr>
        <p:spPr bwMode="gray">
          <a:xfrm>
            <a:off x="8040073" y="4047914"/>
            <a:ext cx="492367" cy="1800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r-HR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40,56</a:t>
            </a:r>
          </a:p>
        </p:txBody>
      </p:sp>
      <p:sp>
        <p:nvSpPr>
          <p:cNvPr id="203" name="Rectangle 202"/>
          <p:cNvSpPr/>
          <p:nvPr/>
        </p:nvSpPr>
        <p:spPr>
          <a:xfrm>
            <a:off x="7304377" y="1038739"/>
            <a:ext cx="691201" cy="135632"/>
          </a:xfrm>
          <a:prstGeom prst="rect">
            <a:avLst/>
          </a:prstGeom>
          <a:solidFill>
            <a:srgbClr val="BFCB44"/>
          </a:solidFill>
          <a:ln>
            <a:solidFill>
              <a:srgbClr val="BFCB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sz="700">
              <a:latin typeface="TeleNeo Office" panose="020B0504040202090203" pitchFamily="34" charset="-18"/>
            </a:endParaRPr>
          </a:p>
        </p:txBody>
      </p:sp>
      <p:sp>
        <p:nvSpPr>
          <p:cNvPr id="204" name="Rectangle 203"/>
          <p:cNvSpPr/>
          <p:nvPr/>
        </p:nvSpPr>
        <p:spPr>
          <a:xfrm>
            <a:off x="7304377" y="1254763"/>
            <a:ext cx="756000" cy="135632"/>
          </a:xfrm>
          <a:prstGeom prst="rect">
            <a:avLst/>
          </a:prstGeom>
          <a:solidFill>
            <a:srgbClr val="BFCB44"/>
          </a:solidFill>
          <a:ln>
            <a:solidFill>
              <a:srgbClr val="BFCB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sz="700">
              <a:latin typeface="TeleNeo Office" panose="020B0504040202090203" pitchFamily="34" charset="-18"/>
            </a:endParaRPr>
          </a:p>
        </p:txBody>
      </p:sp>
      <p:sp>
        <p:nvSpPr>
          <p:cNvPr id="205" name="Rectangle 204"/>
          <p:cNvSpPr/>
          <p:nvPr/>
        </p:nvSpPr>
        <p:spPr>
          <a:xfrm>
            <a:off x="7304379" y="1468521"/>
            <a:ext cx="612000" cy="135632"/>
          </a:xfrm>
          <a:prstGeom prst="rect">
            <a:avLst/>
          </a:prstGeom>
          <a:solidFill>
            <a:srgbClr val="BFCB44"/>
          </a:solidFill>
          <a:ln>
            <a:solidFill>
              <a:srgbClr val="BFCB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sz="700">
              <a:latin typeface="TeleNeo Office" panose="020B0504040202090203" pitchFamily="34" charset="-18"/>
            </a:endParaRPr>
          </a:p>
        </p:txBody>
      </p:sp>
      <p:sp>
        <p:nvSpPr>
          <p:cNvPr id="206" name="Rectangle 205"/>
          <p:cNvSpPr/>
          <p:nvPr/>
        </p:nvSpPr>
        <p:spPr>
          <a:xfrm>
            <a:off x="7304377" y="1684545"/>
            <a:ext cx="396000" cy="135632"/>
          </a:xfrm>
          <a:prstGeom prst="rect">
            <a:avLst/>
          </a:prstGeom>
          <a:solidFill>
            <a:srgbClr val="BFCB44"/>
          </a:solidFill>
          <a:ln>
            <a:solidFill>
              <a:srgbClr val="BFCB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sz="700">
              <a:latin typeface="TeleNeo Office" panose="020B0504040202090203" pitchFamily="34" charset="-18"/>
            </a:endParaRPr>
          </a:p>
        </p:txBody>
      </p:sp>
      <p:sp>
        <p:nvSpPr>
          <p:cNvPr id="207" name="Rectangle 206"/>
          <p:cNvSpPr/>
          <p:nvPr/>
        </p:nvSpPr>
        <p:spPr>
          <a:xfrm>
            <a:off x="7304378" y="1905101"/>
            <a:ext cx="648000" cy="135632"/>
          </a:xfrm>
          <a:prstGeom prst="rect">
            <a:avLst/>
          </a:prstGeom>
          <a:solidFill>
            <a:srgbClr val="BFCB44"/>
          </a:solidFill>
          <a:ln>
            <a:solidFill>
              <a:srgbClr val="BFCB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sz="700">
              <a:latin typeface="TeleNeo Office" panose="020B0504040202090203" pitchFamily="34" charset="-18"/>
            </a:endParaRPr>
          </a:p>
        </p:txBody>
      </p:sp>
      <p:sp>
        <p:nvSpPr>
          <p:cNvPr id="208" name="Rectangle 207"/>
          <p:cNvSpPr/>
          <p:nvPr/>
        </p:nvSpPr>
        <p:spPr>
          <a:xfrm>
            <a:off x="7304379" y="2121125"/>
            <a:ext cx="630000" cy="135632"/>
          </a:xfrm>
          <a:prstGeom prst="rect">
            <a:avLst/>
          </a:prstGeom>
          <a:solidFill>
            <a:srgbClr val="BFCB44"/>
          </a:solidFill>
          <a:ln>
            <a:solidFill>
              <a:srgbClr val="BFCB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sz="700">
              <a:latin typeface="TeleNeo Office" panose="020B0504040202090203" pitchFamily="34" charset="-18"/>
            </a:endParaRPr>
          </a:p>
        </p:txBody>
      </p:sp>
      <p:sp>
        <p:nvSpPr>
          <p:cNvPr id="209" name="Rectangle 208"/>
          <p:cNvSpPr/>
          <p:nvPr/>
        </p:nvSpPr>
        <p:spPr>
          <a:xfrm>
            <a:off x="7304378" y="2334883"/>
            <a:ext cx="504000" cy="127248"/>
          </a:xfrm>
          <a:prstGeom prst="rect">
            <a:avLst/>
          </a:prstGeom>
          <a:solidFill>
            <a:srgbClr val="BFCB44"/>
          </a:solidFill>
          <a:ln>
            <a:solidFill>
              <a:srgbClr val="BFCB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sz="700">
              <a:latin typeface="TeleNeo Office" panose="020B0504040202090203" pitchFamily="34" charset="-18"/>
            </a:endParaRPr>
          </a:p>
        </p:txBody>
      </p:sp>
      <p:sp>
        <p:nvSpPr>
          <p:cNvPr id="210" name="Rectangle 209"/>
          <p:cNvSpPr/>
          <p:nvPr/>
        </p:nvSpPr>
        <p:spPr>
          <a:xfrm>
            <a:off x="7304378" y="2550907"/>
            <a:ext cx="468000" cy="135632"/>
          </a:xfrm>
          <a:prstGeom prst="rect">
            <a:avLst/>
          </a:prstGeom>
          <a:solidFill>
            <a:srgbClr val="BFCB44"/>
          </a:solidFill>
          <a:ln>
            <a:solidFill>
              <a:srgbClr val="BFCB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sz="700">
              <a:latin typeface="TeleNeo Office" panose="020B0504040202090203" pitchFamily="34" charset="-18"/>
            </a:endParaRPr>
          </a:p>
        </p:txBody>
      </p:sp>
      <p:sp>
        <p:nvSpPr>
          <p:cNvPr id="211" name="Rectangle 210"/>
          <p:cNvSpPr/>
          <p:nvPr/>
        </p:nvSpPr>
        <p:spPr>
          <a:xfrm>
            <a:off x="7304378" y="2773797"/>
            <a:ext cx="496800" cy="129229"/>
          </a:xfrm>
          <a:prstGeom prst="rect">
            <a:avLst/>
          </a:prstGeom>
          <a:solidFill>
            <a:srgbClr val="BFCB44"/>
          </a:solidFill>
          <a:ln>
            <a:solidFill>
              <a:srgbClr val="BFCB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sz="700">
              <a:latin typeface="TeleNeo Office" panose="020B0504040202090203" pitchFamily="34" charset="-18"/>
            </a:endParaRPr>
          </a:p>
        </p:txBody>
      </p:sp>
      <p:sp>
        <p:nvSpPr>
          <p:cNvPr id="212" name="Rectangle 211"/>
          <p:cNvSpPr/>
          <p:nvPr/>
        </p:nvSpPr>
        <p:spPr>
          <a:xfrm>
            <a:off x="7304377" y="3200365"/>
            <a:ext cx="482400" cy="138846"/>
          </a:xfrm>
          <a:prstGeom prst="rect">
            <a:avLst/>
          </a:prstGeom>
          <a:solidFill>
            <a:srgbClr val="BFCB44"/>
          </a:solidFill>
          <a:ln>
            <a:solidFill>
              <a:srgbClr val="BFCB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sz="700">
              <a:latin typeface="TeleNeo Office" panose="020B0504040202090203" pitchFamily="34" charset="-18"/>
            </a:endParaRPr>
          </a:p>
        </p:txBody>
      </p:sp>
      <p:sp>
        <p:nvSpPr>
          <p:cNvPr id="213" name="Rectangle 212"/>
          <p:cNvSpPr/>
          <p:nvPr/>
        </p:nvSpPr>
        <p:spPr>
          <a:xfrm>
            <a:off x="7304377" y="3411219"/>
            <a:ext cx="511200" cy="138846"/>
          </a:xfrm>
          <a:prstGeom prst="rect">
            <a:avLst/>
          </a:prstGeom>
          <a:solidFill>
            <a:srgbClr val="BFCB44"/>
          </a:solidFill>
          <a:ln>
            <a:solidFill>
              <a:srgbClr val="BFCB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sz="700">
              <a:latin typeface="TeleNeo Office" panose="020B0504040202090203" pitchFamily="34" charset="-18"/>
            </a:endParaRPr>
          </a:p>
        </p:txBody>
      </p:sp>
      <p:sp>
        <p:nvSpPr>
          <p:cNvPr id="214" name="Rectangle 213"/>
          <p:cNvSpPr/>
          <p:nvPr/>
        </p:nvSpPr>
        <p:spPr>
          <a:xfrm>
            <a:off x="7304377" y="3622643"/>
            <a:ext cx="432000" cy="146282"/>
          </a:xfrm>
          <a:prstGeom prst="rect">
            <a:avLst/>
          </a:prstGeom>
          <a:solidFill>
            <a:srgbClr val="BFCB44"/>
          </a:solidFill>
          <a:ln>
            <a:solidFill>
              <a:srgbClr val="BFCB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sz="700">
              <a:latin typeface="TeleNeo Office" panose="020B0504040202090203" pitchFamily="34" charset="-18"/>
            </a:endParaRPr>
          </a:p>
        </p:txBody>
      </p:sp>
      <p:sp>
        <p:nvSpPr>
          <p:cNvPr id="215" name="Rectangle 214"/>
          <p:cNvSpPr/>
          <p:nvPr/>
        </p:nvSpPr>
        <p:spPr>
          <a:xfrm>
            <a:off x="7304377" y="3843836"/>
            <a:ext cx="457200" cy="137845"/>
          </a:xfrm>
          <a:prstGeom prst="rect">
            <a:avLst/>
          </a:prstGeom>
          <a:solidFill>
            <a:srgbClr val="BFCB44"/>
          </a:solidFill>
          <a:ln>
            <a:solidFill>
              <a:srgbClr val="BFCB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sz="700">
              <a:latin typeface="TeleNeo Office" panose="020B0504040202090203" pitchFamily="34" charset="-18"/>
            </a:endParaRPr>
          </a:p>
        </p:txBody>
      </p:sp>
      <p:sp>
        <p:nvSpPr>
          <p:cNvPr id="216" name="Rectangle 215"/>
          <p:cNvSpPr/>
          <p:nvPr/>
        </p:nvSpPr>
        <p:spPr>
          <a:xfrm>
            <a:off x="7304378" y="4059861"/>
            <a:ext cx="446400" cy="132069"/>
          </a:xfrm>
          <a:prstGeom prst="rect">
            <a:avLst/>
          </a:prstGeom>
          <a:solidFill>
            <a:srgbClr val="BFCB44"/>
          </a:solidFill>
          <a:ln>
            <a:solidFill>
              <a:srgbClr val="BFCB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sz="700">
              <a:latin typeface="TeleNeo Office" panose="020B0504040202090203" pitchFamily="34" charset="-18"/>
            </a:endParaRPr>
          </a:p>
        </p:txBody>
      </p:sp>
      <p:sp>
        <p:nvSpPr>
          <p:cNvPr id="217" name="Rectangle 216"/>
          <p:cNvSpPr/>
          <p:nvPr/>
        </p:nvSpPr>
        <p:spPr>
          <a:xfrm>
            <a:off x="6311880" y="1035525"/>
            <a:ext cx="360000" cy="138846"/>
          </a:xfrm>
          <a:prstGeom prst="rect">
            <a:avLst/>
          </a:prstGeom>
          <a:solidFill>
            <a:srgbClr val="529AD6"/>
          </a:solidFill>
          <a:ln>
            <a:solidFill>
              <a:srgbClr val="529A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sz="700">
              <a:latin typeface="TeleNeo Office" panose="020B0504040202090203" pitchFamily="34" charset="-18"/>
            </a:endParaRPr>
          </a:p>
        </p:txBody>
      </p:sp>
      <p:sp>
        <p:nvSpPr>
          <p:cNvPr id="218" name="Rectangle 217"/>
          <p:cNvSpPr/>
          <p:nvPr/>
        </p:nvSpPr>
        <p:spPr>
          <a:xfrm>
            <a:off x="6311880" y="1251549"/>
            <a:ext cx="396000" cy="138846"/>
          </a:xfrm>
          <a:prstGeom prst="rect">
            <a:avLst/>
          </a:prstGeom>
          <a:solidFill>
            <a:srgbClr val="529AD6"/>
          </a:solidFill>
          <a:ln>
            <a:solidFill>
              <a:srgbClr val="529A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sz="700">
              <a:latin typeface="TeleNeo Office" panose="020B0504040202090203" pitchFamily="34" charset="-18"/>
            </a:endParaRPr>
          </a:p>
        </p:txBody>
      </p:sp>
      <p:sp>
        <p:nvSpPr>
          <p:cNvPr id="219" name="Rectangle 218"/>
          <p:cNvSpPr/>
          <p:nvPr/>
        </p:nvSpPr>
        <p:spPr>
          <a:xfrm>
            <a:off x="6311878" y="1465307"/>
            <a:ext cx="288000" cy="138846"/>
          </a:xfrm>
          <a:prstGeom prst="rect">
            <a:avLst/>
          </a:prstGeom>
          <a:solidFill>
            <a:srgbClr val="529AD6"/>
          </a:solidFill>
          <a:ln>
            <a:solidFill>
              <a:srgbClr val="529A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sz="700">
              <a:latin typeface="TeleNeo Office" panose="020B0504040202090203" pitchFamily="34" charset="-18"/>
            </a:endParaRPr>
          </a:p>
        </p:txBody>
      </p:sp>
      <p:sp>
        <p:nvSpPr>
          <p:cNvPr id="220" name="Rectangle 219"/>
          <p:cNvSpPr/>
          <p:nvPr/>
        </p:nvSpPr>
        <p:spPr>
          <a:xfrm>
            <a:off x="6311880" y="1681331"/>
            <a:ext cx="403200" cy="138846"/>
          </a:xfrm>
          <a:prstGeom prst="rect">
            <a:avLst/>
          </a:prstGeom>
          <a:solidFill>
            <a:srgbClr val="529AD6"/>
          </a:solidFill>
          <a:ln>
            <a:solidFill>
              <a:srgbClr val="529A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sz="700">
              <a:latin typeface="TeleNeo Office" panose="020B0504040202090203" pitchFamily="34" charset="-18"/>
            </a:endParaRPr>
          </a:p>
        </p:txBody>
      </p:sp>
      <p:sp>
        <p:nvSpPr>
          <p:cNvPr id="221" name="Rectangle 220"/>
          <p:cNvSpPr/>
          <p:nvPr/>
        </p:nvSpPr>
        <p:spPr>
          <a:xfrm>
            <a:off x="6311881" y="1901887"/>
            <a:ext cx="288000" cy="138846"/>
          </a:xfrm>
          <a:prstGeom prst="rect">
            <a:avLst/>
          </a:prstGeom>
          <a:solidFill>
            <a:srgbClr val="529AD6"/>
          </a:solidFill>
          <a:ln>
            <a:solidFill>
              <a:srgbClr val="529A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sz="700">
              <a:latin typeface="TeleNeo Office" panose="020B0504040202090203" pitchFamily="34" charset="-18"/>
            </a:endParaRPr>
          </a:p>
        </p:txBody>
      </p:sp>
      <p:sp>
        <p:nvSpPr>
          <p:cNvPr id="222" name="Rectangle 221"/>
          <p:cNvSpPr/>
          <p:nvPr/>
        </p:nvSpPr>
        <p:spPr>
          <a:xfrm>
            <a:off x="6300190" y="2547693"/>
            <a:ext cx="198000" cy="138846"/>
          </a:xfrm>
          <a:prstGeom prst="rect">
            <a:avLst/>
          </a:prstGeom>
          <a:solidFill>
            <a:srgbClr val="529AD6"/>
          </a:solidFill>
          <a:ln>
            <a:solidFill>
              <a:srgbClr val="529A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sz="700">
              <a:latin typeface="TeleNeo Office" panose="020B0504040202090203" pitchFamily="34" charset="-18"/>
            </a:endParaRPr>
          </a:p>
        </p:txBody>
      </p:sp>
      <p:sp>
        <p:nvSpPr>
          <p:cNvPr id="223" name="Rectangle 222"/>
          <p:cNvSpPr/>
          <p:nvPr/>
        </p:nvSpPr>
        <p:spPr>
          <a:xfrm>
            <a:off x="6306036" y="2764179"/>
            <a:ext cx="223200" cy="138847"/>
          </a:xfrm>
          <a:prstGeom prst="rect">
            <a:avLst/>
          </a:prstGeom>
          <a:solidFill>
            <a:srgbClr val="529AD6"/>
          </a:solidFill>
          <a:ln>
            <a:solidFill>
              <a:srgbClr val="529A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sz="700">
              <a:latin typeface="TeleNeo Office" panose="020B0504040202090203" pitchFamily="34" charset="-18"/>
            </a:endParaRPr>
          </a:p>
        </p:txBody>
      </p:sp>
      <p:sp>
        <p:nvSpPr>
          <p:cNvPr id="224" name="Rectangle 223"/>
          <p:cNvSpPr/>
          <p:nvPr/>
        </p:nvSpPr>
        <p:spPr>
          <a:xfrm>
            <a:off x="6300192" y="2986607"/>
            <a:ext cx="234000" cy="135632"/>
          </a:xfrm>
          <a:prstGeom prst="rect">
            <a:avLst/>
          </a:prstGeom>
          <a:solidFill>
            <a:srgbClr val="529AD6"/>
          </a:solidFill>
          <a:ln>
            <a:solidFill>
              <a:srgbClr val="529A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sz="700">
              <a:latin typeface="TeleNeo Office" panose="020B0504040202090203" pitchFamily="34" charset="-18"/>
            </a:endParaRPr>
          </a:p>
        </p:txBody>
      </p:sp>
      <p:sp>
        <p:nvSpPr>
          <p:cNvPr id="226" name="Rectangle 225"/>
          <p:cNvSpPr/>
          <p:nvPr/>
        </p:nvSpPr>
        <p:spPr>
          <a:xfrm>
            <a:off x="6300191" y="3404442"/>
            <a:ext cx="230400" cy="144016"/>
          </a:xfrm>
          <a:prstGeom prst="rect">
            <a:avLst/>
          </a:prstGeom>
          <a:solidFill>
            <a:srgbClr val="529AD6"/>
          </a:solidFill>
          <a:ln>
            <a:solidFill>
              <a:srgbClr val="529A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sz="700">
              <a:latin typeface="TeleNeo Office" panose="020B0504040202090203" pitchFamily="34" charset="-18"/>
            </a:endParaRPr>
          </a:p>
        </p:txBody>
      </p:sp>
      <p:sp>
        <p:nvSpPr>
          <p:cNvPr id="227" name="Rectangle 226"/>
          <p:cNvSpPr/>
          <p:nvPr/>
        </p:nvSpPr>
        <p:spPr>
          <a:xfrm>
            <a:off x="6300192" y="3630079"/>
            <a:ext cx="216000" cy="137315"/>
          </a:xfrm>
          <a:prstGeom prst="rect">
            <a:avLst/>
          </a:prstGeom>
          <a:solidFill>
            <a:srgbClr val="529AD6"/>
          </a:solidFill>
          <a:ln>
            <a:solidFill>
              <a:srgbClr val="529A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sz="700">
              <a:latin typeface="TeleNeo Office" panose="020B0504040202090203" pitchFamily="34" charset="-18"/>
            </a:endParaRPr>
          </a:p>
        </p:txBody>
      </p:sp>
      <p:sp>
        <p:nvSpPr>
          <p:cNvPr id="228" name="Rectangle 227"/>
          <p:cNvSpPr/>
          <p:nvPr/>
        </p:nvSpPr>
        <p:spPr>
          <a:xfrm>
            <a:off x="6300192" y="4059861"/>
            <a:ext cx="187200" cy="132069"/>
          </a:xfrm>
          <a:prstGeom prst="rect">
            <a:avLst/>
          </a:prstGeom>
          <a:solidFill>
            <a:srgbClr val="529AD6"/>
          </a:solidFill>
          <a:ln>
            <a:solidFill>
              <a:srgbClr val="529A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sz="700">
              <a:latin typeface="TeleNeo Office" panose="020B0504040202090203" pitchFamily="34" charset="-18"/>
            </a:endParaRPr>
          </a:p>
        </p:txBody>
      </p:sp>
      <p:sp>
        <p:nvSpPr>
          <p:cNvPr id="229" name="Rectangle 228"/>
          <p:cNvSpPr/>
          <p:nvPr/>
        </p:nvSpPr>
        <p:spPr>
          <a:xfrm>
            <a:off x="7308303" y="2981437"/>
            <a:ext cx="597600" cy="140802"/>
          </a:xfrm>
          <a:prstGeom prst="rect">
            <a:avLst/>
          </a:prstGeom>
          <a:solidFill>
            <a:srgbClr val="BFCB44"/>
          </a:solidFill>
          <a:ln>
            <a:solidFill>
              <a:srgbClr val="BFCB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sz="700">
              <a:latin typeface="TeleNeo Office" panose="020B0504040202090203" pitchFamily="34" charset="-18"/>
            </a:endParaRPr>
          </a:p>
        </p:txBody>
      </p:sp>
      <p:sp>
        <p:nvSpPr>
          <p:cNvPr id="230" name="Rectangle 229"/>
          <p:cNvSpPr/>
          <p:nvPr/>
        </p:nvSpPr>
        <p:spPr>
          <a:xfrm>
            <a:off x="6300460" y="3838667"/>
            <a:ext cx="180000" cy="144016"/>
          </a:xfrm>
          <a:prstGeom prst="rect">
            <a:avLst/>
          </a:prstGeom>
          <a:solidFill>
            <a:srgbClr val="529AD6"/>
          </a:solidFill>
          <a:ln>
            <a:solidFill>
              <a:srgbClr val="529A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sz="700">
              <a:latin typeface="TeleNeo Office" panose="020B0504040202090203" pitchFamily="34" charset="-18"/>
            </a:endParaRPr>
          </a:p>
        </p:txBody>
      </p:sp>
      <p:sp>
        <p:nvSpPr>
          <p:cNvPr id="231" name="Rectangle 230"/>
          <p:cNvSpPr/>
          <p:nvPr/>
        </p:nvSpPr>
        <p:spPr>
          <a:xfrm>
            <a:off x="6311881" y="2121125"/>
            <a:ext cx="252000" cy="135632"/>
          </a:xfrm>
          <a:prstGeom prst="rect">
            <a:avLst/>
          </a:prstGeom>
          <a:solidFill>
            <a:srgbClr val="529AD6"/>
          </a:solidFill>
          <a:ln>
            <a:solidFill>
              <a:srgbClr val="529A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sz="700">
              <a:latin typeface="TeleNeo Office" panose="020B0504040202090203" pitchFamily="34" charset="-18"/>
            </a:endParaRPr>
          </a:p>
        </p:txBody>
      </p:sp>
      <p:sp>
        <p:nvSpPr>
          <p:cNvPr id="232" name="Rectangle 231"/>
          <p:cNvSpPr/>
          <p:nvPr/>
        </p:nvSpPr>
        <p:spPr>
          <a:xfrm>
            <a:off x="6306036" y="2326499"/>
            <a:ext cx="216000" cy="135632"/>
          </a:xfrm>
          <a:prstGeom prst="rect">
            <a:avLst/>
          </a:prstGeom>
          <a:solidFill>
            <a:srgbClr val="529AD6"/>
          </a:solidFill>
          <a:ln>
            <a:solidFill>
              <a:srgbClr val="529A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sz="700">
              <a:latin typeface="TeleNeo Office" panose="020B0504040202090203" pitchFamily="34" charset="-18"/>
            </a:endParaRPr>
          </a:p>
        </p:txBody>
      </p:sp>
      <p:sp>
        <p:nvSpPr>
          <p:cNvPr id="233" name="TextBox 232"/>
          <p:cNvSpPr txBox="1"/>
          <p:nvPr/>
        </p:nvSpPr>
        <p:spPr bwMode="gray">
          <a:xfrm>
            <a:off x="1979712" y="1005576"/>
            <a:ext cx="1296144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pt-BR" sz="700" dirty="0">
                <a:solidFill>
                  <a:schemeClr val="bg1"/>
                </a:solidFill>
                <a:latin typeface="TeleNeo Office" panose="020B0504040202090203" pitchFamily="34" charset="-18"/>
              </a:rPr>
              <a:t>UEFA Europa liga: Villarreal - Manchester United (Arena Sport 1)</a:t>
            </a:r>
          </a:p>
        </p:txBody>
      </p:sp>
      <p:sp>
        <p:nvSpPr>
          <p:cNvPr id="234" name="TextBox 233"/>
          <p:cNvSpPr txBox="1"/>
          <p:nvPr/>
        </p:nvSpPr>
        <p:spPr bwMode="gray">
          <a:xfrm>
            <a:off x="1979712" y="1221600"/>
            <a:ext cx="648072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hr-HR" sz="700" dirty="0">
                <a:solidFill>
                  <a:schemeClr val="bg1"/>
                </a:solidFill>
                <a:latin typeface="TeleNeo Office" panose="020B0504040202090203" pitchFamily="34" charset="-18"/>
              </a:rPr>
              <a:t>HT Prva liga: Hajduk  - Dinamo  (Arena Sport 3)</a:t>
            </a:r>
          </a:p>
        </p:txBody>
      </p:sp>
      <p:sp>
        <p:nvSpPr>
          <p:cNvPr id="235" name="TextBox 234"/>
          <p:cNvSpPr txBox="1"/>
          <p:nvPr/>
        </p:nvSpPr>
        <p:spPr bwMode="gray">
          <a:xfrm>
            <a:off x="1979712" y="1435358"/>
            <a:ext cx="648072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sv-SE" sz="700" dirty="0">
                <a:solidFill>
                  <a:schemeClr val="bg1"/>
                </a:solidFill>
                <a:latin typeface="TeleNeo Office" panose="020B0504040202090203" pitchFamily="34" charset="-18"/>
              </a:rPr>
              <a:t>HR Kup: Dinamo  - NK Istra 1961 (Hrvatska nogometna TV)</a:t>
            </a:r>
          </a:p>
        </p:txBody>
      </p:sp>
      <p:sp>
        <p:nvSpPr>
          <p:cNvPr id="236" name="TextBox 235"/>
          <p:cNvSpPr txBox="1"/>
          <p:nvPr/>
        </p:nvSpPr>
        <p:spPr bwMode="gray">
          <a:xfrm>
            <a:off x="1979712" y="1651382"/>
            <a:ext cx="648072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it-IT" sz="700" dirty="0" err="1">
                <a:solidFill>
                  <a:schemeClr val="bg1"/>
                </a:solidFill>
                <a:latin typeface="TeleNeo Office" panose="020B0504040202090203" pitchFamily="34" charset="-18"/>
              </a:rPr>
              <a:t>Automobilizam</a:t>
            </a:r>
            <a:r>
              <a:rPr lang="it-IT" sz="700" dirty="0">
                <a:solidFill>
                  <a:schemeClr val="bg1"/>
                </a:solidFill>
                <a:latin typeface="TeleNeo Office" panose="020B0504040202090203" pitchFamily="34" charset="-18"/>
              </a:rPr>
              <a:t>: WRC HRVATSKA (Arena Sport 1)</a:t>
            </a:r>
          </a:p>
        </p:txBody>
      </p:sp>
      <p:sp>
        <p:nvSpPr>
          <p:cNvPr id="237" name="TextBox 236"/>
          <p:cNvSpPr txBox="1"/>
          <p:nvPr/>
        </p:nvSpPr>
        <p:spPr bwMode="gray">
          <a:xfrm>
            <a:off x="1979712" y="1871938"/>
            <a:ext cx="648072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hr-HR" sz="700" dirty="0">
                <a:solidFill>
                  <a:schemeClr val="bg1"/>
                </a:solidFill>
                <a:latin typeface="TeleNeo Office" panose="020B0504040202090203" pitchFamily="34" charset="-18"/>
              </a:rPr>
              <a:t>HT Prva liga: Rijeka - Dinamo (Arena Sport 3)</a:t>
            </a:r>
          </a:p>
        </p:txBody>
      </p:sp>
      <p:sp>
        <p:nvSpPr>
          <p:cNvPr id="238" name="TextBox 237"/>
          <p:cNvSpPr txBox="1"/>
          <p:nvPr/>
        </p:nvSpPr>
        <p:spPr bwMode="gray">
          <a:xfrm>
            <a:off x="1979712" y="2087962"/>
            <a:ext cx="648072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sv-SE" sz="700" dirty="0">
                <a:solidFill>
                  <a:schemeClr val="bg1"/>
                </a:solidFill>
                <a:latin typeface="TeleNeo Office" panose="020B0504040202090203" pitchFamily="34" charset="-18"/>
              </a:rPr>
              <a:t>HT Prva liga: Hajduk - Rijeka (Arena Sport 3)</a:t>
            </a:r>
          </a:p>
        </p:txBody>
      </p:sp>
      <p:sp>
        <p:nvSpPr>
          <p:cNvPr id="239" name="TextBox 238"/>
          <p:cNvSpPr txBox="1"/>
          <p:nvPr/>
        </p:nvSpPr>
        <p:spPr bwMode="gray">
          <a:xfrm>
            <a:off x="1979712" y="2301720"/>
            <a:ext cx="648072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hr-HR" sz="700" dirty="0">
                <a:solidFill>
                  <a:schemeClr val="bg1"/>
                </a:solidFill>
                <a:latin typeface="TeleNeo Office" panose="020B0504040202090203" pitchFamily="34" charset="-18"/>
              </a:rPr>
              <a:t>UEFA Europa liga:  Arsenal - </a:t>
            </a:r>
            <a:r>
              <a:rPr lang="hr-HR" sz="700" dirty="0" err="1">
                <a:solidFill>
                  <a:schemeClr val="bg1"/>
                </a:solidFill>
                <a:latin typeface="TeleNeo Office" panose="020B0504040202090203" pitchFamily="34" charset="-18"/>
              </a:rPr>
              <a:t>Villarreal</a:t>
            </a:r>
            <a:r>
              <a:rPr lang="hr-HR" sz="700" dirty="0">
                <a:solidFill>
                  <a:schemeClr val="bg1"/>
                </a:solidFill>
                <a:latin typeface="TeleNeo Office" panose="020B0504040202090203" pitchFamily="34" charset="-18"/>
              </a:rPr>
              <a:t> (Arena Sport 1)</a:t>
            </a:r>
          </a:p>
        </p:txBody>
      </p:sp>
      <p:sp>
        <p:nvSpPr>
          <p:cNvPr id="240" name="TextBox 239"/>
          <p:cNvSpPr txBox="1"/>
          <p:nvPr/>
        </p:nvSpPr>
        <p:spPr bwMode="gray">
          <a:xfrm>
            <a:off x="1979712" y="2517744"/>
            <a:ext cx="648072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sv-SE" sz="700" dirty="0">
                <a:solidFill>
                  <a:schemeClr val="bg1"/>
                </a:solidFill>
                <a:latin typeface="TeleNeo Office" panose="020B0504040202090203" pitchFamily="34" charset="-18"/>
              </a:rPr>
              <a:t>HT Prva liga: Hajduk - Gorica (Arena Sport 3)</a:t>
            </a:r>
          </a:p>
        </p:txBody>
      </p:sp>
      <p:sp>
        <p:nvSpPr>
          <p:cNvPr id="241" name="TextBox 240"/>
          <p:cNvSpPr txBox="1"/>
          <p:nvPr/>
        </p:nvSpPr>
        <p:spPr bwMode="gray">
          <a:xfrm>
            <a:off x="1979712" y="2740634"/>
            <a:ext cx="648072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sv-SE" sz="700" dirty="0">
                <a:solidFill>
                  <a:schemeClr val="bg1"/>
                </a:solidFill>
                <a:latin typeface="TeleNeo Office" panose="020B0504040202090203" pitchFamily="34" charset="-18"/>
              </a:rPr>
              <a:t>HT Prva liga: Šibenik - Hajduk (Arena Sport 3)</a:t>
            </a:r>
          </a:p>
        </p:txBody>
      </p:sp>
      <p:sp>
        <p:nvSpPr>
          <p:cNvPr id="242" name="TextBox 241"/>
          <p:cNvSpPr txBox="1"/>
          <p:nvPr/>
        </p:nvSpPr>
        <p:spPr bwMode="gray">
          <a:xfrm>
            <a:off x="1979712" y="2956658"/>
            <a:ext cx="648072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it-IT" sz="700" dirty="0">
                <a:solidFill>
                  <a:schemeClr val="bg1"/>
                </a:solidFill>
                <a:latin typeface="TeleNeo Office" panose="020B0504040202090203" pitchFamily="34" charset="-18"/>
              </a:rPr>
              <a:t>HT </a:t>
            </a:r>
            <a:r>
              <a:rPr lang="it-IT" sz="700" dirty="0" err="1">
                <a:solidFill>
                  <a:schemeClr val="bg1"/>
                </a:solidFill>
                <a:latin typeface="TeleNeo Office" panose="020B0504040202090203" pitchFamily="34" charset="-18"/>
              </a:rPr>
              <a:t>Prva</a:t>
            </a:r>
            <a:r>
              <a:rPr lang="it-IT" sz="700" dirty="0">
                <a:solidFill>
                  <a:schemeClr val="bg1"/>
                </a:solidFill>
                <a:latin typeface="TeleNeo Office" panose="020B0504040202090203" pitchFamily="34" charset="-18"/>
              </a:rPr>
              <a:t> </a:t>
            </a:r>
            <a:r>
              <a:rPr lang="it-IT" sz="700" dirty="0" err="1">
                <a:solidFill>
                  <a:schemeClr val="bg1"/>
                </a:solidFill>
                <a:latin typeface="TeleNeo Office" panose="020B0504040202090203" pitchFamily="34" charset="-18"/>
              </a:rPr>
              <a:t>liga</a:t>
            </a:r>
            <a:r>
              <a:rPr lang="it-IT" sz="700" dirty="0">
                <a:solidFill>
                  <a:schemeClr val="bg1"/>
                </a:solidFill>
                <a:latin typeface="TeleNeo Office" panose="020B0504040202090203" pitchFamily="34" charset="-18"/>
              </a:rPr>
              <a:t>: </a:t>
            </a:r>
            <a:r>
              <a:rPr lang="it-IT" sz="700" dirty="0" err="1">
                <a:solidFill>
                  <a:schemeClr val="bg1"/>
                </a:solidFill>
                <a:latin typeface="TeleNeo Office" panose="020B0504040202090203" pitchFamily="34" charset="-18"/>
              </a:rPr>
              <a:t>Varaždin</a:t>
            </a:r>
            <a:r>
              <a:rPr lang="it-IT" sz="700" dirty="0">
                <a:solidFill>
                  <a:schemeClr val="bg1"/>
                </a:solidFill>
                <a:latin typeface="TeleNeo Office" panose="020B0504040202090203" pitchFamily="34" charset="-18"/>
              </a:rPr>
              <a:t> - </a:t>
            </a:r>
            <a:r>
              <a:rPr lang="it-IT" sz="700" dirty="0" err="1">
                <a:solidFill>
                  <a:schemeClr val="bg1"/>
                </a:solidFill>
                <a:latin typeface="TeleNeo Office" panose="020B0504040202090203" pitchFamily="34" charset="-18"/>
              </a:rPr>
              <a:t>Hajduk</a:t>
            </a:r>
            <a:r>
              <a:rPr lang="it-IT" sz="700" dirty="0">
                <a:solidFill>
                  <a:schemeClr val="bg1"/>
                </a:solidFill>
                <a:latin typeface="TeleNeo Office" panose="020B0504040202090203" pitchFamily="34" charset="-18"/>
              </a:rPr>
              <a:t> (Arena Sport 3)</a:t>
            </a:r>
          </a:p>
        </p:txBody>
      </p:sp>
      <p:sp>
        <p:nvSpPr>
          <p:cNvPr id="243" name="TextBox 242"/>
          <p:cNvSpPr txBox="1"/>
          <p:nvPr/>
        </p:nvSpPr>
        <p:spPr bwMode="gray">
          <a:xfrm>
            <a:off x="1979712" y="3170416"/>
            <a:ext cx="648072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sv-SE" sz="700" dirty="0">
                <a:solidFill>
                  <a:schemeClr val="bg1"/>
                </a:solidFill>
                <a:latin typeface="TeleNeo Office" panose="020B0504040202090203" pitchFamily="34" charset="-18"/>
              </a:rPr>
              <a:t>HT Prva liga: Varaždin - Rijeka (Arena Sport 3)</a:t>
            </a:r>
          </a:p>
        </p:txBody>
      </p:sp>
      <p:sp>
        <p:nvSpPr>
          <p:cNvPr id="244" name="TextBox 243"/>
          <p:cNvSpPr txBox="1"/>
          <p:nvPr/>
        </p:nvSpPr>
        <p:spPr bwMode="gray">
          <a:xfrm>
            <a:off x="1979712" y="3386440"/>
            <a:ext cx="648072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sv-SE" sz="700" dirty="0">
                <a:solidFill>
                  <a:schemeClr val="bg1"/>
                </a:solidFill>
                <a:latin typeface="TeleNeo Office" panose="020B0504040202090203" pitchFamily="34" charset="-18"/>
              </a:rPr>
              <a:t>HT Prva liga: Slaven Belupo - Dinamo (Arena Sport 3)</a:t>
            </a:r>
          </a:p>
        </p:txBody>
      </p:sp>
      <p:sp>
        <p:nvSpPr>
          <p:cNvPr id="245" name="TextBox 244"/>
          <p:cNvSpPr txBox="1"/>
          <p:nvPr/>
        </p:nvSpPr>
        <p:spPr bwMode="gray">
          <a:xfrm>
            <a:off x="1979712" y="3600130"/>
            <a:ext cx="648072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it-IT" sz="700" dirty="0">
                <a:solidFill>
                  <a:schemeClr val="bg1"/>
                </a:solidFill>
                <a:latin typeface="TeleNeo Office" panose="020B0504040202090203" pitchFamily="34" charset="-18"/>
              </a:rPr>
              <a:t>HT </a:t>
            </a:r>
            <a:r>
              <a:rPr lang="it-IT" sz="700" dirty="0" err="1">
                <a:solidFill>
                  <a:schemeClr val="bg1"/>
                </a:solidFill>
                <a:latin typeface="TeleNeo Office" panose="020B0504040202090203" pitchFamily="34" charset="-18"/>
              </a:rPr>
              <a:t>Prva</a:t>
            </a:r>
            <a:r>
              <a:rPr lang="it-IT" sz="700" dirty="0">
                <a:solidFill>
                  <a:schemeClr val="bg1"/>
                </a:solidFill>
                <a:latin typeface="TeleNeo Office" panose="020B0504040202090203" pitchFamily="34" charset="-18"/>
              </a:rPr>
              <a:t> </a:t>
            </a:r>
            <a:r>
              <a:rPr lang="it-IT" sz="700" dirty="0" err="1">
                <a:solidFill>
                  <a:schemeClr val="bg1"/>
                </a:solidFill>
                <a:latin typeface="TeleNeo Office" panose="020B0504040202090203" pitchFamily="34" charset="-18"/>
              </a:rPr>
              <a:t>liga</a:t>
            </a:r>
            <a:r>
              <a:rPr lang="it-IT" sz="700" dirty="0">
                <a:solidFill>
                  <a:schemeClr val="bg1"/>
                </a:solidFill>
                <a:latin typeface="TeleNeo Office" panose="020B0504040202090203" pitchFamily="34" charset="-18"/>
              </a:rPr>
              <a:t>: </a:t>
            </a:r>
            <a:r>
              <a:rPr lang="it-IT" sz="700" dirty="0" err="1">
                <a:solidFill>
                  <a:schemeClr val="bg1"/>
                </a:solidFill>
                <a:latin typeface="TeleNeo Office" panose="020B0504040202090203" pitchFamily="34" charset="-18"/>
              </a:rPr>
              <a:t>Hajduk</a:t>
            </a:r>
            <a:r>
              <a:rPr lang="it-IT" sz="700" dirty="0">
                <a:solidFill>
                  <a:schemeClr val="bg1"/>
                </a:solidFill>
                <a:latin typeface="TeleNeo Office" panose="020B0504040202090203" pitchFamily="34" charset="-18"/>
              </a:rPr>
              <a:t> - </a:t>
            </a:r>
            <a:r>
              <a:rPr lang="it-IT" sz="700" dirty="0" err="1">
                <a:solidFill>
                  <a:schemeClr val="bg1"/>
                </a:solidFill>
                <a:latin typeface="TeleNeo Office" panose="020B0504040202090203" pitchFamily="34" charset="-18"/>
              </a:rPr>
              <a:t>Lokomotiva</a:t>
            </a:r>
            <a:r>
              <a:rPr lang="it-IT" sz="700" dirty="0">
                <a:solidFill>
                  <a:schemeClr val="bg1"/>
                </a:solidFill>
                <a:latin typeface="TeleNeo Office" panose="020B0504040202090203" pitchFamily="34" charset="-18"/>
              </a:rPr>
              <a:t> (Arena Sport 5)</a:t>
            </a:r>
          </a:p>
        </p:txBody>
      </p:sp>
      <p:sp>
        <p:nvSpPr>
          <p:cNvPr id="246" name="TextBox 245"/>
          <p:cNvSpPr txBox="1"/>
          <p:nvPr/>
        </p:nvSpPr>
        <p:spPr bwMode="gray">
          <a:xfrm>
            <a:off x="1979712" y="3813888"/>
            <a:ext cx="648072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sv-SE" sz="700" dirty="0">
                <a:solidFill>
                  <a:schemeClr val="bg1"/>
                </a:solidFill>
                <a:latin typeface="TeleNeo Office" panose="020B0504040202090203" pitchFamily="34" charset="-18"/>
              </a:rPr>
              <a:t>HT Prva liga: Osijek - Varaždin (Arena Sport 3)</a:t>
            </a:r>
          </a:p>
        </p:txBody>
      </p:sp>
      <p:sp>
        <p:nvSpPr>
          <p:cNvPr id="247" name="TextBox 246"/>
          <p:cNvSpPr txBox="1"/>
          <p:nvPr/>
        </p:nvSpPr>
        <p:spPr bwMode="gray">
          <a:xfrm>
            <a:off x="1979712" y="4029912"/>
            <a:ext cx="648072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it-IT" sz="700" dirty="0">
                <a:solidFill>
                  <a:schemeClr val="bg1"/>
                </a:solidFill>
                <a:latin typeface="TeleNeo Office" panose="020B0504040202090203" pitchFamily="34" charset="-18"/>
              </a:rPr>
              <a:t>HT </a:t>
            </a:r>
            <a:r>
              <a:rPr lang="it-IT" sz="700" dirty="0" err="1">
                <a:solidFill>
                  <a:schemeClr val="bg1"/>
                </a:solidFill>
                <a:latin typeface="TeleNeo Office" panose="020B0504040202090203" pitchFamily="34" charset="-18"/>
              </a:rPr>
              <a:t>Prva</a:t>
            </a:r>
            <a:r>
              <a:rPr lang="it-IT" sz="700" dirty="0">
                <a:solidFill>
                  <a:schemeClr val="bg1"/>
                </a:solidFill>
                <a:latin typeface="TeleNeo Office" panose="020B0504040202090203" pitchFamily="34" charset="-18"/>
              </a:rPr>
              <a:t> </a:t>
            </a:r>
            <a:r>
              <a:rPr lang="it-IT" sz="700" dirty="0" err="1">
                <a:solidFill>
                  <a:schemeClr val="bg1"/>
                </a:solidFill>
                <a:latin typeface="TeleNeo Office" panose="020B0504040202090203" pitchFamily="34" charset="-18"/>
              </a:rPr>
              <a:t>liga</a:t>
            </a:r>
            <a:r>
              <a:rPr lang="it-IT" sz="700" dirty="0">
                <a:solidFill>
                  <a:schemeClr val="bg1"/>
                </a:solidFill>
                <a:latin typeface="TeleNeo Office" panose="020B0504040202090203" pitchFamily="34" charset="-18"/>
              </a:rPr>
              <a:t>: </a:t>
            </a:r>
            <a:r>
              <a:rPr lang="it-IT" sz="700" dirty="0" err="1">
                <a:solidFill>
                  <a:schemeClr val="bg1"/>
                </a:solidFill>
                <a:latin typeface="TeleNeo Office" panose="020B0504040202090203" pitchFamily="34" charset="-18"/>
              </a:rPr>
              <a:t>Gorica</a:t>
            </a:r>
            <a:r>
              <a:rPr lang="it-IT" sz="700" dirty="0">
                <a:solidFill>
                  <a:schemeClr val="bg1"/>
                </a:solidFill>
                <a:latin typeface="TeleNeo Office" panose="020B0504040202090203" pitchFamily="34" charset="-18"/>
              </a:rPr>
              <a:t> - Osijek (Arena Sport 3)</a:t>
            </a:r>
          </a:p>
        </p:txBody>
      </p:sp>
      <p:sp>
        <p:nvSpPr>
          <p:cNvPr id="248" name="Rectangle 247"/>
          <p:cNvSpPr/>
          <p:nvPr/>
        </p:nvSpPr>
        <p:spPr>
          <a:xfrm>
            <a:off x="4860032" y="1030355"/>
            <a:ext cx="780399" cy="144016"/>
          </a:xfrm>
          <a:prstGeom prst="rect">
            <a:avLst/>
          </a:prstGeom>
          <a:solidFill>
            <a:srgbClr val="E20074"/>
          </a:solidFill>
          <a:ln>
            <a:solidFill>
              <a:srgbClr val="E2007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sz="700">
              <a:latin typeface="TeleNeo Office" panose="020B0504040202090203" pitchFamily="34" charset="-18"/>
            </a:endParaRPr>
          </a:p>
        </p:txBody>
      </p:sp>
      <p:sp>
        <p:nvSpPr>
          <p:cNvPr id="249" name="Rectangle 248"/>
          <p:cNvSpPr/>
          <p:nvPr/>
        </p:nvSpPr>
        <p:spPr>
          <a:xfrm>
            <a:off x="4860032" y="1246379"/>
            <a:ext cx="720000" cy="144016"/>
          </a:xfrm>
          <a:prstGeom prst="rect">
            <a:avLst/>
          </a:prstGeom>
          <a:solidFill>
            <a:srgbClr val="E20074"/>
          </a:solidFill>
          <a:ln>
            <a:solidFill>
              <a:srgbClr val="E2007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sz="700">
              <a:latin typeface="TeleNeo Office" panose="020B0504040202090203" pitchFamily="34" charset="-18"/>
            </a:endParaRPr>
          </a:p>
        </p:txBody>
      </p:sp>
      <p:sp>
        <p:nvSpPr>
          <p:cNvPr id="250" name="Rectangle 249"/>
          <p:cNvSpPr/>
          <p:nvPr/>
        </p:nvSpPr>
        <p:spPr>
          <a:xfrm>
            <a:off x="4860031" y="1460137"/>
            <a:ext cx="648000" cy="144016"/>
          </a:xfrm>
          <a:prstGeom prst="rect">
            <a:avLst/>
          </a:prstGeom>
          <a:solidFill>
            <a:srgbClr val="E20074"/>
          </a:solidFill>
          <a:ln>
            <a:solidFill>
              <a:srgbClr val="E2007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sz="700">
              <a:latin typeface="TeleNeo Office" panose="020B0504040202090203" pitchFamily="34" charset="-18"/>
            </a:endParaRPr>
          </a:p>
        </p:txBody>
      </p:sp>
      <p:sp>
        <p:nvSpPr>
          <p:cNvPr id="251" name="Rectangle 250"/>
          <p:cNvSpPr/>
          <p:nvPr/>
        </p:nvSpPr>
        <p:spPr>
          <a:xfrm>
            <a:off x="4860033" y="1676161"/>
            <a:ext cx="612000" cy="144016"/>
          </a:xfrm>
          <a:prstGeom prst="rect">
            <a:avLst/>
          </a:prstGeom>
          <a:solidFill>
            <a:srgbClr val="E20074"/>
          </a:solidFill>
          <a:ln>
            <a:solidFill>
              <a:srgbClr val="E2007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sz="700">
              <a:latin typeface="TeleNeo Office" panose="020B0504040202090203" pitchFamily="34" charset="-18"/>
            </a:endParaRPr>
          </a:p>
        </p:txBody>
      </p:sp>
      <p:sp>
        <p:nvSpPr>
          <p:cNvPr id="252" name="Rectangle 251"/>
          <p:cNvSpPr/>
          <p:nvPr/>
        </p:nvSpPr>
        <p:spPr>
          <a:xfrm>
            <a:off x="4860033" y="2112741"/>
            <a:ext cx="554400" cy="144016"/>
          </a:xfrm>
          <a:prstGeom prst="rect">
            <a:avLst/>
          </a:prstGeom>
          <a:solidFill>
            <a:srgbClr val="E20074"/>
          </a:solidFill>
          <a:ln>
            <a:solidFill>
              <a:srgbClr val="E2007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sz="700">
              <a:latin typeface="TeleNeo Office" panose="020B0504040202090203" pitchFamily="34" charset="-18"/>
            </a:endParaRPr>
          </a:p>
        </p:txBody>
      </p:sp>
      <p:sp>
        <p:nvSpPr>
          <p:cNvPr id="253" name="Rectangle 252"/>
          <p:cNvSpPr/>
          <p:nvPr/>
        </p:nvSpPr>
        <p:spPr>
          <a:xfrm>
            <a:off x="4860032" y="2326499"/>
            <a:ext cx="468000" cy="135632"/>
          </a:xfrm>
          <a:prstGeom prst="rect">
            <a:avLst/>
          </a:prstGeom>
          <a:solidFill>
            <a:srgbClr val="E20074"/>
          </a:solidFill>
          <a:ln>
            <a:solidFill>
              <a:srgbClr val="E2007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sz="700">
              <a:latin typeface="TeleNeo Office" panose="020B0504040202090203" pitchFamily="34" charset="-18"/>
            </a:endParaRPr>
          </a:p>
        </p:txBody>
      </p:sp>
      <p:sp>
        <p:nvSpPr>
          <p:cNvPr id="254" name="Rectangle 253"/>
          <p:cNvSpPr/>
          <p:nvPr/>
        </p:nvSpPr>
        <p:spPr>
          <a:xfrm>
            <a:off x="4860033" y="2542523"/>
            <a:ext cx="432000" cy="144016"/>
          </a:xfrm>
          <a:prstGeom prst="rect">
            <a:avLst/>
          </a:prstGeom>
          <a:solidFill>
            <a:srgbClr val="E20074"/>
          </a:solidFill>
          <a:ln>
            <a:solidFill>
              <a:srgbClr val="E2007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sz="700">
              <a:latin typeface="TeleNeo Office" panose="020B0504040202090203" pitchFamily="34" charset="-18"/>
            </a:endParaRPr>
          </a:p>
        </p:txBody>
      </p:sp>
      <p:sp>
        <p:nvSpPr>
          <p:cNvPr id="255" name="Rectangle 254"/>
          <p:cNvSpPr/>
          <p:nvPr/>
        </p:nvSpPr>
        <p:spPr>
          <a:xfrm>
            <a:off x="4860033" y="2765413"/>
            <a:ext cx="396000" cy="144016"/>
          </a:xfrm>
          <a:prstGeom prst="rect">
            <a:avLst/>
          </a:prstGeom>
          <a:solidFill>
            <a:srgbClr val="E20074"/>
          </a:solidFill>
          <a:ln>
            <a:solidFill>
              <a:srgbClr val="E2007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sz="700">
              <a:latin typeface="TeleNeo Office" panose="020B0504040202090203" pitchFamily="34" charset="-18"/>
            </a:endParaRPr>
          </a:p>
        </p:txBody>
      </p:sp>
      <p:sp>
        <p:nvSpPr>
          <p:cNvPr id="256" name="Rectangle 255"/>
          <p:cNvSpPr/>
          <p:nvPr/>
        </p:nvSpPr>
        <p:spPr>
          <a:xfrm>
            <a:off x="4860032" y="2981437"/>
            <a:ext cx="360000" cy="140802"/>
          </a:xfrm>
          <a:prstGeom prst="rect">
            <a:avLst/>
          </a:prstGeom>
          <a:solidFill>
            <a:srgbClr val="E20074"/>
          </a:solidFill>
          <a:ln>
            <a:solidFill>
              <a:srgbClr val="E2007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sz="700">
              <a:latin typeface="TeleNeo Office" panose="020B0504040202090203" pitchFamily="34" charset="-18"/>
            </a:endParaRPr>
          </a:p>
        </p:txBody>
      </p:sp>
      <p:sp>
        <p:nvSpPr>
          <p:cNvPr id="257" name="Rectangle 256"/>
          <p:cNvSpPr/>
          <p:nvPr/>
        </p:nvSpPr>
        <p:spPr>
          <a:xfrm>
            <a:off x="4860033" y="3195195"/>
            <a:ext cx="324000" cy="144016"/>
          </a:xfrm>
          <a:prstGeom prst="rect">
            <a:avLst/>
          </a:prstGeom>
          <a:solidFill>
            <a:srgbClr val="E20074"/>
          </a:solidFill>
          <a:ln>
            <a:solidFill>
              <a:srgbClr val="E2007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sz="700">
              <a:latin typeface="TeleNeo Office" panose="020B0504040202090203" pitchFamily="34" charset="-18"/>
            </a:endParaRPr>
          </a:p>
        </p:txBody>
      </p:sp>
      <p:sp>
        <p:nvSpPr>
          <p:cNvPr id="258" name="Rectangle 257"/>
          <p:cNvSpPr/>
          <p:nvPr/>
        </p:nvSpPr>
        <p:spPr>
          <a:xfrm>
            <a:off x="4860033" y="3411219"/>
            <a:ext cx="288000" cy="144016"/>
          </a:xfrm>
          <a:prstGeom prst="rect">
            <a:avLst/>
          </a:prstGeom>
          <a:solidFill>
            <a:srgbClr val="E20074"/>
          </a:solidFill>
          <a:ln>
            <a:solidFill>
              <a:srgbClr val="E2007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sz="700">
              <a:latin typeface="TeleNeo Office" panose="020B0504040202090203" pitchFamily="34" charset="-18"/>
            </a:endParaRPr>
          </a:p>
        </p:txBody>
      </p:sp>
      <p:sp>
        <p:nvSpPr>
          <p:cNvPr id="259" name="Rectangle 258"/>
          <p:cNvSpPr/>
          <p:nvPr/>
        </p:nvSpPr>
        <p:spPr>
          <a:xfrm>
            <a:off x="4860031" y="3624909"/>
            <a:ext cx="252000" cy="142485"/>
          </a:xfrm>
          <a:prstGeom prst="rect">
            <a:avLst/>
          </a:prstGeom>
          <a:solidFill>
            <a:srgbClr val="E20074"/>
          </a:solidFill>
          <a:ln>
            <a:solidFill>
              <a:srgbClr val="E2007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sz="700">
              <a:latin typeface="TeleNeo Office" panose="020B0504040202090203" pitchFamily="34" charset="-18"/>
            </a:endParaRPr>
          </a:p>
        </p:txBody>
      </p:sp>
      <p:sp>
        <p:nvSpPr>
          <p:cNvPr id="260" name="Rectangle 259"/>
          <p:cNvSpPr/>
          <p:nvPr/>
        </p:nvSpPr>
        <p:spPr>
          <a:xfrm>
            <a:off x="4860032" y="3838667"/>
            <a:ext cx="216000" cy="144016"/>
          </a:xfrm>
          <a:prstGeom prst="rect">
            <a:avLst/>
          </a:prstGeom>
          <a:solidFill>
            <a:srgbClr val="E20074"/>
          </a:solidFill>
          <a:ln>
            <a:solidFill>
              <a:srgbClr val="E2007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sz="700">
              <a:latin typeface="TeleNeo Office" panose="020B0504040202090203" pitchFamily="34" charset="-18"/>
            </a:endParaRPr>
          </a:p>
        </p:txBody>
      </p:sp>
      <p:sp>
        <p:nvSpPr>
          <p:cNvPr id="261" name="Rectangle 260"/>
          <p:cNvSpPr/>
          <p:nvPr/>
        </p:nvSpPr>
        <p:spPr>
          <a:xfrm>
            <a:off x="4860033" y="1896717"/>
            <a:ext cx="558000" cy="144016"/>
          </a:xfrm>
          <a:prstGeom prst="rect">
            <a:avLst/>
          </a:prstGeom>
          <a:solidFill>
            <a:srgbClr val="E20074"/>
          </a:solidFill>
          <a:ln>
            <a:solidFill>
              <a:srgbClr val="E2007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sz="700">
              <a:latin typeface="TeleNeo Office" panose="020B0504040202090203" pitchFamily="34" charset="-18"/>
            </a:endParaRPr>
          </a:p>
        </p:txBody>
      </p:sp>
      <p:sp>
        <p:nvSpPr>
          <p:cNvPr id="262" name="Rectangle 261"/>
          <p:cNvSpPr/>
          <p:nvPr/>
        </p:nvSpPr>
        <p:spPr>
          <a:xfrm>
            <a:off x="4859037" y="4047914"/>
            <a:ext cx="180000" cy="144016"/>
          </a:xfrm>
          <a:prstGeom prst="rect">
            <a:avLst/>
          </a:prstGeom>
          <a:solidFill>
            <a:srgbClr val="E20074"/>
          </a:solidFill>
          <a:ln>
            <a:solidFill>
              <a:srgbClr val="E2007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sz="700">
              <a:latin typeface="TeleNeo Office" panose="020B0504040202090203" pitchFamily="34" charset="-18"/>
            </a:endParaRPr>
          </a:p>
        </p:txBody>
      </p:sp>
      <p:sp>
        <p:nvSpPr>
          <p:cNvPr id="263" name="TextBox 262"/>
          <p:cNvSpPr txBox="1"/>
          <p:nvPr/>
        </p:nvSpPr>
        <p:spPr>
          <a:xfrm>
            <a:off x="344665" y="2891964"/>
            <a:ext cx="1253869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chemeClr val="bg1"/>
                </a:solidFill>
                <a:latin typeface="TeleNeo Office ExtraBold" panose="020B0A04040202090203" pitchFamily="34" charset="-18"/>
              </a:rPr>
              <a:t>Subs rating</a:t>
            </a:r>
          </a:p>
          <a:p>
            <a:r>
              <a:rPr lang="en-US" sz="700" b="1" dirty="0">
                <a:solidFill>
                  <a:schemeClr val="bg1">
                    <a:lumMod val="65000"/>
                  </a:schemeClr>
                </a:solidFill>
                <a:latin typeface="TeleNeo Office ExtraBold" panose="020B0A04040202090203" pitchFamily="34" charset="-18"/>
              </a:rPr>
              <a:t>The average number of</a:t>
            </a:r>
          </a:p>
          <a:p>
            <a:r>
              <a:rPr lang="en-US" sz="700" b="1" dirty="0">
                <a:solidFill>
                  <a:schemeClr val="bg1">
                    <a:lumMod val="65000"/>
                  </a:schemeClr>
                </a:solidFill>
                <a:latin typeface="TeleNeo Office ExtraBold" panose="020B0A04040202090203" pitchFamily="34" charset="-18"/>
              </a:rPr>
              <a:t>Subscriber IDs viewing at any</a:t>
            </a:r>
          </a:p>
          <a:p>
            <a:r>
              <a:rPr lang="en-US" sz="700" b="1" dirty="0">
                <a:solidFill>
                  <a:schemeClr val="bg1">
                    <a:lumMod val="65000"/>
                  </a:schemeClr>
                </a:solidFill>
                <a:latin typeface="TeleNeo Office ExtraBold" panose="020B0A04040202090203" pitchFamily="34" charset="-18"/>
              </a:rPr>
              <a:t>given moment</a:t>
            </a:r>
            <a:r>
              <a:rPr lang="en-US" sz="700" b="1" dirty="0" smtClean="0">
                <a:solidFill>
                  <a:schemeClr val="bg1">
                    <a:lumMod val="65000"/>
                  </a:schemeClr>
                </a:solidFill>
                <a:latin typeface="TeleNeo Office ExtraBold" panose="020B0A04040202090203" pitchFamily="34" charset="-18"/>
              </a:rPr>
              <a:t>.</a:t>
            </a:r>
            <a:endParaRPr lang="hr-HR" sz="700" b="1" dirty="0" smtClean="0">
              <a:solidFill>
                <a:schemeClr val="bg1">
                  <a:lumMod val="65000"/>
                </a:schemeClr>
              </a:solidFill>
              <a:latin typeface="TeleNeo Office ExtraBold" panose="020B0A04040202090203" pitchFamily="34" charset="-18"/>
            </a:endParaRPr>
          </a:p>
          <a:p>
            <a:endParaRPr lang="en-US" sz="700" b="1" dirty="0">
              <a:solidFill>
                <a:schemeClr val="bg1"/>
              </a:solidFill>
              <a:latin typeface="TeleNeo Office ExtraBold" panose="020B0A04040202090203" pitchFamily="34" charset="-18"/>
            </a:endParaRPr>
          </a:p>
          <a:p>
            <a:r>
              <a:rPr lang="en-US" sz="700" b="1" dirty="0">
                <a:solidFill>
                  <a:schemeClr val="bg1"/>
                </a:solidFill>
                <a:latin typeface="TeleNeo Office ExtraBold" panose="020B0A04040202090203" pitchFamily="34" charset="-18"/>
              </a:rPr>
              <a:t>Share</a:t>
            </a:r>
          </a:p>
          <a:p>
            <a:r>
              <a:rPr lang="en-US" sz="700" b="1" dirty="0">
                <a:solidFill>
                  <a:schemeClr val="bg1">
                    <a:lumMod val="65000"/>
                  </a:schemeClr>
                </a:solidFill>
                <a:latin typeface="TeleNeo Office ExtraBold" panose="020B0A04040202090203" pitchFamily="34" charset="-18"/>
              </a:rPr>
              <a:t>Viewing duration as a</a:t>
            </a:r>
          </a:p>
          <a:p>
            <a:r>
              <a:rPr lang="en-US" sz="700" b="1" dirty="0">
                <a:solidFill>
                  <a:schemeClr val="bg1">
                    <a:lumMod val="65000"/>
                  </a:schemeClr>
                </a:solidFill>
                <a:latin typeface="TeleNeo Office ExtraBold" panose="020B0A04040202090203" pitchFamily="34" charset="-18"/>
              </a:rPr>
              <a:t>percentage of all viewing.</a:t>
            </a:r>
            <a:endParaRPr lang="hr-HR" sz="700" b="1" dirty="0">
              <a:solidFill>
                <a:schemeClr val="bg1">
                  <a:lumMod val="65000"/>
                </a:schemeClr>
              </a:solidFill>
              <a:latin typeface="TeleNeo Office ExtraBold" panose="020B0A04040202090203" pitchFamily="34" charset="-18"/>
            </a:endParaRPr>
          </a:p>
          <a:p>
            <a:endParaRPr lang="en-US" sz="700" b="1" dirty="0">
              <a:solidFill>
                <a:schemeClr val="bg1"/>
              </a:solidFill>
              <a:latin typeface="TeleNeo Office ExtraBold" panose="020B0A04040202090203" pitchFamily="34" charset="-18"/>
            </a:endParaRPr>
          </a:p>
          <a:p>
            <a:r>
              <a:rPr lang="en-US" sz="700" b="1" dirty="0">
                <a:solidFill>
                  <a:schemeClr val="bg1"/>
                </a:solidFill>
                <a:latin typeface="TeleNeo Office ExtraBold" panose="020B0A04040202090203" pitchFamily="34" charset="-18"/>
              </a:rPr>
              <a:t>Average Duration</a:t>
            </a:r>
          </a:p>
          <a:p>
            <a:r>
              <a:rPr lang="en-US" sz="700" b="1" dirty="0">
                <a:solidFill>
                  <a:schemeClr val="bg1">
                    <a:lumMod val="65000"/>
                  </a:schemeClr>
                </a:solidFill>
                <a:latin typeface="TeleNeo Office ExtraBold" panose="020B0A04040202090203" pitchFamily="34" charset="-18"/>
              </a:rPr>
              <a:t>The average viewing duration</a:t>
            </a:r>
          </a:p>
          <a:p>
            <a:r>
              <a:rPr lang="en-US" sz="700" b="1" dirty="0">
                <a:solidFill>
                  <a:schemeClr val="bg1">
                    <a:lumMod val="65000"/>
                  </a:schemeClr>
                </a:solidFill>
                <a:latin typeface="TeleNeo Office ExtraBold" panose="020B0A04040202090203" pitchFamily="34" charset="-18"/>
              </a:rPr>
              <a:t>per reached viewer</a:t>
            </a:r>
            <a:endParaRPr lang="hr-HR" sz="700" b="1" dirty="0">
              <a:solidFill>
                <a:schemeClr val="bg1">
                  <a:lumMod val="65000"/>
                </a:schemeClr>
              </a:solidFill>
              <a:latin typeface="TeleNeo Office ExtraBold" panose="020B0A04040202090203" pitchFamily="34" charset="-18"/>
            </a:endParaRPr>
          </a:p>
        </p:txBody>
      </p:sp>
      <p:sp>
        <p:nvSpPr>
          <p:cNvPr id="187" name="Rectangle 186"/>
          <p:cNvSpPr/>
          <p:nvPr/>
        </p:nvSpPr>
        <p:spPr>
          <a:xfrm>
            <a:off x="6300461" y="3188418"/>
            <a:ext cx="252000" cy="135632"/>
          </a:xfrm>
          <a:prstGeom prst="rect">
            <a:avLst/>
          </a:prstGeom>
          <a:solidFill>
            <a:srgbClr val="529AD6"/>
          </a:solidFill>
          <a:ln>
            <a:solidFill>
              <a:srgbClr val="529A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sz="700">
              <a:latin typeface="TeleNeo Office" panose="020B0504040202090203" pitchFamily="34" charset="-18"/>
            </a:endParaRPr>
          </a:p>
        </p:txBody>
      </p:sp>
      <p:sp>
        <p:nvSpPr>
          <p:cNvPr id="188" name="TextBox 187"/>
          <p:cNvSpPr txBox="1"/>
          <p:nvPr/>
        </p:nvSpPr>
        <p:spPr bwMode="gray">
          <a:xfrm>
            <a:off x="5652574" y="2076737"/>
            <a:ext cx="492367" cy="1800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r-HR" sz="700" dirty="0">
                <a:solidFill>
                  <a:schemeClr val="bg1"/>
                </a:solidFill>
                <a:latin typeface="TeleNeo Office" panose="020B0504040202090203" pitchFamily="34" charset="-18"/>
              </a:rPr>
              <a:t>26.099,47</a:t>
            </a:r>
          </a:p>
          <a:p>
            <a:pPr algn="ctr"/>
            <a:endParaRPr lang="hr-HR" sz="700" dirty="0">
              <a:solidFill>
                <a:schemeClr val="bg1"/>
              </a:solidFill>
              <a:latin typeface="TeleNeo Office" panose="020B0504040202090203" pitchFamily="34" charset="-18"/>
            </a:endParaRPr>
          </a:p>
          <a:p>
            <a:pPr algn="ctr"/>
            <a:endParaRPr lang="hr-HR" sz="700" dirty="0">
              <a:solidFill>
                <a:schemeClr val="bg1"/>
              </a:solidFill>
              <a:latin typeface="TeleNeo Office" panose="020B0504040202090203" pitchFamily="34" charset="-18"/>
            </a:endParaRPr>
          </a:p>
          <a:p>
            <a:pPr algn="ctr"/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189" name="TextBox 188"/>
          <p:cNvSpPr txBox="1"/>
          <p:nvPr/>
        </p:nvSpPr>
        <p:spPr bwMode="gray">
          <a:xfrm>
            <a:off x="5652574" y="2290558"/>
            <a:ext cx="492367" cy="1800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r-HR" sz="700" dirty="0">
                <a:solidFill>
                  <a:schemeClr val="bg1"/>
                </a:solidFill>
                <a:latin typeface="TeleNeo Office" panose="020B0504040202090203" pitchFamily="34" charset="-18"/>
              </a:rPr>
              <a:t>21.436,91</a:t>
            </a:r>
          </a:p>
          <a:p>
            <a:pPr algn="ctr"/>
            <a:endParaRPr lang="hr-HR" sz="700" dirty="0">
              <a:solidFill>
                <a:schemeClr val="bg1"/>
              </a:solidFill>
              <a:latin typeface="TeleNeo Office" panose="020B0504040202090203" pitchFamily="34" charset="-18"/>
            </a:endParaRPr>
          </a:p>
          <a:p>
            <a:pPr algn="ctr"/>
            <a:endParaRPr lang="hr-HR" sz="700" dirty="0">
              <a:solidFill>
                <a:schemeClr val="bg1"/>
              </a:solidFill>
              <a:latin typeface="TeleNeo Office" panose="020B0504040202090203" pitchFamily="34" charset="-18"/>
            </a:endParaRPr>
          </a:p>
          <a:p>
            <a:pPr algn="ctr"/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190" name="TextBox 189"/>
          <p:cNvSpPr txBox="1"/>
          <p:nvPr/>
        </p:nvSpPr>
        <p:spPr bwMode="gray">
          <a:xfrm>
            <a:off x="5652120" y="2535746"/>
            <a:ext cx="492367" cy="1800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r-HR" sz="700" dirty="0">
                <a:solidFill>
                  <a:schemeClr val="bg1"/>
                </a:solidFill>
                <a:latin typeface="TeleNeo Office" panose="020B0504040202090203" pitchFamily="34" charset="-18"/>
              </a:rPr>
              <a:t>19.131,31</a:t>
            </a:r>
          </a:p>
          <a:p>
            <a:pPr algn="ctr"/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3841385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 bwMode="gray">
          <a:xfrm>
            <a:off x="395536" y="627534"/>
            <a:ext cx="1152128" cy="172819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indent="0" algn="r">
              <a:buNone/>
            </a:pPr>
            <a:r>
              <a:rPr lang="hr-HR" sz="1800" b="1" dirty="0" smtClean="0">
                <a:solidFill>
                  <a:schemeClr val="bg1"/>
                </a:solidFill>
                <a:latin typeface="TeleNeo Office ExtraBold" panose="020B0A04040202090203" pitchFamily="34" charset="-18"/>
              </a:rPr>
              <a:t>Top lista 15</a:t>
            </a:r>
          </a:p>
          <a:p>
            <a:pPr marL="0" indent="0" algn="r">
              <a:buNone/>
            </a:pPr>
            <a:r>
              <a:rPr lang="hr-HR" b="1" dirty="0">
                <a:solidFill>
                  <a:schemeClr val="bg1"/>
                </a:solidFill>
                <a:latin typeface="TeleNeo Office ExtraBold" panose="020B0A04040202090203" pitchFamily="34" charset="-18"/>
              </a:rPr>
              <a:t>n</a:t>
            </a:r>
            <a:r>
              <a:rPr lang="hr-HR" b="1" dirty="0" smtClean="0">
                <a:solidFill>
                  <a:schemeClr val="bg1"/>
                </a:solidFill>
                <a:latin typeface="TeleNeo Office ExtraBold" panose="020B0A04040202090203" pitchFamily="34" charset="-18"/>
              </a:rPr>
              <a:t>ajgledanijih</a:t>
            </a:r>
          </a:p>
          <a:p>
            <a:pPr marL="0" indent="0" algn="r">
              <a:buNone/>
            </a:pPr>
            <a:r>
              <a:rPr lang="hr-HR" b="1" dirty="0">
                <a:solidFill>
                  <a:schemeClr val="bg1"/>
                </a:solidFill>
                <a:latin typeface="TeleNeo Office ExtraBold" panose="020B0A04040202090203" pitchFamily="34" charset="-18"/>
              </a:rPr>
              <a:t>t</a:t>
            </a:r>
            <a:r>
              <a:rPr lang="hr-HR" sz="1800" b="1" dirty="0" smtClean="0">
                <a:solidFill>
                  <a:schemeClr val="bg1"/>
                </a:solidFill>
                <a:latin typeface="TeleNeo Office ExtraBold" panose="020B0A04040202090203" pitchFamily="34" charset="-18"/>
              </a:rPr>
              <a:t>elevizijski</a:t>
            </a:r>
          </a:p>
          <a:p>
            <a:pPr marL="0" indent="0" algn="r">
              <a:buNone/>
            </a:pPr>
            <a:r>
              <a:rPr lang="hr-HR" b="1" dirty="0" smtClean="0">
                <a:solidFill>
                  <a:schemeClr val="bg1"/>
                </a:solidFill>
                <a:latin typeface="TeleNeo Office ExtraBold" panose="020B0A04040202090203" pitchFamily="34" charset="-18"/>
              </a:rPr>
              <a:t>kanala</a:t>
            </a:r>
          </a:p>
          <a:p>
            <a:pPr marL="0" indent="0" algn="r">
              <a:buNone/>
            </a:pPr>
            <a:endParaRPr lang="hr-HR" sz="1200" dirty="0" smtClean="0">
              <a:latin typeface="TeleNeo Office ExtraBold" panose="020B0A04040202090203" pitchFamily="34" charset="-18"/>
            </a:endParaRPr>
          </a:p>
          <a:p>
            <a:pPr marL="0" indent="0" algn="r">
              <a:buNone/>
            </a:pPr>
            <a:r>
              <a:rPr lang="hr-HR" sz="12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Uključuje sve </a:t>
            </a:r>
          </a:p>
          <a:p>
            <a:pPr marL="0" indent="0" algn="r">
              <a:buNone/>
            </a:pPr>
            <a:r>
              <a:rPr lang="hr-HR" sz="1200" dirty="0">
                <a:solidFill>
                  <a:schemeClr val="bg1"/>
                </a:solidFill>
                <a:latin typeface="TeleNeo Office" panose="020B0504040202090203" pitchFamily="34" charset="-18"/>
              </a:rPr>
              <a:t>t</a:t>
            </a:r>
            <a:r>
              <a:rPr lang="hr-HR" sz="12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elevizijske kanale</a:t>
            </a:r>
          </a:p>
          <a:p>
            <a:pPr marL="0" indent="0" algn="r">
              <a:buNone/>
            </a:pPr>
            <a:r>
              <a:rPr lang="hr-HR" sz="1200" dirty="0">
                <a:solidFill>
                  <a:schemeClr val="bg1"/>
                </a:solidFill>
                <a:latin typeface="TeleNeo Office" panose="020B0504040202090203" pitchFamily="34" charset="-18"/>
              </a:rPr>
              <a:t>u</a:t>
            </a:r>
            <a:r>
              <a:rPr lang="hr-HR" sz="12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 periodu od 19:00</a:t>
            </a:r>
          </a:p>
          <a:p>
            <a:pPr marL="0" indent="0" algn="r">
              <a:buNone/>
            </a:pPr>
            <a:r>
              <a:rPr lang="hr-HR" sz="1200" dirty="0">
                <a:solidFill>
                  <a:schemeClr val="bg1"/>
                </a:solidFill>
                <a:latin typeface="TeleNeo Office" panose="020B0504040202090203" pitchFamily="34" charset="-18"/>
              </a:rPr>
              <a:t>d</a:t>
            </a:r>
            <a:r>
              <a:rPr lang="hr-HR" sz="12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o 23:00</a:t>
            </a:r>
          </a:p>
          <a:p>
            <a:pPr marL="0" indent="0">
              <a:buNone/>
            </a:pPr>
            <a:endParaRPr lang="hr-HR" sz="1800" dirty="0" err="1" smtClean="0">
              <a:latin typeface="TeleNeo Office" panose="020B0504040202090203" pitchFamily="34" charset="-18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1691680" y="699542"/>
            <a:ext cx="0" cy="1584176"/>
          </a:xfrm>
          <a:prstGeom prst="line">
            <a:avLst/>
          </a:prstGeom>
          <a:ln w="19050">
            <a:solidFill>
              <a:schemeClr val="tx2"/>
            </a:solidFill>
            <a:miter lim="800000"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 bwMode="gray">
          <a:xfrm>
            <a:off x="1979712" y="699542"/>
            <a:ext cx="648072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indent="0">
              <a:buNone/>
            </a:pPr>
            <a:endParaRPr lang="hr-HR" sz="1800" dirty="0" err="1" smtClean="0">
              <a:latin typeface="TeleNeo Office" panose="020B0504040202090203" pitchFamily="34" charset="-18"/>
            </a:endParaRPr>
          </a:p>
        </p:txBody>
      </p:sp>
      <p:sp>
        <p:nvSpPr>
          <p:cNvPr id="43" name="TextBox 42"/>
          <p:cNvSpPr txBox="1"/>
          <p:nvPr/>
        </p:nvSpPr>
        <p:spPr bwMode="gray">
          <a:xfrm>
            <a:off x="1979712" y="699542"/>
            <a:ext cx="432048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indent="0" algn="ctr">
              <a:buNone/>
            </a:pPr>
            <a:r>
              <a:rPr lang="hr-HR" sz="800" b="1" dirty="0" smtClean="0">
                <a:solidFill>
                  <a:schemeClr val="bg1">
                    <a:lumMod val="65000"/>
                  </a:schemeClr>
                </a:solidFill>
                <a:latin typeface="TeleNeo Office" panose="020B0504040202090203" pitchFamily="34" charset="-18"/>
              </a:rPr>
              <a:t>CHANNEL</a:t>
            </a:r>
          </a:p>
        </p:txBody>
      </p:sp>
      <p:sp>
        <p:nvSpPr>
          <p:cNvPr id="44" name="TextBox 43"/>
          <p:cNvSpPr txBox="1"/>
          <p:nvPr/>
        </p:nvSpPr>
        <p:spPr bwMode="gray">
          <a:xfrm>
            <a:off x="3419872" y="699542"/>
            <a:ext cx="936104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indent="0" algn="ctr">
              <a:buNone/>
            </a:pPr>
            <a:r>
              <a:rPr lang="hr-HR" sz="800" b="1" dirty="0" smtClean="0">
                <a:solidFill>
                  <a:schemeClr val="bg1">
                    <a:lumMod val="65000"/>
                  </a:schemeClr>
                </a:solidFill>
                <a:latin typeface="TeleNeo Office" panose="020B0504040202090203" pitchFamily="34" charset="-18"/>
              </a:rPr>
              <a:t>SUBSCRIBERS RATING</a:t>
            </a:r>
          </a:p>
        </p:txBody>
      </p:sp>
      <p:sp>
        <p:nvSpPr>
          <p:cNvPr id="45" name="TextBox 44"/>
          <p:cNvSpPr txBox="1"/>
          <p:nvPr/>
        </p:nvSpPr>
        <p:spPr bwMode="gray">
          <a:xfrm>
            <a:off x="4788024" y="699542"/>
            <a:ext cx="432048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indent="0" algn="ctr">
              <a:buNone/>
            </a:pPr>
            <a:r>
              <a:rPr lang="hr-HR" sz="800" b="1" dirty="0" smtClean="0">
                <a:solidFill>
                  <a:schemeClr val="bg1">
                    <a:lumMod val="65000"/>
                  </a:schemeClr>
                </a:solidFill>
                <a:latin typeface="TeleNeo Office" panose="020B0504040202090203" pitchFamily="34" charset="-18"/>
              </a:rPr>
              <a:t>SHARE</a:t>
            </a:r>
            <a:endParaRPr lang="hr-HR" sz="900" b="1" dirty="0" smtClean="0">
              <a:solidFill>
                <a:schemeClr val="bg1">
                  <a:lumMod val="65000"/>
                </a:schemeClr>
              </a:solidFill>
              <a:latin typeface="TeleNeo Office" panose="020B0504040202090203" pitchFamily="34" charset="-18"/>
            </a:endParaRPr>
          </a:p>
        </p:txBody>
      </p:sp>
      <p:sp>
        <p:nvSpPr>
          <p:cNvPr id="46" name="TextBox 45"/>
          <p:cNvSpPr txBox="1"/>
          <p:nvPr/>
        </p:nvSpPr>
        <p:spPr bwMode="gray">
          <a:xfrm>
            <a:off x="6300192" y="699542"/>
            <a:ext cx="864096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indent="0" algn="ctr">
              <a:buNone/>
            </a:pPr>
            <a:r>
              <a:rPr lang="hr-HR" sz="800" b="1" dirty="0" smtClean="0">
                <a:solidFill>
                  <a:schemeClr val="bg1">
                    <a:lumMod val="65000"/>
                  </a:schemeClr>
                </a:solidFill>
                <a:latin typeface="TeleNeo Office" panose="020B0504040202090203" pitchFamily="34" charset="-18"/>
              </a:rPr>
              <a:t>AVERAGE DURATION</a:t>
            </a:r>
          </a:p>
          <a:p>
            <a:pPr marL="0" indent="0" algn="ctr">
              <a:buNone/>
            </a:pPr>
            <a:endParaRPr lang="hr-HR" sz="900" b="1" dirty="0" smtClean="0">
              <a:solidFill>
                <a:schemeClr val="bg1">
                  <a:lumMod val="65000"/>
                </a:schemeClr>
              </a:solidFill>
              <a:latin typeface="TeleNeo Office" panose="020B0504040202090203" pitchFamily="34" charset="-18"/>
            </a:endParaRPr>
          </a:p>
        </p:txBody>
      </p:sp>
      <p:cxnSp>
        <p:nvCxnSpPr>
          <p:cNvPr id="47" name="Straight Connector 46"/>
          <p:cNvCxnSpPr/>
          <p:nvPr/>
        </p:nvCxnSpPr>
        <p:spPr>
          <a:xfrm>
            <a:off x="1979712" y="1203598"/>
            <a:ext cx="576064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headEnd type="none" w="med" len="med"/>
            <a:tailEnd type="none" w="med" len="med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1979712" y="1419622"/>
            <a:ext cx="576064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 bwMode="gray">
          <a:xfrm>
            <a:off x="1979712" y="987574"/>
            <a:ext cx="648072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hr-HR" sz="1000" dirty="0">
                <a:solidFill>
                  <a:schemeClr val="bg1"/>
                </a:solidFill>
                <a:latin typeface="TeleNeo Office" panose="020B0504040202090203" pitchFamily="34" charset="-18"/>
              </a:rPr>
              <a:t>Nova </a:t>
            </a:r>
            <a:r>
              <a:rPr lang="hr-HR" sz="10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TV</a:t>
            </a:r>
            <a:endParaRPr lang="hr-HR" sz="1000" dirty="0">
              <a:solidFill>
                <a:schemeClr val="bg1"/>
              </a:solidFill>
              <a:latin typeface="TeleNeo Office" panose="020B0504040202090203" pitchFamily="34" charset="-18"/>
            </a:endParaRPr>
          </a:p>
          <a:p>
            <a:endParaRPr lang="hr-HR" sz="1000" dirty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50" name="TextBox 49"/>
          <p:cNvSpPr txBox="1"/>
          <p:nvPr/>
        </p:nvSpPr>
        <p:spPr bwMode="gray">
          <a:xfrm>
            <a:off x="1979712" y="1203598"/>
            <a:ext cx="648072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hr-HR" sz="1000" dirty="0">
                <a:solidFill>
                  <a:schemeClr val="bg1"/>
                </a:solidFill>
                <a:latin typeface="TeleNeo Office" panose="020B0504040202090203" pitchFamily="34" charset="-18"/>
              </a:rPr>
              <a:t>RTL</a:t>
            </a:r>
            <a:endParaRPr lang="hr-HR" sz="10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51" name="TextBox 50"/>
          <p:cNvSpPr txBox="1"/>
          <p:nvPr/>
        </p:nvSpPr>
        <p:spPr bwMode="gray">
          <a:xfrm>
            <a:off x="1979712" y="1417356"/>
            <a:ext cx="648072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hr-HR" sz="10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HRT 1</a:t>
            </a:r>
          </a:p>
        </p:txBody>
      </p:sp>
      <p:sp>
        <p:nvSpPr>
          <p:cNvPr id="52" name="TextBox 51"/>
          <p:cNvSpPr txBox="1"/>
          <p:nvPr/>
        </p:nvSpPr>
        <p:spPr bwMode="gray">
          <a:xfrm>
            <a:off x="1979712" y="1633380"/>
            <a:ext cx="648072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indent="0">
              <a:buNone/>
            </a:pPr>
            <a:r>
              <a:rPr lang="hr-HR" sz="10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HRT 2</a:t>
            </a:r>
          </a:p>
        </p:txBody>
      </p:sp>
      <p:sp>
        <p:nvSpPr>
          <p:cNvPr id="53" name="TextBox 52"/>
          <p:cNvSpPr txBox="1"/>
          <p:nvPr/>
        </p:nvSpPr>
        <p:spPr bwMode="gray">
          <a:xfrm>
            <a:off x="1979712" y="1853936"/>
            <a:ext cx="648072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indent="0">
              <a:buNone/>
            </a:pPr>
            <a:r>
              <a:rPr lang="hr-HR" sz="10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Doma TV</a:t>
            </a:r>
          </a:p>
        </p:txBody>
      </p:sp>
      <p:sp>
        <p:nvSpPr>
          <p:cNvPr id="54" name="TextBox 53"/>
          <p:cNvSpPr txBox="1"/>
          <p:nvPr/>
        </p:nvSpPr>
        <p:spPr bwMode="gray">
          <a:xfrm>
            <a:off x="1979712" y="2069960"/>
            <a:ext cx="648072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indent="0">
              <a:buNone/>
            </a:pPr>
            <a:r>
              <a:rPr lang="hr-HR" sz="10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RTL 2</a:t>
            </a:r>
          </a:p>
        </p:txBody>
      </p:sp>
      <p:sp>
        <p:nvSpPr>
          <p:cNvPr id="55" name="TextBox 54"/>
          <p:cNvSpPr txBox="1"/>
          <p:nvPr/>
        </p:nvSpPr>
        <p:spPr bwMode="gray">
          <a:xfrm>
            <a:off x="1979712" y="2283718"/>
            <a:ext cx="648072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hr-HR" sz="1000" dirty="0">
                <a:solidFill>
                  <a:schemeClr val="bg1"/>
                </a:solidFill>
                <a:latin typeface="TeleNeo Office" panose="020B0504040202090203" pitchFamily="34" charset="-18"/>
              </a:rPr>
              <a:t>Arena Sport </a:t>
            </a:r>
            <a:r>
              <a:rPr lang="hr-HR" sz="10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3</a:t>
            </a:r>
          </a:p>
        </p:txBody>
      </p:sp>
      <p:sp>
        <p:nvSpPr>
          <p:cNvPr id="56" name="TextBox 55"/>
          <p:cNvSpPr txBox="1"/>
          <p:nvPr/>
        </p:nvSpPr>
        <p:spPr bwMode="gray">
          <a:xfrm>
            <a:off x="1979712" y="2499742"/>
            <a:ext cx="648072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hr-HR" sz="1000" dirty="0" err="1" smtClean="0">
                <a:solidFill>
                  <a:schemeClr val="bg1"/>
                </a:solidFill>
                <a:latin typeface="TeleNeo Office" panose="020B0504040202090203" pitchFamily="34" charset="-18"/>
              </a:rPr>
              <a:t>Nickelodeon</a:t>
            </a:r>
            <a:endParaRPr lang="hr-HR" sz="1000" dirty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57" name="TextBox 56"/>
          <p:cNvSpPr txBox="1"/>
          <p:nvPr/>
        </p:nvSpPr>
        <p:spPr bwMode="gray">
          <a:xfrm>
            <a:off x="1979712" y="2722632"/>
            <a:ext cx="648072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hr-HR" sz="10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Arena Sport 1</a:t>
            </a:r>
          </a:p>
        </p:txBody>
      </p:sp>
      <p:sp>
        <p:nvSpPr>
          <p:cNvPr id="58" name="TextBox 57"/>
          <p:cNvSpPr txBox="1"/>
          <p:nvPr/>
        </p:nvSpPr>
        <p:spPr bwMode="gray">
          <a:xfrm>
            <a:off x="1979712" y="2938656"/>
            <a:ext cx="648072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hr-HR" sz="10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N1</a:t>
            </a:r>
            <a:endParaRPr lang="hr-HR" sz="1000" dirty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59" name="TextBox 58"/>
          <p:cNvSpPr txBox="1"/>
          <p:nvPr/>
        </p:nvSpPr>
        <p:spPr bwMode="gray">
          <a:xfrm>
            <a:off x="1979712" y="3152414"/>
            <a:ext cx="648072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hr-HR" sz="10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RTL Kockica</a:t>
            </a:r>
          </a:p>
        </p:txBody>
      </p:sp>
      <p:sp>
        <p:nvSpPr>
          <p:cNvPr id="60" name="TextBox 59"/>
          <p:cNvSpPr txBox="1"/>
          <p:nvPr/>
        </p:nvSpPr>
        <p:spPr bwMode="gray">
          <a:xfrm>
            <a:off x="1979712" y="3368438"/>
            <a:ext cx="648072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hr-HR" sz="10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Sport Klub 1</a:t>
            </a:r>
          </a:p>
        </p:txBody>
      </p:sp>
      <p:sp>
        <p:nvSpPr>
          <p:cNvPr id="61" name="TextBox 60"/>
          <p:cNvSpPr txBox="1"/>
          <p:nvPr/>
        </p:nvSpPr>
        <p:spPr bwMode="gray">
          <a:xfrm>
            <a:off x="1979712" y="3582128"/>
            <a:ext cx="648072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hr-HR" sz="1000" dirty="0" err="1" smtClean="0">
                <a:solidFill>
                  <a:schemeClr val="bg1"/>
                </a:solidFill>
                <a:latin typeface="TeleNeo Office" panose="020B0504040202090203" pitchFamily="34" charset="-18"/>
              </a:rPr>
              <a:t>Pickbox</a:t>
            </a:r>
            <a:r>
              <a:rPr lang="hr-HR" sz="10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 TV</a:t>
            </a:r>
            <a:endParaRPr lang="hr-HR" sz="1000" dirty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62" name="TextBox 61"/>
          <p:cNvSpPr txBox="1"/>
          <p:nvPr/>
        </p:nvSpPr>
        <p:spPr bwMode="gray">
          <a:xfrm>
            <a:off x="1979712" y="3795886"/>
            <a:ext cx="648072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hr-HR" sz="10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Cinestar TV 1</a:t>
            </a:r>
            <a:endParaRPr lang="hr-HR" sz="1000" dirty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63" name="TextBox 62"/>
          <p:cNvSpPr txBox="1"/>
          <p:nvPr/>
        </p:nvSpPr>
        <p:spPr bwMode="gray">
          <a:xfrm>
            <a:off x="1979712" y="4011910"/>
            <a:ext cx="648072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hr-HR" sz="1000" dirty="0">
                <a:solidFill>
                  <a:schemeClr val="bg1"/>
                </a:solidFill>
                <a:latin typeface="TeleNeo Office" panose="020B0504040202090203" pitchFamily="34" charset="-18"/>
              </a:rPr>
              <a:t>Klasik TV</a:t>
            </a:r>
          </a:p>
        </p:txBody>
      </p:sp>
      <p:cxnSp>
        <p:nvCxnSpPr>
          <p:cNvPr id="64" name="Straight Connector 63"/>
          <p:cNvCxnSpPr/>
          <p:nvPr/>
        </p:nvCxnSpPr>
        <p:spPr>
          <a:xfrm>
            <a:off x="1979712" y="1635646"/>
            <a:ext cx="576064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headEnd type="none" w="med" len="med"/>
            <a:tailEnd type="none" w="med" len="med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>
            <a:off x="1979712" y="1851670"/>
            <a:ext cx="576064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>
            <a:off x="1979712" y="1851670"/>
            <a:ext cx="576064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headEnd type="none" w="med" len="med"/>
            <a:tailEnd type="none" w="med" len="med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>
            <a:off x="1979712" y="2067694"/>
            <a:ext cx="576064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>
            <a:off x="1979712" y="2283718"/>
            <a:ext cx="576064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headEnd type="none" w="med" len="med"/>
            <a:tailEnd type="none" w="med" len="med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>
            <a:off x="1979712" y="2499742"/>
            <a:ext cx="576064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>
            <a:off x="1979712" y="2715766"/>
            <a:ext cx="576064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headEnd type="none" w="med" len="med"/>
            <a:tailEnd type="none" w="med" len="med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>
            <a:off x="1979712" y="2931790"/>
            <a:ext cx="576064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>
            <a:off x="1979712" y="3147814"/>
            <a:ext cx="576064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headEnd type="none" w="med" len="med"/>
            <a:tailEnd type="none" w="med" len="med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>
            <a:off x="1979712" y="3363838"/>
            <a:ext cx="576064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headEnd type="none" w="med" len="med"/>
            <a:tailEnd type="none" w="med" len="med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>
            <a:off x="1979712" y="3579862"/>
            <a:ext cx="576064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>
            <a:off x="1979712" y="3795886"/>
            <a:ext cx="576064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headEnd type="none" w="med" len="med"/>
            <a:tailEnd type="none" w="med" len="med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>
            <a:off x="1979712" y="4011910"/>
            <a:ext cx="576064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>
            <a:off x="1979712" y="4227934"/>
            <a:ext cx="576064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8" name="TextBox 77"/>
          <p:cNvSpPr txBox="1"/>
          <p:nvPr/>
        </p:nvSpPr>
        <p:spPr bwMode="gray">
          <a:xfrm>
            <a:off x="4200271" y="987574"/>
            <a:ext cx="648072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hr-HR" sz="700" dirty="0">
                <a:solidFill>
                  <a:schemeClr val="bg1"/>
                </a:solidFill>
                <a:latin typeface="TeleNeo Office" panose="020B0504040202090203" pitchFamily="34" charset="-18"/>
              </a:rPr>
              <a:t>31.152,37</a:t>
            </a:r>
          </a:p>
          <a:p>
            <a:endParaRPr lang="hr-HR" sz="700" dirty="0">
              <a:solidFill>
                <a:schemeClr val="bg1"/>
              </a:solidFill>
              <a:latin typeface="TeleNeo Office" panose="020B0504040202090203" pitchFamily="34" charset="-18"/>
            </a:endParaRPr>
          </a:p>
          <a:p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79" name="TextBox 78"/>
          <p:cNvSpPr txBox="1"/>
          <p:nvPr/>
        </p:nvSpPr>
        <p:spPr bwMode="gray">
          <a:xfrm>
            <a:off x="4200271" y="1206481"/>
            <a:ext cx="648072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hr-HR" sz="700" dirty="0">
                <a:solidFill>
                  <a:schemeClr val="bg1"/>
                </a:solidFill>
                <a:latin typeface="TeleNeo Office" panose="020B0504040202090203" pitchFamily="34" charset="-18"/>
              </a:rPr>
              <a:t>27.887,25</a:t>
            </a:r>
          </a:p>
        </p:txBody>
      </p:sp>
      <p:sp>
        <p:nvSpPr>
          <p:cNvPr id="80" name="TextBox 79"/>
          <p:cNvSpPr txBox="1"/>
          <p:nvPr/>
        </p:nvSpPr>
        <p:spPr bwMode="gray">
          <a:xfrm>
            <a:off x="4200271" y="1417356"/>
            <a:ext cx="648072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hr-HR" sz="700" dirty="0">
                <a:solidFill>
                  <a:schemeClr val="bg1"/>
                </a:solidFill>
                <a:latin typeface="TeleNeo Office" panose="020B0504040202090203" pitchFamily="34" charset="-18"/>
              </a:rPr>
              <a:t>27.162,81</a:t>
            </a:r>
          </a:p>
          <a:p>
            <a:endParaRPr lang="hr-HR" sz="700" dirty="0">
              <a:solidFill>
                <a:schemeClr val="bg1"/>
              </a:solidFill>
              <a:latin typeface="TeleNeo Office" panose="020B0504040202090203" pitchFamily="34" charset="-18"/>
            </a:endParaRPr>
          </a:p>
          <a:p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81" name="TextBox 80"/>
          <p:cNvSpPr txBox="1"/>
          <p:nvPr/>
        </p:nvSpPr>
        <p:spPr bwMode="gray">
          <a:xfrm>
            <a:off x="4200271" y="1633380"/>
            <a:ext cx="648072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hr-HR" sz="700" dirty="0">
                <a:solidFill>
                  <a:schemeClr val="bg1"/>
                </a:solidFill>
                <a:latin typeface="TeleNeo Office" panose="020B0504040202090203" pitchFamily="34" charset="-18"/>
              </a:rPr>
              <a:t>10.762,04</a:t>
            </a:r>
          </a:p>
          <a:p>
            <a:endParaRPr lang="hr-HR" sz="700" dirty="0">
              <a:solidFill>
                <a:schemeClr val="bg1"/>
              </a:solidFill>
              <a:latin typeface="TeleNeo Office" panose="020B0504040202090203" pitchFamily="34" charset="-18"/>
            </a:endParaRPr>
          </a:p>
          <a:p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82" name="TextBox 81"/>
          <p:cNvSpPr txBox="1"/>
          <p:nvPr/>
        </p:nvSpPr>
        <p:spPr bwMode="gray">
          <a:xfrm>
            <a:off x="4211960" y="1851670"/>
            <a:ext cx="648072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hr-HR" sz="700" dirty="0">
                <a:solidFill>
                  <a:schemeClr val="bg1"/>
                </a:solidFill>
                <a:latin typeface="TeleNeo Office" panose="020B0504040202090203" pitchFamily="34" charset="-18"/>
              </a:rPr>
              <a:t>6.993,83</a:t>
            </a:r>
          </a:p>
          <a:p>
            <a:endParaRPr lang="hr-HR" sz="700" dirty="0">
              <a:solidFill>
                <a:schemeClr val="bg1"/>
              </a:solidFill>
              <a:latin typeface="TeleNeo Office" panose="020B0504040202090203" pitchFamily="34" charset="-18"/>
            </a:endParaRPr>
          </a:p>
          <a:p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83" name="TextBox 82"/>
          <p:cNvSpPr txBox="1"/>
          <p:nvPr/>
        </p:nvSpPr>
        <p:spPr bwMode="gray">
          <a:xfrm>
            <a:off x="4200271" y="2049773"/>
            <a:ext cx="648072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hr-HR" sz="700" dirty="0">
                <a:solidFill>
                  <a:schemeClr val="bg1"/>
                </a:solidFill>
                <a:latin typeface="TeleNeo Office" panose="020B0504040202090203" pitchFamily="34" charset="-18"/>
              </a:rPr>
              <a:t>5.571,24</a:t>
            </a:r>
          </a:p>
          <a:p>
            <a:endParaRPr lang="hr-HR" sz="700" dirty="0">
              <a:solidFill>
                <a:schemeClr val="bg1"/>
              </a:solidFill>
              <a:latin typeface="TeleNeo Office" panose="020B0504040202090203" pitchFamily="34" charset="-18"/>
            </a:endParaRPr>
          </a:p>
          <a:p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84" name="TextBox 83"/>
          <p:cNvSpPr txBox="1"/>
          <p:nvPr/>
        </p:nvSpPr>
        <p:spPr bwMode="gray">
          <a:xfrm>
            <a:off x="4200271" y="2265797"/>
            <a:ext cx="648072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hr-HR" sz="700" dirty="0">
                <a:solidFill>
                  <a:schemeClr val="bg1"/>
                </a:solidFill>
                <a:latin typeface="TeleNeo Office" panose="020B0504040202090203" pitchFamily="34" charset="-18"/>
              </a:rPr>
              <a:t>3.869,96</a:t>
            </a:r>
          </a:p>
          <a:p>
            <a:endParaRPr lang="hr-HR" sz="700" dirty="0">
              <a:solidFill>
                <a:schemeClr val="bg1"/>
              </a:solidFill>
              <a:latin typeface="TeleNeo Office" panose="020B0504040202090203" pitchFamily="34" charset="-18"/>
            </a:endParaRPr>
          </a:p>
          <a:p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  <a:p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85" name="TextBox 84"/>
          <p:cNvSpPr txBox="1"/>
          <p:nvPr/>
        </p:nvSpPr>
        <p:spPr bwMode="gray">
          <a:xfrm>
            <a:off x="4200271" y="2488687"/>
            <a:ext cx="648072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hr-HR" sz="700" dirty="0">
                <a:solidFill>
                  <a:schemeClr val="bg1"/>
                </a:solidFill>
                <a:latin typeface="TeleNeo Office" panose="020B0504040202090203" pitchFamily="34" charset="-18"/>
              </a:rPr>
              <a:t>2.733,21</a:t>
            </a:r>
          </a:p>
          <a:p>
            <a:endParaRPr lang="hr-HR" sz="700" dirty="0">
              <a:solidFill>
                <a:schemeClr val="bg1"/>
              </a:solidFill>
              <a:latin typeface="TeleNeo Office" panose="020B0504040202090203" pitchFamily="34" charset="-18"/>
            </a:endParaRPr>
          </a:p>
          <a:p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  <a:p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86" name="TextBox 85"/>
          <p:cNvSpPr txBox="1"/>
          <p:nvPr/>
        </p:nvSpPr>
        <p:spPr bwMode="gray">
          <a:xfrm>
            <a:off x="4200271" y="2704711"/>
            <a:ext cx="648072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hr-HR" sz="700" dirty="0">
                <a:solidFill>
                  <a:schemeClr val="bg1"/>
                </a:solidFill>
                <a:latin typeface="TeleNeo Office" panose="020B0504040202090203" pitchFamily="34" charset="-18"/>
              </a:rPr>
              <a:t>2.555,75</a:t>
            </a:r>
          </a:p>
          <a:p>
            <a:endParaRPr lang="hr-HR" sz="700" dirty="0">
              <a:solidFill>
                <a:schemeClr val="bg1"/>
              </a:solidFill>
              <a:latin typeface="TeleNeo Office" panose="020B0504040202090203" pitchFamily="34" charset="-18"/>
            </a:endParaRPr>
          </a:p>
          <a:p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  <a:p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87" name="TextBox 86"/>
          <p:cNvSpPr txBox="1"/>
          <p:nvPr/>
        </p:nvSpPr>
        <p:spPr bwMode="gray">
          <a:xfrm>
            <a:off x="4200271" y="2918469"/>
            <a:ext cx="648072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hr-HR" sz="700" dirty="0">
                <a:solidFill>
                  <a:schemeClr val="bg1"/>
                </a:solidFill>
                <a:latin typeface="TeleNeo Office" panose="020B0504040202090203" pitchFamily="34" charset="-18"/>
              </a:rPr>
              <a:t>2.367,33</a:t>
            </a:r>
          </a:p>
          <a:p>
            <a:endParaRPr lang="hr-HR" sz="700" dirty="0">
              <a:solidFill>
                <a:schemeClr val="bg1"/>
              </a:solidFill>
              <a:latin typeface="TeleNeo Office" panose="020B0504040202090203" pitchFamily="34" charset="-18"/>
            </a:endParaRPr>
          </a:p>
          <a:p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88" name="TextBox 87"/>
          <p:cNvSpPr txBox="1"/>
          <p:nvPr/>
        </p:nvSpPr>
        <p:spPr bwMode="gray">
          <a:xfrm>
            <a:off x="4200271" y="3134493"/>
            <a:ext cx="648072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hr-HR" sz="700" dirty="0">
                <a:solidFill>
                  <a:schemeClr val="bg1"/>
                </a:solidFill>
                <a:latin typeface="TeleNeo Office" panose="020B0504040202090203" pitchFamily="34" charset="-18"/>
              </a:rPr>
              <a:t>2.322,84</a:t>
            </a:r>
          </a:p>
          <a:p>
            <a:endParaRPr lang="hr-HR" sz="700" dirty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89" name="TextBox 88"/>
          <p:cNvSpPr txBox="1"/>
          <p:nvPr/>
        </p:nvSpPr>
        <p:spPr bwMode="gray">
          <a:xfrm>
            <a:off x="4200271" y="3348183"/>
            <a:ext cx="648072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hr-HR" sz="700" dirty="0">
                <a:solidFill>
                  <a:schemeClr val="bg1"/>
                </a:solidFill>
                <a:latin typeface="TeleNeo Office" panose="020B0504040202090203" pitchFamily="34" charset="-18"/>
              </a:rPr>
              <a:t>2.170,16</a:t>
            </a:r>
          </a:p>
          <a:p>
            <a:endParaRPr lang="hr-HR" sz="700" dirty="0">
              <a:solidFill>
                <a:schemeClr val="bg1"/>
              </a:solidFill>
              <a:latin typeface="TeleNeo Office" panose="020B0504040202090203" pitchFamily="34" charset="-18"/>
            </a:endParaRPr>
          </a:p>
          <a:p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90" name="TextBox 89"/>
          <p:cNvSpPr txBox="1"/>
          <p:nvPr/>
        </p:nvSpPr>
        <p:spPr bwMode="gray">
          <a:xfrm>
            <a:off x="4200271" y="3795886"/>
            <a:ext cx="648072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hr-HR" sz="700" dirty="0">
                <a:solidFill>
                  <a:schemeClr val="bg1"/>
                </a:solidFill>
                <a:latin typeface="TeleNeo Office" panose="020B0504040202090203" pitchFamily="34" charset="-18"/>
              </a:rPr>
              <a:t>2.132,75</a:t>
            </a:r>
          </a:p>
          <a:p>
            <a:endParaRPr lang="hr-HR" sz="700" dirty="0">
              <a:solidFill>
                <a:schemeClr val="bg1"/>
              </a:solidFill>
              <a:latin typeface="TeleNeo Office" panose="020B0504040202090203" pitchFamily="34" charset="-18"/>
            </a:endParaRPr>
          </a:p>
          <a:p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91" name="TextBox 90"/>
          <p:cNvSpPr txBox="1"/>
          <p:nvPr/>
        </p:nvSpPr>
        <p:spPr bwMode="gray">
          <a:xfrm>
            <a:off x="4200271" y="4011910"/>
            <a:ext cx="648072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hr-HR" sz="700" dirty="0">
                <a:solidFill>
                  <a:schemeClr val="bg1"/>
                </a:solidFill>
                <a:latin typeface="TeleNeo Office" panose="020B0504040202090203" pitchFamily="34" charset="-18"/>
              </a:rPr>
              <a:t>1.755,90</a:t>
            </a:r>
          </a:p>
          <a:p>
            <a:endParaRPr lang="hr-HR" sz="700" dirty="0">
              <a:solidFill>
                <a:schemeClr val="bg1"/>
              </a:solidFill>
              <a:latin typeface="TeleNeo Office" panose="020B0504040202090203" pitchFamily="34" charset="-18"/>
            </a:endParaRPr>
          </a:p>
          <a:p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92" name="TextBox 91"/>
          <p:cNvSpPr txBox="1"/>
          <p:nvPr/>
        </p:nvSpPr>
        <p:spPr bwMode="gray">
          <a:xfrm>
            <a:off x="5652120" y="987574"/>
            <a:ext cx="360040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hr-HR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17,71</a:t>
            </a:r>
          </a:p>
          <a:p>
            <a:pPr marL="0" indent="0">
              <a:buNone/>
            </a:pPr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93" name="TextBox 92"/>
          <p:cNvSpPr txBox="1"/>
          <p:nvPr/>
        </p:nvSpPr>
        <p:spPr bwMode="gray">
          <a:xfrm>
            <a:off x="5652120" y="1203598"/>
            <a:ext cx="360040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hr-HR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15,85</a:t>
            </a:r>
          </a:p>
        </p:txBody>
      </p:sp>
      <p:sp>
        <p:nvSpPr>
          <p:cNvPr id="94" name="TextBox 93"/>
          <p:cNvSpPr txBox="1"/>
          <p:nvPr/>
        </p:nvSpPr>
        <p:spPr bwMode="gray">
          <a:xfrm>
            <a:off x="5652120" y="1417356"/>
            <a:ext cx="360040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hr-HR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15,44</a:t>
            </a:r>
          </a:p>
        </p:txBody>
      </p:sp>
      <p:sp>
        <p:nvSpPr>
          <p:cNvPr id="95" name="TextBox 94"/>
          <p:cNvSpPr txBox="1"/>
          <p:nvPr/>
        </p:nvSpPr>
        <p:spPr bwMode="gray">
          <a:xfrm>
            <a:off x="5652120" y="1633380"/>
            <a:ext cx="360040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hr-HR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6,12</a:t>
            </a:r>
          </a:p>
        </p:txBody>
      </p:sp>
      <p:sp>
        <p:nvSpPr>
          <p:cNvPr id="96" name="TextBox 95"/>
          <p:cNvSpPr txBox="1"/>
          <p:nvPr/>
        </p:nvSpPr>
        <p:spPr bwMode="gray">
          <a:xfrm>
            <a:off x="5652120" y="1853936"/>
            <a:ext cx="360040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hr-HR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3,98</a:t>
            </a:r>
          </a:p>
        </p:txBody>
      </p:sp>
      <p:sp>
        <p:nvSpPr>
          <p:cNvPr id="97" name="TextBox 96"/>
          <p:cNvSpPr txBox="1"/>
          <p:nvPr/>
        </p:nvSpPr>
        <p:spPr bwMode="gray">
          <a:xfrm>
            <a:off x="5652120" y="2069960"/>
            <a:ext cx="360040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hr-HR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3,17</a:t>
            </a:r>
          </a:p>
        </p:txBody>
      </p:sp>
      <p:sp>
        <p:nvSpPr>
          <p:cNvPr id="98" name="TextBox 97"/>
          <p:cNvSpPr txBox="1"/>
          <p:nvPr/>
        </p:nvSpPr>
        <p:spPr bwMode="gray">
          <a:xfrm>
            <a:off x="5652120" y="2283718"/>
            <a:ext cx="360040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hr-HR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2,20</a:t>
            </a:r>
          </a:p>
        </p:txBody>
      </p:sp>
      <p:sp>
        <p:nvSpPr>
          <p:cNvPr id="99" name="TextBox 98"/>
          <p:cNvSpPr txBox="1"/>
          <p:nvPr/>
        </p:nvSpPr>
        <p:spPr bwMode="gray">
          <a:xfrm>
            <a:off x="5652120" y="2499742"/>
            <a:ext cx="360040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hr-HR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1,55</a:t>
            </a:r>
          </a:p>
          <a:p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100" name="TextBox 99"/>
          <p:cNvSpPr txBox="1"/>
          <p:nvPr/>
        </p:nvSpPr>
        <p:spPr bwMode="gray">
          <a:xfrm>
            <a:off x="5652120" y="2722632"/>
            <a:ext cx="360040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hr-HR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1,45</a:t>
            </a:r>
          </a:p>
        </p:txBody>
      </p:sp>
      <p:sp>
        <p:nvSpPr>
          <p:cNvPr id="101" name="TextBox 100"/>
          <p:cNvSpPr txBox="1"/>
          <p:nvPr/>
        </p:nvSpPr>
        <p:spPr bwMode="gray">
          <a:xfrm>
            <a:off x="5652120" y="2938656"/>
            <a:ext cx="360040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hr-HR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1,35</a:t>
            </a:r>
          </a:p>
        </p:txBody>
      </p:sp>
      <p:sp>
        <p:nvSpPr>
          <p:cNvPr id="102" name="TextBox 101"/>
          <p:cNvSpPr txBox="1"/>
          <p:nvPr/>
        </p:nvSpPr>
        <p:spPr bwMode="gray">
          <a:xfrm>
            <a:off x="5652120" y="3152414"/>
            <a:ext cx="360040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hr-HR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1,32</a:t>
            </a:r>
            <a:endParaRPr lang="hr-HR" sz="700" dirty="0">
              <a:solidFill>
                <a:schemeClr val="bg1"/>
              </a:solidFill>
              <a:latin typeface="TeleNeo Office" panose="020B0504040202090203" pitchFamily="34" charset="-18"/>
            </a:endParaRPr>
          </a:p>
          <a:p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  <a:p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103" name="TextBox 102"/>
          <p:cNvSpPr txBox="1"/>
          <p:nvPr/>
        </p:nvSpPr>
        <p:spPr bwMode="gray">
          <a:xfrm>
            <a:off x="5652120" y="3368438"/>
            <a:ext cx="360040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hr-HR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1,23</a:t>
            </a:r>
          </a:p>
          <a:p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104" name="TextBox 103"/>
          <p:cNvSpPr txBox="1"/>
          <p:nvPr/>
        </p:nvSpPr>
        <p:spPr bwMode="gray">
          <a:xfrm>
            <a:off x="5652120" y="3582128"/>
            <a:ext cx="360040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hr-HR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1,23</a:t>
            </a:r>
          </a:p>
          <a:p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105" name="TextBox 104"/>
          <p:cNvSpPr txBox="1"/>
          <p:nvPr/>
        </p:nvSpPr>
        <p:spPr bwMode="gray">
          <a:xfrm>
            <a:off x="5652120" y="3795886"/>
            <a:ext cx="360040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hr-HR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1,21</a:t>
            </a:r>
          </a:p>
          <a:p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106" name="TextBox 105"/>
          <p:cNvSpPr txBox="1"/>
          <p:nvPr/>
        </p:nvSpPr>
        <p:spPr bwMode="gray">
          <a:xfrm>
            <a:off x="5652120" y="4011910"/>
            <a:ext cx="360040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hr-HR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1,00</a:t>
            </a:r>
          </a:p>
        </p:txBody>
      </p:sp>
      <p:sp>
        <p:nvSpPr>
          <p:cNvPr id="107" name="TextBox 106"/>
          <p:cNvSpPr txBox="1"/>
          <p:nvPr/>
        </p:nvSpPr>
        <p:spPr bwMode="gray">
          <a:xfrm>
            <a:off x="7020272" y="987574"/>
            <a:ext cx="648072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hr-HR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52,68</a:t>
            </a:r>
          </a:p>
        </p:txBody>
      </p:sp>
      <p:sp>
        <p:nvSpPr>
          <p:cNvPr id="108" name="TextBox 107"/>
          <p:cNvSpPr txBox="1"/>
          <p:nvPr/>
        </p:nvSpPr>
        <p:spPr bwMode="gray">
          <a:xfrm>
            <a:off x="7020272" y="1203598"/>
            <a:ext cx="648072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hr-HR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44,71</a:t>
            </a:r>
          </a:p>
        </p:txBody>
      </p:sp>
      <p:sp>
        <p:nvSpPr>
          <p:cNvPr id="109" name="TextBox 108"/>
          <p:cNvSpPr txBox="1"/>
          <p:nvPr/>
        </p:nvSpPr>
        <p:spPr bwMode="gray">
          <a:xfrm>
            <a:off x="7020272" y="1417356"/>
            <a:ext cx="648072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hr-HR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42,26</a:t>
            </a:r>
          </a:p>
        </p:txBody>
      </p:sp>
      <p:sp>
        <p:nvSpPr>
          <p:cNvPr id="110" name="TextBox 109"/>
          <p:cNvSpPr txBox="1"/>
          <p:nvPr/>
        </p:nvSpPr>
        <p:spPr bwMode="gray">
          <a:xfrm>
            <a:off x="7020272" y="1633380"/>
            <a:ext cx="648072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hr-HR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21,60</a:t>
            </a:r>
          </a:p>
        </p:txBody>
      </p:sp>
      <p:sp>
        <p:nvSpPr>
          <p:cNvPr id="111" name="TextBox 110"/>
          <p:cNvSpPr txBox="1"/>
          <p:nvPr/>
        </p:nvSpPr>
        <p:spPr bwMode="gray">
          <a:xfrm>
            <a:off x="7020272" y="1853936"/>
            <a:ext cx="648072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hr-HR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26,32</a:t>
            </a:r>
          </a:p>
        </p:txBody>
      </p:sp>
      <p:sp>
        <p:nvSpPr>
          <p:cNvPr id="112" name="TextBox 111"/>
          <p:cNvSpPr txBox="1"/>
          <p:nvPr/>
        </p:nvSpPr>
        <p:spPr bwMode="gray">
          <a:xfrm>
            <a:off x="7020272" y="2069960"/>
            <a:ext cx="648072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hr-HR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19,35</a:t>
            </a:r>
          </a:p>
        </p:txBody>
      </p:sp>
      <p:sp>
        <p:nvSpPr>
          <p:cNvPr id="113" name="TextBox 112"/>
          <p:cNvSpPr txBox="1"/>
          <p:nvPr/>
        </p:nvSpPr>
        <p:spPr bwMode="gray">
          <a:xfrm>
            <a:off x="7020272" y="2283718"/>
            <a:ext cx="648072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hr-HR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21,61</a:t>
            </a:r>
          </a:p>
        </p:txBody>
      </p:sp>
      <p:sp>
        <p:nvSpPr>
          <p:cNvPr id="114" name="TextBox 113"/>
          <p:cNvSpPr txBox="1"/>
          <p:nvPr/>
        </p:nvSpPr>
        <p:spPr bwMode="gray">
          <a:xfrm>
            <a:off x="7020272" y="2499742"/>
            <a:ext cx="648072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hr-HR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49,61</a:t>
            </a:r>
          </a:p>
        </p:txBody>
      </p:sp>
      <p:sp>
        <p:nvSpPr>
          <p:cNvPr id="115" name="TextBox 114"/>
          <p:cNvSpPr txBox="1"/>
          <p:nvPr/>
        </p:nvSpPr>
        <p:spPr bwMode="gray">
          <a:xfrm>
            <a:off x="7020272" y="2722632"/>
            <a:ext cx="648072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hr-HR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14,31</a:t>
            </a:r>
          </a:p>
        </p:txBody>
      </p:sp>
      <p:sp>
        <p:nvSpPr>
          <p:cNvPr id="116" name="TextBox 115"/>
          <p:cNvSpPr txBox="1"/>
          <p:nvPr/>
        </p:nvSpPr>
        <p:spPr bwMode="gray">
          <a:xfrm>
            <a:off x="7020272" y="2938656"/>
            <a:ext cx="648072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hr-HR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13,47</a:t>
            </a:r>
          </a:p>
        </p:txBody>
      </p:sp>
      <p:sp>
        <p:nvSpPr>
          <p:cNvPr id="117" name="TextBox 116"/>
          <p:cNvSpPr txBox="1"/>
          <p:nvPr/>
        </p:nvSpPr>
        <p:spPr bwMode="gray">
          <a:xfrm>
            <a:off x="7020272" y="3152414"/>
            <a:ext cx="648072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hr-HR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22,59</a:t>
            </a:r>
          </a:p>
        </p:txBody>
      </p:sp>
      <p:sp>
        <p:nvSpPr>
          <p:cNvPr id="118" name="TextBox 117"/>
          <p:cNvSpPr txBox="1"/>
          <p:nvPr/>
        </p:nvSpPr>
        <p:spPr bwMode="gray">
          <a:xfrm>
            <a:off x="7020272" y="3368438"/>
            <a:ext cx="648072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hr-HR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21,64</a:t>
            </a:r>
          </a:p>
        </p:txBody>
      </p:sp>
      <p:sp>
        <p:nvSpPr>
          <p:cNvPr id="119" name="TextBox 118"/>
          <p:cNvSpPr txBox="1"/>
          <p:nvPr/>
        </p:nvSpPr>
        <p:spPr bwMode="gray">
          <a:xfrm>
            <a:off x="7020272" y="3582128"/>
            <a:ext cx="648072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hr-HR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13,49</a:t>
            </a:r>
          </a:p>
        </p:txBody>
      </p:sp>
      <p:sp>
        <p:nvSpPr>
          <p:cNvPr id="120" name="TextBox 119"/>
          <p:cNvSpPr txBox="1"/>
          <p:nvPr/>
        </p:nvSpPr>
        <p:spPr bwMode="gray">
          <a:xfrm>
            <a:off x="7020272" y="3801056"/>
            <a:ext cx="648072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hr-HR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12,76</a:t>
            </a:r>
            <a:endParaRPr lang="hr-HR" sz="700" dirty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121" name="TextBox 120"/>
          <p:cNvSpPr txBox="1"/>
          <p:nvPr/>
        </p:nvSpPr>
        <p:spPr bwMode="gray">
          <a:xfrm>
            <a:off x="7020272" y="4011910"/>
            <a:ext cx="648072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hr-HR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15,11</a:t>
            </a:r>
            <a:endParaRPr lang="hr-HR" sz="700" dirty="0">
              <a:solidFill>
                <a:schemeClr val="bg1"/>
              </a:solidFill>
              <a:latin typeface="TeleNeo Office" panose="020B0504040202090203" pitchFamily="34" charset="-18"/>
            </a:endParaRPr>
          </a:p>
          <a:p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122" name="Rectangle 121"/>
          <p:cNvSpPr/>
          <p:nvPr/>
        </p:nvSpPr>
        <p:spPr>
          <a:xfrm>
            <a:off x="3419871" y="1023578"/>
            <a:ext cx="780399" cy="144016"/>
          </a:xfrm>
          <a:prstGeom prst="rect">
            <a:avLst/>
          </a:prstGeom>
          <a:solidFill>
            <a:srgbClr val="E20074"/>
          </a:solidFill>
          <a:ln>
            <a:solidFill>
              <a:srgbClr val="E2007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latin typeface="TeleNeo Office" panose="020B0504040202090203" pitchFamily="34" charset="-18"/>
            </a:endParaRPr>
          </a:p>
        </p:txBody>
      </p:sp>
      <p:sp>
        <p:nvSpPr>
          <p:cNvPr id="123" name="Rectangle 122"/>
          <p:cNvSpPr/>
          <p:nvPr/>
        </p:nvSpPr>
        <p:spPr>
          <a:xfrm>
            <a:off x="3419872" y="1239602"/>
            <a:ext cx="720080" cy="144016"/>
          </a:xfrm>
          <a:prstGeom prst="rect">
            <a:avLst/>
          </a:prstGeom>
          <a:solidFill>
            <a:srgbClr val="E20074"/>
          </a:solidFill>
          <a:ln>
            <a:solidFill>
              <a:srgbClr val="E2007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latin typeface="TeleNeo Office" panose="020B0504040202090203" pitchFamily="34" charset="-18"/>
            </a:endParaRPr>
          </a:p>
        </p:txBody>
      </p:sp>
      <p:sp>
        <p:nvSpPr>
          <p:cNvPr id="124" name="Rectangle 123"/>
          <p:cNvSpPr/>
          <p:nvPr/>
        </p:nvSpPr>
        <p:spPr>
          <a:xfrm>
            <a:off x="3419872" y="1453360"/>
            <a:ext cx="648072" cy="144016"/>
          </a:xfrm>
          <a:prstGeom prst="rect">
            <a:avLst/>
          </a:prstGeom>
          <a:solidFill>
            <a:srgbClr val="E20074"/>
          </a:solidFill>
          <a:ln>
            <a:solidFill>
              <a:srgbClr val="E2007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latin typeface="TeleNeo Office" panose="020B0504040202090203" pitchFamily="34" charset="-18"/>
            </a:endParaRPr>
          </a:p>
        </p:txBody>
      </p:sp>
      <p:sp>
        <p:nvSpPr>
          <p:cNvPr id="125" name="Rectangle 124"/>
          <p:cNvSpPr/>
          <p:nvPr/>
        </p:nvSpPr>
        <p:spPr>
          <a:xfrm>
            <a:off x="3419872" y="1669384"/>
            <a:ext cx="360000" cy="152400"/>
          </a:xfrm>
          <a:prstGeom prst="rect">
            <a:avLst/>
          </a:prstGeom>
          <a:solidFill>
            <a:srgbClr val="E20074"/>
          </a:solidFill>
          <a:ln>
            <a:solidFill>
              <a:srgbClr val="E2007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latin typeface="TeleNeo Office" panose="020B0504040202090203" pitchFamily="34" charset="-18"/>
            </a:endParaRPr>
          </a:p>
        </p:txBody>
      </p:sp>
      <p:sp>
        <p:nvSpPr>
          <p:cNvPr id="126" name="Rectangle 125"/>
          <p:cNvSpPr/>
          <p:nvPr/>
        </p:nvSpPr>
        <p:spPr>
          <a:xfrm>
            <a:off x="3419872" y="1889940"/>
            <a:ext cx="288000" cy="144016"/>
          </a:xfrm>
          <a:prstGeom prst="rect">
            <a:avLst/>
          </a:prstGeom>
          <a:solidFill>
            <a:srgbClr val="E20074"/>
          </a:solidFill>
          <a:ln>
            <a:solidFill>
              <a:srgbClr val="E2007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latin typeface="TeleNeo Office" panose="020B0504040202090203" pitchFamily="34" charset="-18"/>
            </a:endParaRPr>
          </a:p>
        </p:txBody>
      </p:sp>
      <p:sp>
        <p:nvSpPr>
          <p:cNvPr id="127" name="Rectangle 126"/>
          <p:cNvSpPr/>
          <p:nvPr/>
        </p:nvSpPr>
        <p:spPr>
          <a:xfrm>
            <a:off x="3419872" y="2105963"/>
            <a:ext cx="216000" cy="144017"/>
          </a:xfrm>
          <a:prstGeom prst="rect">
            <a:avLst/>
          </a:prstGeom>
          <a:solidFill>
            <a:srgbClr val="E20074"/>
          </a:solidFill>
          <a:ln>
            <a:solidFill>
              <a:srgbClr val="E2007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latin typeface="TeleNeo Office" panose="020B0504040202090203" pitchFamily="34" charset="-18"/>
            </a:endParaRPr>
          </a:p>
        </p:txBody>
      </p:sp>
      <p:sp>
        <p:nvSpPr>
          <p:cNvPr id="128" name="Rectangle 127"/>
          <p:cNvSpPr/>
          <p:nvPr/>
        </p:nvSpPr>
        <p:spPr>
          <a:xfrm>
            <a:off x="3419872" y="2319722"/>
            <a:ext cx="144000" cy="144016"/>
          </a:xfrm>
          <a:prstGeom prst="rect">
            <a:avLst/>
          </a:prstGeom>
          <a:solidFill>
            <a:srgbClr val="E20074"/>
          </a:solidFill>
          <a:ln>
            <a:solidFill>
              <a:srgbClr val="E2007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latin typeface="TeleNeo Office" panose="020B0504040202090203" pitchFamily="34" charset="-18"/>
            </a:endParaRPr>
          </a:p>
        </p:txBody>
      </p:sp>
      <p:sp>
        <p:nvSpPr>
          <p:cNvPr id="129" name="Rectangle 128"/>
          <p:cNvSpPr/>
          <p:nvPr/>
        </p:nvSpPr>
        <p:spPr>
          <a:xfrm>
            <a:off x="3419872" y="2535746"/>
            <a:ext cx="144000" cy="144016"/>
          </a:xfrm>
          <a:prstGeom prst="rect">
            <a:avLst/>
          </a:prstGeom>
          <a:solidFill>
            <a:srgbClr val="E20074"/>
          </a:solidFill>
          <a:ln>
            <a:solidFill>
              <a:srgbClr val="E2007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latin typeface="TeleNeo Office" panose="020B0504040202090203" pitchFamily="34" charset="-18"/>
            </a:endParaRPr>
          </a:p>
        </p:txBody>
      </p:sp>
      <p:sp>
        <p:nvSpPr>
          <p:cNvPr id="130" name="Rectangle 129"/>
          <p:cNvSpPr/>
          <p:nvPr/>
        </p:nvSpPr>
        <p:spPr>
          <a:xfrm>
            <a:off x="3419873" y="2758636"/>
            <a:ext cx="90000" cy="144016"/>
          </a:xfrm>
          <a:prstGeom prst="rect">
            <a:avLst/>
          </a:prstGeom>
          <a:solidFill>
            <a:srgbClr val="E20074"/>
          </a:solidFill>
          <a:ln>
            <a:solidFill>
              <a:srgbClr val="E2007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latin typeface="TeleNeo Office" panose="020B0504040202090203" pitchFamily="34" charset="-18"/>
            </a:endParaRPr>
          </a:p>
        </p:txBody>
      </p:sp>
      <p:sp>
        <p:nvSpPr>
          <p:cNvPr id="131" name="Rectangle 130"/>
          <p:cNvSpPr/>
          <p:nvPr/>
        </p:nvSpPr>
        <p:spPr>
          <a:xfrm>
            <a:off x="3419872" y="2974660"/>
            <a:ext cx="76508" cy="149186"/>
          </a:xfrm>
          <a:prstGeom prst="rect">
            <a:avLst/>
          </a:prstGeom>
          <a:solidFill>
            <a:srgbClr val="E20074"/>
          </a:solidFill>
          <a:ln>
            <a:solidFill>
              <a:srgbClr val="E2007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latin typeface="TeleNeo Office" panose="020B0504040202090203" pitchFamily="34" charset="-18"/>
            </a:endParaRPr>
          </a:p>
        </p:txBody>
      </p:sp>
      <p:sp>
        <p:nvSpPr>
          <p:cNvPr id="132" name="Rectangle 131"/>
          <p:cNvSpPr/>
          <p:nvPr/>
        </p:nvSpPr>
        <p:spPr>
          <a:xfrm>
            <a:off x="3419872" y="3188418"/>
            <a:ext cx="61200" cy="144016"/>
          </a:xfrm>
          <a:prstGeom prst="rect">
            <a:avLst/>
          </a:prstGeom>
          <a:solidFill>
            <a:srgbClr val="E20074"/>
          </a:solidFill>
          <a:ln>
            <a:solidFill>
              <a:srgbClr val="E2007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latin typeface="TeleNeo Office" panose="020B0504040202090203" pitchFamily="34" charset="-18"/>
            </a:endParaRPr>
          </a:p>
        </p:txBody>
      </p:sp>
      <p:sp>
        <p:nvSpPr>
          <p:cNvPr id="136" name="Rectangle 135"/>
          <p:cNvSpPr/>
          <p:nvPr/>
        </p:nvSpPr>
        <p:spPr>
          <a:xfrm>
            <a:off x="3419872" y="4047914"/>
            <a:ext cx="45719" cy="152400"/>
          </a:xfrm>
          <a:prstGeom prst="rect">
            <a:avLst/>
          </a:prstGeom>
          <a:solidFill>
            <a:srgbClr val="E20074"/>
          </a:solidFill>
          <a:ln>
            <a:solidFill>
              <a:srgbClr val="E2007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latin typeface="TeleNeo Office" panose="020B0504040202090203" pitchFamily="34" charset="-18"/>
            </a:endParaRPr>
          </a:p>
        </p:txBody>
      </p:sp>
      <p:sp>
        <p:nvSpPr>
          <p:cNvPr id="137" name="TextBox 136"/>
          <p:cNvSpPr txBox="1"/>
          <p:nvPr/>
        </p:nvSpPr>
        <p:spPr bwMode="gray">
          <a:xfrm>
            <a:off x="4200271" y="3579862"/>
            <a:ext cx="648072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hr-HR" sz="700" dirty="0">
                <a:solidFill>
                  <a:schemeClr val="bg1"/>
                </a:solidFill>
                <a:latin typeface="TeleNeo Office" panose="020B0504040202090203" pitchFamily="34" charset="-18"/>
              </a:rPr>
              <a:t>2.155,16</a:t>
            </a:r>
          </a:p>
          <a:p>
            <a:endParaRPr lang="hr-HR" sz="700" dirty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138" name="Rectangle 137"/>
          <p:cNvSpPr/>
          <p:nvPr/>
        </p:nvSpPr>
        <p:spPr>
          <a:xfrm>
            <a:off x="6296266" y="1031962"/>
            <a:ext cx="724006" cy="135632"/>
          </a:xfrm>
          <a:prstGeom prst="rect">
            <a:avLst/>
          </a:prstGeom>
          <a:solidFill>
            <a:srgbClr val="BFCB44"/>
          </a:solidFill>
          <a:ln>
            <a:solidFill>
              <a:srgbClr val="BFCB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latin typeface="TeleNeo Office" panose="020B0504040202090203" pitchFamily="34" charset="-18"/>
            </a:endParaRPr>
          </a:p>
        </p:txBody>
      </p:sp>
      <p:sp>
        <p:nvSpPr>
          <p:cNvPr id="139" name="Rectangle 138"/>
          <p:cNvSpPr/>
          <p:nvPr/>
        </p:nvSpPr>
        <p:spPr>
          <a:xfrm>
            <a:off x="6296267" y="1247986"/>
            <a:ext cx="630000" cy="144016"/>
          </a:xfrm>
          <a:prstGeom prst="rect">
            <a:avLst/>
          </a:prstGeom>
          <a:solidFill>
            <a:srgbClr val="BFCB44"/>
          </a:solidFill>
          <a:ln>
            <a:solidFill>
              <a:srgbClr val="BFCB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latin typeface="TeleNeo Office" panose="020B0504040202090203" pitchFamily="34" charset="-18"/>
            </a:endParaRPr>
          </a:p>
        </p:txBody>
      </p:sp>
      <p:sp>
        <p:nvSpPr>
          <p:cNvPr id="140" name="Rectangle 139"/>
          <p:cNvSpPr/>
          <p:nvPr/>
        </p:nvSpPr>
        <p:spPr>
          <a:xfrm>
            <a:off x="6296266" y="1461744"/>
            <a:ext cx="601200" cy="140802"/>
          </a:xfrm>
          <a:prstGeom prst="rect">
            <a:avLst/>
          </a:prstGeom>
          <a:solidFill>
            <a:srgbClr val="BFCB44"/>
          </a:solidFill>
          <a:ln>
            <a:solidFill>
              <a:srgbClr val="BFCB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latin typeface="TeleNeo Office" panose="020B0504040202090203" pitchFamily="34" charset="-18"/>
            </a:endParaRPr>
          </a:p>
        </p:txBody>
      </p:sp>
      <p:sp>
        <p:nvSpPr>
          <p:cNvPr id="141" name="Rectangle 140"/>
          <p:cNvSpPr/>
          <p:nvPr/>
        </p:nvSpPr>
        <p:spPr>
          <a:xfrm>
            <a:off x="6296267" y="1677768"/>
            <a:ext cx="362002" cy="144016"/>
          </a:xfrm>
          <a:prstGeom prst="rect">
            <a:avLst/>
          </a:prstGeom>
          <a:solidFill>
            <a:srgbClr val="BFCB44"/>
          </a:solidFill>
          <a:ln>
            <a:solidFill>
              <a:srgbClr val="BFCB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latin typeface="TeleNeo Office" panose="020B0504040202090203" pitchFamily="34" charset="-18"/>
            </a:endParaRPr>
          </a:p>
        </p:txBody>
      </p:sp>
      <p:sp>
        <p:nvSpPr>
          <p:cNvPr id="142" name="Rectangle 141"/>
          <p:cNvSpPr/>
          <p:nvPr/>
        </p:nvSpPr>
        <p:spPr>
          <a:xfrm>
            <a:off x="6296266" y="1898324"/>
            <a:ext cx="396000" cy="135632"/>
          </a:xfrm>
          <a:prstGeom prst="rect">
            <a:avLst/>
          </a:prstGeom>
          <a:solidFill>
            <a:srgbClr val="BFCB44"/>
          </a:solidFill>
          <a:ln>
            <a:solidFill>
              <a:srgbClr val="BFCB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latin typeface="TeleNeo Office" panose="020B0504040202090203" pitchFamily="34" charset="-18"/>
            </a:endParaRPr>
          </a:p>
        </p:txBody>
      </p:sp>
      <p:sp>
        <p:nvSpPr>
          <p:cNvPr id="143" name="Rectangle 142"/>
          <p:cNvSpPr/>
          <p:nvPr/>
        </p:nvSpPr>
        <p:spPr>
          <a:xfrm>
            <a:off x="6296267" y="2114348"/>
            <a:ext cx="315000" cy="135632"/>
          </a:xfrm>
          <a:prstGeom prst="rect">
            <a:avLst/>
          </a:prstGeom>
          <a:solidFill>
            <a:srgbClr val="BFCB44"/>
          </a:solidFill>
          <a:ln>
            <a:solidFill>
              <a:srgbClr val="BFCB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latin typeface="TeleNeo Office" panose="020B0504040202090203" pitchFamily="34" charset="-18"/>
            </a:endParaRPr>
          </a:p>
        </p:txBody>
      </p:sp>
      <p:sp>
        <p:nvSpPr>
          <p:cNvPr id="144" name="Rectangle 143"/>
          <p:cNvSpPr/>
          <p:nvPr/>
        </p:nvSpPr>
        <p:spPr>
          <a:xfrm>
            <a:off x="6296267" y="2328106"/>
            <a:ext cx="362002" cy="135632"/>
          </a:xfrm>
          <a:prstGeom prst="rect">
            <a:avLst/>
          </a:prstGeom>
          <a:solidFill>
            <a:srgbClr val="BFCB44"/>
          </a:solidFill>
          <a:ln>
            <a:solidFill>
              <a:srgbClr val="BFCB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latin typeface="TeleNeo Office" panose="020B0504040202090203" pitchFamily="34" charset="-18"/>
            </a:endParaRPr>
          </a:p>
        </p:txBody>
      </p:sp>
      <p:sp>
        <p:nvSpPr>
          <p:cNvPr id="145" name="Rectangle 144"/>
          <p:cNvSpPr/>
          <p:nvPr/>
        </p:nvSpPr>
        <p:spPr>
          <a:xfrm>
            <a:off x="6296266" y="2544130"/>
            <a:ext cx="666000" cy="144016"/>
          </a:xfrm>
          <a:prstGeom prst="rect">
            <a:avLst/>
          </a:prstGeom>
          <a:solidFill>
            <a:srgbClr val="BFCB44"/>
          </a:solidFill>
          <a:ln>
            <a:solidFill>
              <a:srgbClr val="BFCB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latin typeface="TeleNeo Office" panose="020B0504040202090203" pitchFamily="34" charset="-18"/>
            </a:endParaRPr>
          </a:p>
        </p:txBody>
      </p:sp>
      <p:sp>
        <p:nvSpPr>
          <p:cNvPr id="146" name="Rectangle 145"/>
          <p:cNvSpPr/>
          <p:nvPr/>
        </p:nvSpPr>
        <p:spPr>
          <a:xfrm>
            <a:off x="6296266" y="2767020"/>
            <a:ext cx="288000" cy="135632"/>
          </a:xfrm>
          <a:prstGeom prst="rect">
            <a:avLst/>
          </a:prstGeom>
          <a:solidFill>
            <a:srgbClr val="BFCB44"/>
          </a:solidFill>
          <a:ln>
            <a:solidFill>
              <a:srgbClr val="BFCB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latin typeface="TeleNeo Office" panose="020B0504040202090203" pitchFamily="34" charset="-18"/>
            </a:endParaRPr>
          </a:p>
        </p:txBody>
      </p:sp>
      <p:sp>
        <p:nvSpPr>
          <p:cNvPr id="147" name="Rectangle 146"/>
          <p:cNvSpPr/>
          <p:nvPr/>
        </p:nvSpPr>
        <p:spPr>
          <a:xfrm>
            <a:off x="6300192" y="3191348"/>
            <a:ext cx="396000" cy="141086"/>
          </a:xfrm>
          <a:prstGeom prst="rect">
            <a:avLst/>
          </a:prstGeom>
          <a:solidFill>
            <a:srgbClr val="BFCB44"/>
          </a:solidFill>
          <a:ln>
            <a:solidFill>
              <a:srgbClr val="BFCB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latin typeface="TeleNeo Office" panose="020B0504040202090203" pitchFamily="34" charset="-18"/>
            </a:endParaRPr>
          </a:p>
        </p:txBody>
      </p:sp>
      <p:sp>
        <p:nvSpPr>
          <p:cNvPr id="148" name="Rectangle 147"/>
          <p:cNvSpPr/>
          <p:nvPr/>
        </p:nvSpPr>
        <p:spPr>
          <a:xfrm>
            <a:off x="6296266" y="3409612"/>
            <a:ext cx="378000" cy="138846"/>
          </a:xfrm>
          <a:prstGeom prst="rect">
            <a:avLst/>
          </a:prstGeom>
          <a:solidFill>
            <a:srgbClr val="BFCB44"/>
          </a:solidFill>
          <a:ln>
            <a:solidFill>
              <a:srgbClr val="BFCB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latin typeface="TeleNeo Office" panose="020B0504040202090203" pitchFamily="34" charset="-18"/>
            </a:endParaRPr>
          </a:p>
        </p:txBody>
      </p:sp>
      <p:sp>
        <p:nvSpPr>
          <p:cNvPr id="149" name="Rectangle 148"/>
          <p:cNvSpPr/>
          <p:nvPr/>
        </p:nvSpPr>
        <p:spPr>
          <a:xfrm>
            <a:off x="6288697" y="3615866"/>
            <a:ext cx="255600" cy="144016"/>
          </a:xfrm>
          <a:prstGeom prst="rect">
            <a:avLst/>
          </a:prstGeom>
          <a:solidFill>
            <a:srgbClr val="BFCB44"/>
          </a:solidFill>
          <a:ln>
            <a:solidFill>
              <a:srgbClr val="BFCB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latin typeface="TeleNeo Office" panose="020B0504040202090203" pitchFamily="34" charset="-18"/>
            </a:endParaRPr>
          </a:p>
        </p:txBody>
      </p:sp>
      <p:sp>
        <p:nvSpPr>
          <p:cNvPr id="150" name="Rectangle 149"/>
          <p:cNvSpPr/>
          <p:nvPr/>
        </p:nvSpPr>
        <p:spPr>
          <a:xfrm>
            <a:off x="6296266" y="3837059"/>
            <a:ext cx="234000" cy="137845"/>
          </a:xfrm>
          <a:prstGeom prst="rect">
            <a:avLst/>
          </a:prstGeom>
          <a:solidFill>
            <a:srgbClr val="BFCB44"/>
          </a:solidFill>
          <a:ln>
            <a:solidFill>
              <a:srgbClr val="BFCB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latin typeface="TeleNeo Office" panose="020B0504040202090203" pitchFamily="34" charset="-18"/>
            </a:endParaRPr>
          </a:p>
        </p:txBody>
      </p:sp>
      <p:sp>
        <p:nvSpPr>
          <p:cNvPr id="151" name="Rectangle 150"/>
          <p:cNvSpPr/>
          <p:nvPr/>
        </p:nvSpPr>
        <p:spPr>
          <a:xfrm>
            <a:off x="6296265" y="4053084"/>
            <a:ext cx="309600" cy="147230"/>
          </a:xfrm>
          <a:prstGeom prst="rect">
            <a:avLst/>
          </a:prstGeom>
          <a:solidFill>
            <a:srgbClr val="BFCB44"/>
          </a:solidFill>
          <a:ln>
            <a:solidFill>
              <a:srgbClr val="BFCB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latin typeface="TeleNeo Office" panose="020B0504040202090203" pitchFamily="34" charset="-18"/>
            </a:endParaRPr>
          </a:p>
        </p:txBody>
      </p:sp>
      <p:sp>
        <p:nvSpPr>
          <p:cNvPr id="152" name="Rectangle 151"/>
          <p:cNvSpPr/>
          <p:nvPr/>
        </p:nvSpPr>
        <p:spPr>
          <a:xfrm>
            <a:off x="4829872" y="1028748"/>
            <a:ext cx="780399" cy="144016"/>
          </a:xfrm>
          <a:prstGeom prst="rect">
            <a:avLst/>
          </a:prstGeom>
          <a:solidFill>
            <a:srgbClr val="529AD6"/>
          </a:solidFill>
          <a:ln>
            <a:solidFill>
              <a:srgbClr val="529A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latin typeface="TeleNeo Office" panose="020B0504040202090203" pitchFamily="34" charset="-18"/>
            </a:endParaRPr>
          </a:p>
        </p:txBody>
      </p:sp>
      <p:sp>
        <p:nvSpPr>
          <p:cNvPr id="153" name="Rectangle 152"/>
          <p:cNvSpPr/>
          <p:nvPr/>
        </p:nvSpPr>
        <p:spPr>
          <a:xfrm>
            <a:off x="4829872" y="1244772"/>
            <a:ext cx="678231" cy="144016"/>
          </a:xfrm>
          <a:prstGeom prst="rect">
            <a:avLst/>
          </a:prstGeom>
          <a:solidFill>
            <a:srgbClr val="529AD6"/>
          </a:solidFill>
          <a:ln>
            <a:solidFill>
              <a:srgbClr val="529A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latin typeface="TeleNeo Office" panose="020B0504040202090203" pitchFamily="34" charset="-18"/>
            </a:endParaRPr>
          </a:p>
        </p:txBody>
      </p:sp>
      <p:sp>
        <p:nvSpPr>
          <p:cNvPr id="154" name="Rectangle 153"/>
          <p:cNvSpPr/>
          <p:nvPr/>
        </p:nvSpPr>
        <p:spPr>
          <a:xfrm>
            <a:off x="4829872" y="1458530"/>
            <a:ext cx="648000" cy="144016"/>
          </a:xfrm>
          <a:prstGeom prst="rect">
            <a:avLst/>
          </a:prstGeom>
          <a:solidFill>
            <a:srgbClr val="529AD6"/>
          </a:solidFill>
          <a:ln>
            <a:solidFill>
              <a:srgbClr val="529A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latin typeface="TeleNeo Office" panose="020B0504040202090203" pitchFamily="34" charset="-18"/>
            </a:endParaRPr>
          </a:p>
        </p:txBody>
      </p:sp>
      <p:sp>
        <p:nvSpPr>
          <p:cNvPr id="155" name="Rectangle 154"/>
          <p:cNvSpPr/>
          <p:nvPr/>
        </p:nvSpPr>
        <p:spPr>
          <a:xfrm>
            <a:off x="4829873" y="1674554"/>
            <a:ext cx="339114" cy="144016"/>
          </a:xfrm>
          <a:prstGeom prst="rect">
            <a:avLst/>
          </a:prstGeom>
          <a:solidFill>
            <a:srgbClr val="529AD6"/>
          </a:solidFill>
          <a:ln>
            <a:solidFill>
              <a:srgbClr val="529A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latin typeface="TeleNeo Office" panose="020B0504040202090203" pitchFamily="34" charset="-18"/>
            </a:endParaRPr>
          </a:p>
        </p:txBody>
      </p:sp>
      <p:sp>
        <p:nvSpPr>
          <p:cNvPr id="156" name="Rectangle 155"/>
          <p:cNvSpPr/>
          <p:nvPr/>
        </p:nvSpPr>
        <p:spPr>
          <a:xfrm>
            <a:off x="4829873" y="1895110"/>
            <a:ext cx="174175" cy="144016"/>
          </a:xfrm>
          <a:prstGeom prst="rect">
            <a:avLst/>
          </a:prstGeom>
          <a:solidFill>
            <a:srgbClr val="529AD6"/>
          </a:solidFill>
          <a:ln>
            <a:solidFill>
              <a:srgbClr val="529A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latin typeface="TeleNeo Office" panose="020B0504040202090203" pitchFamily="34" charset="-18"/>
            </a:endParaRPr>
          </a:p>
        </p:txBody>
      </p:sp>
      <p:sp>
        <p:nvSpPr>
          <p:cNvPr id="157" name="Rectangle 156"/>
          <p:cNvSpPr/>
          <p:nvPr/>
        </p:nvSpPr>
        <p:spPr>
          <a:xfrm>
            <a:off x="4829873" y="2111133"/>
            <a:ext cx="144000" cy="138847"/>
          </a:xfrm>
          <a:prstGeom prst="rect">
            <a:avLst/>
          </a:prstGeom>
          <a:solidFill>
            <a:srgbClr val="529AD6"/>
          </a:solidFill>
          <a:ln>
            <a:solidFill>
              <a:srgbClr val="529A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latin typeface="TeleNeo Office" panose="020B0504040202090203" pitchFamily="34" charset="-18"/>
            </a:endParaRPr>
          </a:p>
        </p:txBody>
      </p:sp>
      <p:sp>
        <p:nvSpPr>
          <p:cNvPr id="158" name="Rectangle 157"/>
          <p:cNvSpPr/>
          <p:nvPr/>
        </p:nvSpPr>
        <p:spPr>
          <a:xfrm>
            <a:off x="4829874" y="2324892"/>
            <a:ext cx="126014" cy="138846"/>
          </a:xfrm>
          <a:prstGeom prst="rect">
            <a:avLst/>
          </a:prstGeom>
          <a:solidFill>
            <a:srgbClr val="529AD6"/>
          </a:solidFill>
          <a:ln>
            <a:solidFill>
              <a:srgbClr val="529A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latin typeface="TeleNeo Office" panose="020B0504040202090203" pitchFamily="34" charset="-18"/>
            </a:endParaRPr>
          </a:p>
        </p:txBody>
      </p:sp>
      <p:sp>
        <p:nvSpPr>
          <p:cNvPr id="159" name="Rectangle 158"/>
          <p:cNvSpPr/>
          <p:nvPr/>
        </p:nvSpPr>
        <p:spPr>
          <a:xfrm>
            <a:off x="4829873" y="2540916"/>
            <a:ext cx="108000" cy="138846"/>
          </a:xfrm>
          <a:prstGeom prst="rect">
            <a:avLst/>
          </a:prstGeom>
          <a:solidFill>
            <a:srgbClr val="529AD6"/>
          </a:solidFill>
          <a:ln>
            <a:solidFill>
              <a:srgbClr val="529A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latin typeface="TeleNeo Office" panose="020B0504040202090203" pitchFamily="34" charset="-18"/>
            </a:endParaRPr>
          </a:p>
        </p:txBody>
      </p:sp>
      <p:sp>
        <p:nvSpPr>
          <p:cNvPr id="160" name="Rectangle 159"/>
          <p:cNvSpPr/>
          <p:nvPr/>
        </p:nvSpPr>
        <p:spPr>
          <a:xfrm>
            <a:off x="4829873" y="2763806"/>
            <a:ext cx="87087" cy="138846"/>
          </a:xfrm>
          <a:prstGeom prst="rect">
            <a:avLst/>
          </a:prstGeom>
          <a:solidFill>
            <a:srgbClr val="529AD6"/>
          </a:solidFill>
          <a:ln>
            <a:solidFill>
              <a:srgbClr val="529A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latin typeface="TeleNeo Office" panose="020B0504040202090203" pitchFamily="34" charset="-18"/>
            </a:endParaRPr>
          </a:p>
        </p:txBody>
      </p:sp>
      <p:sp>
        <p:nvSpPr>
          <p:cNvPr id="161" name="Rectangle 160"/>
          <p:cNvSpPr/>
          <p:nvPr/>
        </p:nvSpPr>
        <p:spPr>
          <a:xfrm>
            <a:off x="4829873" y="2979830"/>
            <a:ext cx="79200" cy="135632"/>
          </a:xfrm>
          <a:prstGeom prst="rect">
            <a:avLst/>
          </a:prstGeom>
          <a:solidFill>
            <a:srgbClr val="529AD6"/>
          </a:solidFill>
          <a:ln>
            <a:solidFill>
              <a:srgbClr val="529A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latin typeface="TeleNeo Office" panose="020B0504040202090203" pitchFamily="34" charset="-18"/>
            </a:endParaRPr>
          </a:p>
        </p:txBody>
      </p:sp>
      <p:sp>
        <p:nvSpPr>
          <p:cNvPr id="162" name="Rectangle 161"/>
          <p:cNvSpPr/>
          <p:nvPr/>
        </p:nvSpPr>
        <p:spPr>
          <a:xfrm>
            <a:off x="4829873" y="3193588"/>
            <a:ext cx="68400" cy="138846"/>
          </a:xfrm>
          <a:prstGeom prst="rect">
            <a:avLst/>
          </a:prstGeom>
          <a:solidFill>
            <a:srgbClr val="529AD6"/>
          </a:solidFill>
          <a:ln>
            <a:solidFill>
              <a:srgbClr val="529A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latin typeface="TeleNeo Office" panose="020B0504040202090203" pitchFamily="34" charset="-18"/>
            </a:endParaRPr>
          </a:p>
        </p:txBody>
      </p:sp>
      <p:sp>
        <p:nvSpPr>
          <p:cNvPr id="163" name="Rectangle 162"/>
          <p:cNvSpPr/>
          <p:nvPr/>
        </p:nvSpPr>
        <p:spPr>
          <a:xfrm>
            <a:off x="4829873" y="3409612"/>
            <a:ext cx="63008" cy="138846"/>
          </a:xfrm>
          <a:prstGeom prst="rect">
            <a:avLst/>
          </a:prstGeom>
          <a:solidFill>
            <a:srgbClr val="529AD6"/>
          </a:solidFill>
          <a:ln>
            <a:solidFill>
              <a:srgbClr val="529A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latin typeface="TeleNeo Office" panose="020B0504040202090203" pitchFamily="34" charset="-18"/>
            </a:endParaRPr>
          </a:p>
        </p:txBody>
      </p:sp>
      <p:sp>
        <p:nvSpPr>
          <p:cNvPr id="167" name="Rectangle 166"/>
          <p:cNvSpPr/>
          <p:nvPr/>
        </p:nvSpPr>
        <p:spPr>
          <a:xfrm>
            <a:off x="6300190" y="2974660"/>
            <a:ext cx="252000" cy="140802"/>
          </a:xfrm>
          <a:prstGeom prst="rect">
            <a:avLst/>
          </a:prstGeom>
          <a:solidFill>
            <a:srgbClr val="BFCB44"/>
          </a:solidFill>
          <a:ln>
            <a:solidFill>
              <a:srgbClr val="BFCB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latin typeface="TeleNeo Office" panose="020B0504040202090203" pitchFamily="34" charset="-18"/>
            </a:endParaRPr>
          </a:p>
        </p:txBody>
      </p:sp>
      <p:sp>
        <p:nvSpPr>
          <p:cNvPr id="168" name="Rectangle 167"/>
          <p:cNvSpPr/>
          <p:nvPr/>
        </p:nvSpPr>
        <p:spPr>
          <a:xfrm>
            <a:off x="3419870" y="3401228"/>
            <a:ext cx="61200" cy="152400"/>
          </a:xfrm>
          <a:prstGeom prst="rect">
            <a:avLst/>
          </a:prstGeom>
          <a:solidFill>
            <a:srgbClr val="E20074"/>
          </a:solidFill>
          <a:ln>
            <a:solidFill>
              <a:srgbClr val="E2007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latin typeface="TeleNeo Office" panose="020B0504040202090203" pitchFamily="34" charset="-18"/>
            </a:endParaRPr>
          </a:p>
        </p:txBody>
      </p:sp>
      <p:sp>
        <p:nvSpPr>
          <p:cNvPr id="169" name="Rectangle 168"/>
          <p:cNvSpPr/>
          <p:nvPr/>
        </p:nvSpPr>
        <p:spPr>
          <a:xfrm>
            <a:off x="3419869" y="3607482"/>
            <a:ext cx="54000" cy="152400"/>
          </a:xfrm>
          <a:prstGeom prst="rect">
            <a:avLst/>
          </a:prstGeom>
          <a:solidFill>
            <a:srgbClr val="E20074"/>
          </a:solidFill>
          <a:ln>
            <a:solidFill>
              <a:srgbClr val="E2007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latin typeface="TeleNeo Office" panose="020B0504040202090203" pitchFamily="34" charset="-18"/>
            </a:endParaRPr>
          </a:p>
        </p:txBody>
      </p:sp>
      <p:sp>
        <p:nvSpPr>
          <p:cNvPr id="170" name="Rectangle 169"/>
          <p:cNvSpPr/>
          <p:nvPr/>
        </p:nvSpPr>
        <p:spPr>
          <a:xfrm>
            <a:off x="3419871" y="3837060"/>
            <a:ext cx="54000" cy="152400"/>
          </a:xfrm>
          <a:prstGeom prst="rect">
            <a:avLst/>
          </a:prstGeom>
          <a:solidFill>
            <a:srgbClr val="E20074"/>
          </a:solidFill>
          <a:ln>
            <a:solidFill>
              <a:srgbClr val="E2007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latin typeface="TeleNeo Office" panose="020B0504040202090203" pitchFamily="34" charset="-18"/>
            </a:endParaRPr>
          </a:p>
        </p:txBody>
      </p:sp>
      <p:sp>
        <p:nvSpPr>
          <p:cNvPr id="171" name="Rectangle 170"/>
          <p:cNvSpPr/>
          <p:nvPr/>
        </p:nvSpPr>
        <p:spPr>
          <a:xfrm>
            <a:off x="4829874" y="3607482"/>
            <a:ext cx="63008" cy="138846"/>
          </a:xfrm>
          <a:prstGeom prst="rect">
            <a:avLst/>
          </a:prstGeom>
          <a:solidFill>
            <a:srgbClr val="529AD6"/>
          </a:solidFill>
          <a:ln>
            <a:solidFill>
              <a:srgbClr val="529A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latin typeface="TeleNeo Office" panose="020B0504040202090203" pitchFamily="34" charset="-18"/>
            </a:endParaRPr>
          </a:p>
        </p:txBody>
      </p:sp>
      <p:sp>
        <p:nvSpPr>
          <p:cNvPr id="172" name="Rectangle 171"/>
          <p:cNvSpPr/>
          <p:nvPr/>
        </p:nvSpPr>
        <p:spPr>
          <a:xfrm>
            <a:off x="4829874" y="3834475"/>
            <a:ext cx="63008" cy="138846"/>
          </a:xfrm>
          <a:prstGeom prst="rect">
            <a:avLst/>
          </a:prstGeom>
          <a:solidFill>
            <a:srgbClr val="529AD6"/>
          </a:solidFill>
          <a:ln>
            <a:solidFill>
              <a:srgbClr val="529A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latin typeface="TeleNeo Office" panose="020B0504040202090203" pitchFamily="34" charset="-18"/>
            </a:endParaRPr>
          </a:p>
        </p:txBody>
      </p:sp>
      <p:sp>
        <p:nvSpPr>
          <p:cNvPr id="173" name="Rectangle 172"/>
          <p:cNvSpPr/>
          <p:nvPr/>
        </p:nvSpPr>
        <p:spPr>
          <a:xfrm>
            <a:off x="4829874" y="4061468"/>
            <a:ext cx="63008" cy="138846"/>
          </a:xfrm>
          <a:prstGeom prst="rect">
            <a:avLst/>
          </a:prstGeom>
          <a:solidFill>
            <a:srgbClr val="529AD6"/>
          </a:solidFill>
          <a:ln>
            <a:solidFill>
              <a:srgbClr val="529A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latin typeface="TeleNeo Office" panose="020B0504040202090203" pitchFamily="34" charset="-18"/>
            </a:endParaRPr>
          </a:p>
        </p:txBody>
      </p:sp>
      <p:sp>
        <p:nvSpPr>
          <p:cNvPr id="133" name="TextBox 132"/>
          <p:cNvSpPr txBox="1"/>
          <p:nvPr/>
        </p:nvSpPr>
        <p:spPr>
          <a:xfrm>
            <a:off x="7775728" y="2931790"/>
            <a:ext cx="1253869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chemeClr val="bg1"/>
                </a:solidFill>
                <a:latin typeface="TeleNeo Office ExtraBold" panose="020B0A04040202090203" pitchFamily="34" charset="-18"/>
              </a:rPr>
              <a:t>Subs rating</a:t>
            </a:r>
          </a:p>
          <a:p>
            <a:r>
              <a:rPr lang="en-US" sz="700" b="1" dirty="0">
                <a:solidFill>
                  <a:schemeClr val="bg1">
                    <a:lumMod val="65000"/>
                  </a:schemeClr>
                </a:solidFill>
                <a:latin typeface="TeleNeo Office ExtraBold" panose="020B0A04040202090203" pitchFamily="34" charset="-18"/>
              </a:rPr>
              <a:t>The average number of</a:t>
            </a:r>
          </a:p>
          <a:p>
            <a:r>
              <a:rPr lang="en-US" sz="700" b="1" dirty="0">
                <a:solidFill>
                  <a:schemeClr val="bg1">
                    <a:lumMod val="65000"/>
                  </a:schemeClr>
                </a:solidFill>
                <a:latin typeface="TeleNeo Office ExtraBold" panose="020B0A04040202090203" pitchFamily="34" charset="-18"/>
              </a:rPr>
              <a:t>Subscriber IDs viewing at any</a:t>
            </a:r>
          </a:p>
          <a:p>
            <a:r>
              <a:rPr lang="en-US" sz="700" b="1" dirty="0">
                <a:solidFill>
                  <a:schemeClr val="bg1">
                    <a:lumMod val="65000"/>
                  </a:schemeClr>
                </a:solidFill>
                <a:latin typeface="TeleNeo Office ExtraBold" panose="020B0A04040202090203" pitchFamily="34" charset="-18"/>
              </a:rPr>
              <a:t>given moment</a:t>
            </a:r>
            <a:r>
              <a:rPr lang="en-US" sz="700" b="1" dirty="0" smtClean="0">
                <a:solidFill>
                  <a:schemeClr val="bg1">
                    <a:lumMod val="65000"/>
                  </a:schemeClr>
                </a:solidFill>
                <a:latin typeface="TeleNeo Office ExtraBold" panose="020B0A04040202090203" pitchFamily="34" charset="-18"/>
              </a:rPr>
              <a:t>.</a:t>
            </a:r>
            <a:endParaRPr lang="hr-HR" sz="700" b="1" dirty="0" smtClean="0">
              <a:solidFill>
                <a:schemeClr val="bg1">
                  <a:lumMod val="65000"/>
                </a:schemeClr>
              </a:solidFill>
              <a:latin typeface="TeleNeo Office ExtraBold" panose="020B0A04040202090203" pitchFamily="34" charset="-18"/>
            </a:endParaRPr>
          </a:p>
          <a:p>
            <a:endParaRPr lang="en-US" sz="700" b="1" dirty="0">
              <a:solidFill>
                <a:schemeClr val="bg1"/>
              </a:solidFill>
              <a:latin typeface="TeleNeo Office ExtraBold" panose="020B0A04040202090203" pitchFamily="34" charset="-18"/>
            </a:endParaRPr>
          </a:p>
          <a:p>
            <a:r>
              <a:rPr lang="en-US" sz="700" b="1" dirty="0">
                <a:solidFill>
                  <a:schemeClr val="bg1"/>
                </a:solidFill>
                <a:latin typeface="TeleNeo Office ExtraBold" panose="020B0A04040202090203" pitchFamily="34" charset="-18"/>
              </a:rPr>
              <a:t>Share</a:t>
            </a:r>
          </a:p>
          <a:p>
            <a:r>
              <a:rPr lang="en-US" sz="700" b="1" dirty="0">
                <a:solidFill>
                  <a:schemeClr val="bg1">
                    <a:lumMod val="65000"/>
                  </a:schemeClr>
                </a:solidFill>
                <a:latin typeface="TeleNeo Office ExtraBold" panose="020B0A04040202090203" pitchFamily="34" charset="-18"/>
              </a:rPr>
              <a:t>Viewing duration as a</a:t>
            </a:r>
          </a:p>
          <a:p>
            <a:r>
              <a:rPr lang="en-US" sz="700" b="1" dirty="0">
                <a:solidFill>
                  <a:schemeClr val="bg1">
                    <a:lumMod val="65000"/>
                  </a:schemeClr>
                </a:solidFill>
                <a:latin typeface="TeleNeo Office ExtraBold" panose="020B0A04040202090203" pitchFamily="34" charset="-18"/>
              </a:rPr>
              <a:t>percentage of all viewing.</a:t>
            </a:r>
            <a:endParaRPr lang="hr-HR" sz="700" b="1" dirty="0">
              <a:solidFill>
                <a:schemeClr val="bg1">
                  <a:lumMod val="65000"/>
                </a:schemeClr>
              </a:solidFill>
              <a:latin typeface="TeleNeo Office ExtraBold" panose="020B0A04040202090203" pitchFamily="34" charset="-18"/>
            </a:endParaRPr>
          </a:p>
          <a:p>
            <a:endParaRPr lang="en-US" sz="700" b="1" dirty="0">
              <a:solidFill>
                <a:schemeClr val="bg1"/>
              </a:solidFill>
              <a:latin typeface="TeleNeo Office ExtraBold" panose="020B0A04040202090203" pitchFamily="34" charset="-18"/>
            </a:endParaRPr>
          </a:p>
          <a:p>
            <a:r>
              <a:rPr lang="en-US" sz="700" b="1" dirty="0">
                <a:solidFill>
                  <a:schemeClr val="bg1"/>
                </a:solidFill>
                <a:latin typeface="TeleNeo Office ExtraBold" panose="020B0A04040202090203" pitchFamily="34" charset="-18"/>
              </a:rPr>
              <a:t>Average Duration</a:t>
            </a:r>
          </a:p>
          <a:p>
            <a:r>
              <a:rPr lang="en-US" sz="700" b="1" dirty="0">
                <a:solidFill>
                  <a:schemeClr val="bg1">
                    <a:lumMod val="65000"/>
                  </a:schemeClr>
                </a:solidFill>
                <a:latin typeface="TeleNeo Office ExtraBold" panose="020B0A04040202090203" pitchFamily="34" charset="-18"/>
              </a:rPr>
              <a:t>The average viewing duration</a:t>
            </a:r>
          </a:p>
          <a:p>
            <a:r>
              <a:rPr lang="en-US" sz="700" b="1" dirty="0">
                <a:solidFill>
                  <a:schemeClr val="bg1">
                    <a:lumMod val="65000"/>
                  </a:schemeClr>
                </a:solidFill>
                <a:latin typeface="TeleNeo Office ExtraBold" panose="020B0A04040202090203" pitchFamily="34" charset="-18"/>
              </a:rPr>
              <a:t>per reached viewer</a:t>
            </a:r>
            <a:endParaRPr lang="hr-HR" sz="700" b="1" dirty="0">
              <a:solidFill>
                <a:schemeClr val="bg1">
                  <a:lumMod val="65000"/>
                </a:schemeClr>
              </a:solidFill>
              <a:latin typeface="TeleNeo Office ExtraBold" panose="020B0A04040202090203" pitchFamily="34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1048166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 bwMode="gray">
          <a:xfrm>
            <a:off x="395536" y="627534"/>
            <a:ext cx="1152128" cy="172819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indent="0" algn="r">
              <a:buNone/>
            </a:pPr>
            <a:r>
              <a:rPr lang="hr-HR" sz="1800" b="1" dirty="0" smtClean="0">
                <a:solidFill>
                  <a:schemeClr val="bg1"/>
                </a:solidFill>
                <a:latin typeface="TeleNeo Office ExtraBold" panose="020B0A04040202090203" pitchFamily="34" charset="-18"/>
              </a:rPr>
              <a:t>Top lista 15</a:t>
            </a:r>
          </a:p>
          <a:p>
            <a:pPr marL="0" indent="0" algn="r">
              <a:buNone/>
            </a:pPr>
            <a:r>
              <a:rPr lang="hr-HR" b="1" dirty="0">
                <a:solidFill>
                  <a:schemeClr val="bg1"/>
                </a:solidFill>
                <a:latin typeface="TeleNeo Office ExtraBold" panose="020B0A04040202090203" pitchFamily="34" charset="-18"/>
              </a:rPr>
              <a:t>n</a:t>
            </a:r>
            <a:r>
              <a:rPr lang="hr-HR" b="1" dirty="0" smtClean="0">
                <a:solidFill>
                  <a:schemeClr val="bg1"/>
                </a:solidFill>
                <a:latin typeface="TeleNeo Office ExtraBold" panose="020B0A04040202090203" pitchFamily="34" charset="-18"/>
              </a:rPr>
              <a:t>ajgledanijih</a:t>
            </a:r>
          </a:p>
          <a:p>
            <a:pPr marL="0" indent="0" algn="r">
              <a:buNone/>
            </a:pPr>
            <a:r>
              <a:rPr lang="hr-HR" b="1" dirty="0" smtClean="0">
                <a:solidFill>
                  <a:schemeClr val="bg1"/>
                </a:solidFill>
                <a:latin typeface="TeleNeo Office ExtraBold" panose="020B0A04040202090203" pitchFamily="34" charset="-18"/>
              </a:rPr>
              <a:t>TV sadržaja</a:t>
            </a:r>
          </a:p>
          <a:p>
            <a:pPr marL="0" indent="0" algn="r">
              <a:buNone/>
            </a:pPr>
            <a:endParaRPr lang="hr-HR" sz="1200" dirty="0" smtClean="0">
              <a:latin typeface="TeleNeo Office" panose="020B0504040202090203" pitchFamily="34" charset="-18"/>
            </a:endParaRPr>
          </a:p>
          <a:p>
            <a:pPr marL="0" indent="0" algn="r">
              <a:buNone/>
            </a:pPr>
            <a:r>
              <a:rPr lang="hr-HR" sz="12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Uključuje sve </a:t>
            </a:r>
          </a:p>
          <a:p>
            <a:pPr marL="0" indent="0" algn="r">
              <a:buNone/>
            </a:pPr>
            <a:r>
              <a:rPr lang="hr-HR" sz="1200" dirty="0">
                <a:solidFill>
                  <a:schemeClr val="bg1"/>
                </a:solidFill>
                <a:latin typeface="TeleNeo Office" panose="020B0504040202090203" pitchFamily="34" charset="-18"/>
              </a:rPr>
              <a:t>t</a:t>
            </a:r>
            <a:r>
              <a:rPr lang="hr-HR" sz="12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elevizijske kanale</a:t>
            </a:r>
          </a:p>
          <a:p>
            <a:pPr algn="r"/>
            <a:r>
              <a:rPr lang="hr-HR" sz="12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u periodu od 19:00</a:t>
            </a:r>
          </a:p>
          <a:p>
            <a:pPr algn="r"/>
            <a:r>
              <a:rPr lang="hr-HR" sz="12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do 23:00</a:t>
            </a:r>
          </a:p>
          <a:p>
            <a:pPr marL="0" indent="0" algn="r">
              <a:buNone/>
            </a:pPr>
            <a:endParaRPr lang="hr-HR" sz="12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  <a:p>
            <a:pPr marL="0" indent="0" algn="r">
              <a:buNone/>
            </a:pPr>
            <a:endParaRPr lang="hr-HR" sz="12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  <a:p>
            <a:pPr marL="0" indent="0">
              <a:buNone/>
            </a:pPr>
            <a:endParaRPr lang="hr-HR" sz="1800" dirty="0" err="1" smtClean="0">
              <a:latin typeface="TeleNeo Office" panose="020B0504040202090203" pitchFamily="34" charset="-18"/>
            </a:endParaRPr>
          </a:p>
        </p:txBody>
      </p:sp>
      <p:cxnSp>
        <p:nvCxnSpPr>
          <p:cNvPr id="188" name="Straight Connector 187"/>
          <p:cNvCxnSpPr/>
          <p:nvPr/>
        </p:nvCxnSpPr>
        <p:spPr>
          <a:xfrm>
            <a:off x="1691680" y="699542"/>
            <a:ext cx="0" cy="1584176"/>
          </a:xfrm>
          <a:prstGeom prst="line">
            <a:avLst/>
          </a:prstGeom>
          <a:ln w="19050">
            <a:solidFill>
              <a:schemeClr val="tx2"/>
            </a:solidFill>
            <a:miter lim="800000"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8" name="Straight Connector 287"/>
          <p:cNvCxnSpPr/>
          <p:nvPr/>
        </p:nvCxnSpPr>
        <p:spPr>
          <a:xfrm>
            <a:off x="1979712" y="1203598"/>
            <a:ext cx="6408712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headEnd type="none" w="med" len="med"/>
            <a:tailEnd type="none" w="med" len="med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9" name="Straight Connector 288"/>
          <p:cNvCxnSpPr/>
          <p:nvPr/>
        </p:nvCxnSpPr>
        <p:spPr>
          <a:xfrm>
            <a:off x="1979712" y="1419622"/>
            <a:ext cx="6408712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90" name="TextBox 289"/>
          <p:cNvSpPr txBox="1"/>
          <p:nvPr/>
        </p:nvSpPr>
        <p:spPr bwMode="gray">
          <a:xfrm>
            <a:off x="1907704" y="1005576"/>
            <a:ext cx="1296144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sv-SE" sz="700" dirty="0">
                <a:solidFill>
                  <a:schemeClr val="bg1"/>
                </a:solidFill>
                <a:latin typeface="TeleNeo Office" panose="020B0504040202090203" pitchFamily="34" charset="-18"/>
              </a:rPr>
              <a:t>UEFA Liga prvaka: Manchester City - Chelsea (HRT 2)</a:t>
            </a:r>
          </a:p>
        </p:txBody>
      </p:sp>
      <p:sp>
        <p:nvSpPr>
          <p:cNvPr id="291" name="TextBox 290"/>
          <p:cNvSpPr txBox="1"/>
          <p:nvPr/>
        </p:nvSpPr>
        <p:spPr bwMode="gray">
          <a:xfrm>
            <a:off x="1907704" y="1221600"/>
            <a:ext cx="648072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sv-SE" sz="700" dirty="0">
                <a:solidFill>
                  <a:schemeClr val="bg1"/>
                </a:solidFill>
                <a:latin typeface="TeleNeo Office" panose="020B0504040202090203" pitchFamily="34" charset="-18"/>
              </a:rPr>
              <a:t>UEFA Liga prvaka: Chelsea - Real Madrid (HRT 2)</a:t>
            </a:r>
          </a:p>
        </p:txBody>
      </p:sp>
      <p:sp>
        <p:nvSpPr>
          <p:cNvPr id="292" name="TextBox 291"/>
          <p:cNvSpPr txBox="1"/>
          <p:nvPr/>
        </p:nvSpPr>
        <p:spPr bwMode="gray">
          <a:xfrm>
            <a:off x="1907704" y="1435358"/>
            <a:ext cx="648072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sv-SE" sz="700" dirty="0">
                <a:solidFill>
                  <a:schemeClr val="bg1"/>
                </a:solidFill>
                <a:latin typeface="TeleNeo Office" panose="020B0504040202090203" pitchFamily="34" charset="-18"/>
              </a:rPr>
              <a:t>Rotterdam: Izbor za pjesmu Eurovizije 2021. </a:t>
            </a:r>
            <a:r>
              <a:rPr lang="hr-HR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, polufinale </a:t>
            </a:r>
            <a:r>
              <a:rPr lang="sv-SE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(HRT </a:t>
            </a:r>
            <a:r>
              <a:rPr lang="sv-SE" sz="700" dirty="0">
                <a:solidFill>
                  <a:schemeClr val="bg1"/>
                </a:solidFill>
                <a:latin typeface="TeleNeo Office" panose="020B0504040202090203" pitchFamily="34" charset="-18"/>
              </a:rPr>
              <a:t>1)</a:t>
            </a:r>
          </a:p>
        </p:txBody>
      </p:sp>
      <p:sp>
        <p:nvSpPr>
          <p:cNvPr id="293" name="TextBox 292"/>
          <p:cNvSpPr txBox="1"/>
          <p:nvPr/>
        </p:nvSpPr>
        <p:spPr bwMode="gray">
          <a:xfrm>
            <a:off x="1907704" y="1651382"/>
            <a:ext cx="648072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pt-BR" sz="700" dirty="0">
                <a:solidFill>
                  <a:schemeClr val="bg1"/>
                </a:solidFill>
                <a:latin typeface="TeleNeo Office" panose="020B0504040202090203" pitchFamily="34" charset="-18"/>
              </a:rPr>
              <a:t>RTL Direkt (RTL HR)</a:t>
            </a:r>
          </a:p>
        </p:txBody>
      </p:sp>
      <p:sp>
        <p:nvSpPr>
          <p:cNvPr id="294" name="TextBox 293"/>
          <p:cNvSpPr txBox="1"/>
          <p:nvPr/>
        </p:nvSpPr>
        <p:spPr bwMode="gray">
          <a:xfrm>
            <a:off x="1907704" y="1871938"/>
            <a:ext cx="648072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pl-PL" sz="700" dirty="0">
                <a:solidFill>
                  <a:schemeClr val="bg1"/>
                </a:solidFill>
                <a:latin typeface="TeleNeo Office" panose="020B0504040202090203" pitchFamily="34" charset="-18"/>
              </a:rPr>
              <a:t>Ljubav je na selu (RTL HR)</a:t>
            </a:r>
          </a:p>
        </p:txBody>
      </p:sp>
      <p:sp>
        <p:nvSpPr>
          <p:cNvPr id="295" name="TextBox 294"/>
          <p:cNvSpPr txBox="1"/>
          <p:nvPr/>
        </p:nvSpPr>
        <p:spPr bwMode="gray">
          <a:xfrm>
            <a:off x="1907704" y="2087962"/>
            <a:ext cx="648072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pl-PL" sz="700" dirty="0">
                <a:solidFill>
                  <a:schemeClr val="bg1"/>
                </a:solidFill>
                <a:latin typeface="TeleNeo Office" panose="020B0504040202090203" pitchFamily="34" charset="-18"/>
              </a:rPr>
              <a:t>Lokalni izbori, specijalna emisija (HRT 1)</a:t>
            </a:r>
          </a:p>
          <a:p>
            <a:pPr marL="0" indent="0">
              <a:buNone/>
            </a:pPr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296" name="TextBox 295"/>
          <p:cNvSpPr txBox="1"/>
          <p:nvPr/>
        </p:nvSpPr>
        <p:spPr bwMode="gray">
          <a:xfrm>
            <a:off x="1907704" y="2301720"/>
            <a:ext cx="648072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pt-BR" sz="700" dirty="0">
                <a:solidFill>
                  <a:schemeClr val="bg1"/>
                </a:solidFill>
                <a:latin typeface="TeleNeo Office" panose="020B0504040202090203" pitchFamily="34" charset="-18"/>
              </a:rPr>
              <a:t>Dnevnik Nove TV (Nova TV)</a:t>
            </a:r>
          </a:p>
          <a:p>
            <a:pPr marL="0" indent="0">
              <a:buNone/>
            </a:pPr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297" name="TextBox 296"/>
          <p:cNvSpPr txBox="1"/>
          <p:nvPr/>
        </p:nvSpPr>
        <p:spPr bwMode="gray">
          <a:xfrm>
            <a:off x="1907704" y="2517744"/>
            <a:ext cx="648072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pt-BR" sz="700" dirty="0">
                <a:solidFill>
                  <a:schemeClr val="bg1"/>
                </a:solidFill>
                <a:latin typeface="TeleNeo Office" panose="020B0504040202090203" pitchFamily="34" charset="-18"/>
              </a:rPr>
              <a:t>Dnevnik 2 (HRT 1)</a:t>
            </a:r>
          </a:p>
          <a:p>
            <a:pPr marL="0" indent="0">
              <a:buNone/>
            </a:pPr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298" name="TextBox 297"/>
          <p:cNvSpPr txBox="1"/>
          <p:nvPr/>
        </p:nvSpPr>
        <p:spPr bwMode="gray">
          <a:xfrm>
            <a:off x="1907704" y="2740634"/>
            <a:ext cx="648072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pt-BR" sz="700" dirty="0">
                <a:solidFill>
                  <a:schemeClr val="bg1"/>
                </a:solidFill>
                <a:latin typeface="TeleNeo Office" panose="020B0504040202090203" pitchFamily="34" charset="-18"/>
              </a:rPr>
              <a:t>EURO U-21 Maribor: Španjolska - Hrvatska (HRT 2)</a:t>
            </a:r>
          </a:p>
          <a:p>
            <a:pPr marL="0" indent="0">
              <a:buNone/>
            </a:pPr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299" name="TextBox 298"/>
          <p:cNvSpPr txBox="1"/>
          <p:nvPr/>
        </p:nvSpPr>
        <p:spPr bwMode="gray">
          <a:xfrm>
            <a:off x="1907704" y="2956658"/>
            <a:ext cx="648072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pl-PL" sz="700" dirty="0">
                <a:solidFill>
                  <a:schemeClr val="bg1"/>
                </a:solidFill>
                <a:latin typeface="TeleNeo Office" panose="020B0504040202090203" pitchFamily="34" charset="-18"/>
              </a:rPr>
              <a:t>Ljubav osvetnika (Nova TV)</a:t>
            </a:r>
          </a:p>
          <a:p>
            <a:pPr marL="0" indent="0">
              <a:buNone/>
            </a:pPr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300" name="TextBox 299"/>
          <p:cNvSpPr txBox="1"/>
          <p:nvPr/>
        </p:nvSpPr>
        <p:spPr bwMode="gray">
          <a:xfrm>
            <a:off x="1907704" y="3170416"/>
            <a:ext cx="648072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hr-HR" sz="700" dirty="0">
                <a:solidFill>
                  <a:schemeClr val="bg1"/>
                </a:solidFill>
                <a:latin typeface="TeleNeo Office" panose="020B0504040202090203" pitchFamily="34" charset="-18"/>
              </a:rPr>
              <a:t>Odredište </a:t>
            </a:r>
            <a:r>
              <a:rPr lang="hr-HR" sz="700" dirty="0" err="1">
                <a:solidFill>
                  <a:schemeClr val="bg1"/>
                </a:solidFill>
                <a:latin typeface="TeleNeo Office" panose="020B0504040202090203" pitchFamily="34" charset="-18"/>
              </a:rPr>
              <a:t>Tokio</a:t>
            </a:r>
            <a:r>
              <a:rPr lang="hr-HR" sz="700" dirty="0">
                <a:solidFill>
                  <a:schemeClr val="bg1"/>
                </a:solidFill>
                <a:latin typeface="TeleNeo Office" panose="020B0504040202090203" pitchFamily="34" charset="-18"/>
              </a:rPr>
              <a:t> (HRT 1)</a:t>
            </a:r>
            <a:endParaRPr lang="hr-HR" sz="700" dirty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301" name="TextBox 300"/>
          <p:cNvSpPr txBox="1"/>
          <p:nvPr/>
        </p:nvSpPr>
        <p:spPr bwMode="gray">
          <a:xfrm>
            <a:off x="1907704" y="3386440"/>
            <a:ext cx="648072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pt-BR" sz="700" dirty="0">
                <a:solidFill>
                  <a:schemeClr val="bg1"/>
                </a:solidFill>
                <a:latin typeface="TeleNeo Office" panose="020B0504040202090203" pitchFamily="34" charset="-18"/>
              </a:rPr>
              <a:t>Tvoje lice zvuči poznato (Nova TV)</a:t>
            </a:r>
          </a:p>
          <a:p>
            <a:pPr marL="0" indent="0">
              <a:buNone/>
            </a:pPr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302" name="TextBox 301"/>
          <p:cNvSpPr txBox="1"/>
          <p:nvPr/>
        </p:nvSpPr>
        <p:spPr bwMode="gray">
          <a:xfrm>
            <a:off x="1907704" y="3600130"/>
            <a:ext cx="648072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pt-BR" sz="700" dirty="0">
                <a:solidFill>
                  <a:schemeClr val="bg1"/>
                </a:solidFill>
                <a:latin typeface="TeleNeo Office" panose="020B0504040202090203" pitchFamily="34" charset="-18"/>
              </a:rPr>
              <a:t>Rotterdam: Izbor za pjesmu Eurovizije 2021. finale (HRT 1)</a:t>
            </a:r>
          </a:p>
          <a:p>
            <a:pPr marL="0" indent="0">
              <a:buNone/>
            </a:pPr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303" name="TextBox 302"/>
          <p:cNvSpPr txBox="1"/>
          <p:nvPr/>
        </p:nvSpPr>
        <p:spPr bwMode="gray">
          <a:xfrm>
            <a:off x="1907704" y="3813888"/>
            <a:ext cx="648072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it-IT" sz="700" dirty="0">
                <a:solidFill>
                  <a:schemeClr val="bg1"/>
                </a:solidFill>
                <a:latin typeface="TeleNeo Office" panose="020B0504040202090203" pitchFamily="34" charset="-18"/>
              </a:rPr>
              <a:t>UEFA </a:t>
            </a:r>
            <a:r>
              <a:rPr lang="it-IT" sz="700" dirty="0" err="1">
                <a:solidFill>
                  <a:schemeClr val="bg1"/>
                </a:solidFill>
                <a:latin typeface="TeleNeo Office" panose="020B0504040202090203" pitchFamily="34" charset="-18"/>
              </a:rPr>
              <a:t>Europal</a:t>
            </a:r>
            <a:r>
              <a:rPr lang="it-IT" sz="700" dirty="0">
                <a:solidFill>
                  <a:schemeClr val="bg1"/>
                </a:solidFill>
                <a:latin typeface="TeleNeo Office" panose="020B0504040202090203" pitchFamily="34" charset="-18"/>
              </a:rPr>
              <a:t> </a:t>
            </a:r>
            <a:r>
              <a:rPr lang="it-IT" sz="700" dirty="0" err="1">
                <a:solidFill>
                  <a:schemeClr val="bg1"/>
                </a:solidFill>
                <a:latin typeface="TeleNeo Office" panose="020B0504040202090203" pitchFamily="34" charset="-18"/>
              </a:rPr>
              <a:t>liga</a:t>
            </a:r>
            <a:r>
              <a:rPr lang="it-IT" sz="700" dirty="0">
                <a:solidFill>
                  <a:schemeClr val="bg1"/>
                </a:solidFill>
                <a:latin typeface="TeleNeo Office" panose="020B0504040202090203" pitchFamily="34" charset="-18"/>
              </a:rPr>
              <a:t>: </a:t>
            </a:r>
            <a:r>
              <a:rPr lang="it-IT" sz="700" dirty="0" err="1">
                <a:solidFill>
                  <a:schemeClr val="bg1"/>
                </a:solidFill>
                <a:latin typeface="TeleNeo Office" panose="020B0504040202090203" pitchFamily="34" charset="-18"/>
              </a:rPr>
              <a:t>Villarreal</a:t>
            </a:r>
            <a:r>
              <a:rPr lang="it-IT" sz="700" dirty="0">
                <a:solidFill>
                  <a:schemeClr val="bg1"/>
                </a:solidFill>
                <a:latin typeface="TeleNeo Office" panose="020B0504040202090203" pitchFamily="34" charset="-18"/>
              </a:rPr>
              <a:t> - Manchester </a:t>
            </a:r>
            <a:r>
              <a:rPr lang="it-IT" sz="700" dirty="0" err="1">
                <a:solidFill>
                  <a:schemeClr val="bg1"/>
                </a:solidFill>
                <a:latin typeface="TeleNeo Office" panose="020B0504040202090203" pitchFamily="34" charset="-18"/>
              </a:rPr>
              <a:t>United</a:t>
            </a:r>
            <a:r>
              <a:rPr lang="it-IT" sz="700" dirty="0">
                <a:solidFill>
                  <a:schemeClr val="bg1"/>
                </a:solidFill>
                <a:latin typeface="TeleNeo Office" panose="020B0504040202090203" pitchFamily="34" charset="-18"/>
              </a:rPr>
              <a:t> (Arena Sport 1)</a:t>
            </a:r>
          </a:p>
          <a:p>
            <a:pPr marL="0" indent="0">
              <a:buNone/>
            </a:pPr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304" name="TextBox 303"/>
          <p:cNvSpPr txBox="1"/>
          <p:nvPr/>
        </p:nvSpPr>
        <p:spPr bwMode="gray">
          <a:xfrm>
            <a:off x="1907704" y="4029912"/>
            <a:ext cx="648072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pt-BR" sz="700" dirty="0">
                <a:solidFill>
                  <a:schemeClr val="bg1"/>
                </a:solidFill>
                <a:latin typeface="TeleNeo Office" panose="020B0504040202090203" pitchFamily="34" charset="-18"/>
              </a:rPr>
              <a:t>Ambasadorova kći (Nova TV)</a:t>
            </a:r>
            <a:endParaRPr lang="pt-BR" sz="700" dirty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cxnSp>
        <p:nvCxnSpPr>
          <p:cNvPr id="305" name="Straight Connector 304"/>
          <p:cNvCxnSpPr/>
          <p:nvPr/>
        </p:nvCxnSpPr>
        <p:spPr>
          <a:xfrm>
            <a:off x="1979712" y="1635646"/>
            <a:ext cx="6408712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headEnd type="none" w="med" len="med"/>
            <a:tailEnd type="none" w="med" len="med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6" name="Straight Connector 305"/>
          <p:cNvCxnSpPr/>
          <p:nvPr/>
        </p:nvCxnSpPr>
        <p:spPr>
          <a:xfrm>
            <a:off x="1979712" y="1851670"/>
            <a:ext cx="576064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7" name="Straight Connector 306"/>
          <p:cNvCxnSpPr/>
          <p:nvPr/>
        </p:nvCxnSpPr>
        <p:spPr>
          <a:xfrm>
            <a:off x="1979712" y="1851670"/>
            <a:ext cx="6408712" cy="2266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headEnd type="none" w="med" len="med"/>
            <a:tailEnd type="none" w="med" len="med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8" name="Straight Connector 307"/>
          <p:cNvCxnSpPr/>
          <p:nvPr/>
        </p:nvCxnSpPr>
        <p:spPr>
          <a:xfrm>
            <a:off x="1979712" y="2067694"/>
            <a:ext cx="6408712" cy="2266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9" name="Straight Connector 308"/>
          <p:cNvCxnSpPr/>
          <p:nvPr/>
        </p:nvCxnSpPr>
        <p:spPr>
          <a:xfrm>
            <a:off x="1979712" y="2283718"/>
            <a:ext cx="6408712" cy="2266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headEnd type="none" w="med" len="med"/>
            <a:tailEnd type="none" w="med" len="med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0" name="Straight Connector 309"/>
          <p:cNvCxnSpPr/>
          <p:nvPr/>
        </p:nvCxnSpPr>
        <p:spPr>
          <a:xfrm>
            <a:off x="1979712" y="2499742"/>
            <a:ext cx="6408712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1" name="Straight Connector 310"/>
          <p:cNvCxnSpPr/>
          <p:nvPr/>
        </p:nvCxnSpPr>
        <p:spPr>
          <a:xfrm>
            <a:off x="1979712" y="2715766"/>
            <a:ext cx="6408712" cy="6866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headEnd type="none" w="med" len="med"/>
            <a:tailEnd type="none" w="med" len="med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2" name="Straight Connector 311"/>
          <p:cNvCxnSpPr/>
          <p:nvPr/>
        </p:nvCxnSpPr>
        <p:spPr>
          <a:xfrm>
            <a:off x="1979712" y="2931790"/>
            <a:ext cx="6408712" cy="6866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3" name="Straight Connector 312"/>
          <p:cNvCxnSpPr/>
          <p:nvPr/>
        </p:nvCxnSpPr>
        <p:spPr>
          <a:xfrm>
            <a:off x="1979712" y="3147814"/>
            <a:ext cx="6408712" cy="6866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headEnd type="none" w="med" len="med"/>
            <a:tailEnd type="none" w="med" len="med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4" name="Straight Connector 313"/>
          <p:cNvCxnSpPr/>
          <p:nvPr/>
        </p:nvCxnSpPr>
        <p:spPr>
          <a:xfrm>
            <a:off x="1979712" y="3363838"/>
            <a:ext cx="6408712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headEnd type="none" w="med" len="med"/>
            <a:tailEnd type="none" w="med" len="med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5" name="Straight Connector 314"/>
          <p:cNvCxnSpPr/>
          <p:nvPr/>
        </p:nvCxnSpPr>
        <p:spPr>
          <a:xfrm>
            <a:off x="1979712" y="3579862"/>
            <a:ext cx="6408712" cy="460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6" name="Straight Connector 315"/>
          <p:cNvCxnSpPr/>
          <p:nvPr/>
        </p:nvCxnSpPr>
        <p:spPr>
          <a:xfrm>
            <a:off x="2002528" y="3795886"/>
            <a:ext cx="6385896" cy="2266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headEnd type="none" w="med" len="med"/>
            <a:tailEnd type="none" w="med" len="med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7" name="Straight Connector 316"/>
          <p:cNvCxnSpPr/>
          <p:nvPr/>
        </p:nvCxnSpPr>
        <p:spPr>
          <a:xfrm>
            <a:off x="1979712" y="4011910"/>
            <a:ext cx="6408712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8" name="Straight Connector 317"/>
          <p:cNvCxnSpPr/>
          <p:nvPr/>
        </p:nvCxnSpPr>
        <p:spPr>
          <a:xfrm>
            <a:off x="1979712" y="4227934"/>
            <a:ext cx="6408712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19" name="TextBox 318"/>
          <p:cNvSpPr txBox="1"/>
          <p:nvPr/>
        </p:nvSpPr>
        <p:spPr bwMode="gray">
          <a:xfrm>
            <a:off x="4314582" y="717544"/>
            <a:ext cx="432048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indent="0" algn="ctr">
              <a:buNone/>
            </a:pPr>
            <a:r>
              <a:rPr lang="hr-HR" sz="800" b="1" dirty="0" smtClean="0">
                <a:solidFill>
                  <a:schemeClr val="bg1">
                    <a:lumMod val="65000"/>
                  </a:schemeClr>
                </a:solidFill>
                <a:latin typeface="TeleNeo Office" panose="020B0504040202090203" pitchFamily="34" charset="-18"/>
              </a:rPr>
              <a:t>DATUM</a:t>
            </a:r>
          </a:p>
        </p:txBody>
      </p:sp>
      <p:sp>
        <p:nvSpPr>
          <p:cNvPr id="320" name="TextBox 319"/>
          <p:cNvSpPr txBox="1"/>
          <p:nvPr/>
        </p:nvSpPr>
        <p:spPr bwMode="gray">
          <a:xfrm>
            <a:off x="4284422" y="1005576"/>
            <a:ext cx="492367" cy="1800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r-HR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29.05.2021</a:t>
            </a:r>
            <a:endParaRPr lang="hr-HR" sz="700" dirty="0">
              <a:solidFill>
                <a:schemeClr val="bg1"/>
              </a:solidFill>
              <a:latin typeface="TeleNeo Office" panose="020B0504040202090203" pitchFamily="34" charset="-18"/>
            </a:endParaRPr>
          </a:p>
          <a:p>
            <a:pPr algn="ctr"/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321" name="TextBox 320"/>
          <p:cNvSpPr txBox="1"/>
          <p:nvPr/>
        </p:nvSpPr>
        <p:spPr bwMode="gray">
          <a:xfrm>
            <a:off x="4283973" y="2105964"/>
            <a:ext cx="492367" cy="1800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r-HR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16.05.2021</a:t>
            </a:r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322" name="TextBox 321"/>
          <p:cNvSpPr txBox="1"/>
          <p:nvPr/>
        </p:nvSpPr>
        <p:spPr bwMode="gray">
          <a:xfrm>
            <a:off x="4284420" y="1249264"/>
            <a:ext cx="492367" cy="1800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r-HR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05.05.2021</a:t>
            </a:r>
            <a:endParaRPr lang="hr-HR" sz="700" dirty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323" name="TextBox 322"/>
          <p:cNvSpPr txBox="1"/>
          <p:nvPr/>
        </p:nvSpPr>
        <p:spPr bwMode="gray">
          <a:xfrm>
            <a:off x="4284419" y="1453360"/>
            <a:ext cx="492367" cy="1800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r-HR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18.05.2021</a:t>
            </a:r>
            <a:endParaRPr lang="hr-HR" sz="700" dirty="0">
              <a:solidFill>
                <a:schemeClr val="bg1"/>
              </a:solidFill>
              <a:latin typeface="TeleNeo Office" panose="020B0504040202090203" pitchFamily="34" charset="-18"/>
            </a:endParaRPr>
          </a:p>
          <a:p>
            <a:pPr algn="ctr"/>
            <a:endParaRPr lang="hr-HR" sz="700" dirty="0">
              <a:solidFill>
                <a:schemeClr val="bg1"/>
              </a:solidFill>
              <a:latin typeface="TeleNeo Office" panose="020B0504040202090203" pitchFamily="34" charset="-18"/>
            </a:endParaRPr>
          </a:p>
          <a:p>
            <a:pPr algn="ctr"/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324" name="TextBox 323"/>
          <p:cNvSpPr txBox="1"/>
          <p:nvPr/>
        </p:nvSpPr>
        <p:spPr bwMode="gray">
          <a:xfrm>
            <a:off x="4283974" y="1669384"/>
            <a:ext cx="492367" cy="1800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r-HR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17.05.2021</a:t>
            </a:r>
            <a:endParaRPr lang="hr-HR" sz="700" dirty="0">
              <a:solidFill>
                <a:schemeClr val="bg1"/>
              </a:solidFill>
              <a:latin typeface="TeleNeo Office" panose="020B0504040202090203" pitchFamily="34" charset="-18"/>
            </a:endParaRPr>
          </a:p>
          <a:p>
            <a:pPr algn="ctr"/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325" name="TextBox 324"/>
          <p:cNvSpPr txBox="1"/>
          <p:nvPr/>
        </p:nvSpPr>
        <p:spPr bwMode="gray">
          <a:xfrm>
            <a:off x="4284422" y="1889940"/>
            <a:ext cx="492367" cy="1800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r-HR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17.05.2021</a:t>
            </a:r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326" name="TextBox 325"/>
          <p:cNvSpPr txBox="1"/>
          <p:nvPr/>
        </p:nvSpPr>
        <p:spPr bwMode="gray">
          <a:xfrm>
            <a:off x="4284422" y="2319722"/>
            <a:ext cx="492367" cy="1800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r-HR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23.05.2021</a:t>
            </a:r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327" name="TextBox 326"/>
          <p:cNvSpPr txBox="1"/>
          <p:nvPr/>
        </p:nvSpPr>
        <p:spPr bwMode="gray">
          <a:xfrm>
            <a:off x="4283972" y="2535746"/>
            <a:ext cx="492367" cy="1800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r-HR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19.05.2021</a:t>
            </a:r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328" name="TextBox 327"/>
          <p:cNvSpPr txBox="1"/>
          <p:nvPr/>
        </p:nvSpPr>
        <p:spPr bwMode="gray">
          <a:xfrm>
            <a:off x="4283971" y="2758636"/>
            <a:ext cx="492367" cy="1800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r-HR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31.05.2021</a:t>
            </a:r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329" name="TextBox 328"/>
          <p:cNvSpPr txBox="1"/>
          <p:nvPr/>
        </p:nvSpPr>
        <p:spPr bwMode="gray">
          <a:xfrm>
            <a:off x="4284422" y="2974660"/>
            <a:ext cx="492367" cy="1800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r-HR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28.05.2021</a:t>
            </a:r>
            <a:endParaRPr lang="hr-HR" sz="700" dirty="0">
              <a:solidFill>
                <a:schemeClr val="bg1"/>
              </a:solidFill>
              <a:latin typeface="TeleNeo Office" panose="020B0504040202090203" pitchFamily="34" charset="-18"/>
            </a:endParaRPr>
          </a:p>
          <a:p>
            <a:pPr algn="ctr"/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330" name="TextBox 329"/>
          <p:cNvSpPr txBox="1"/>
          <p:nvPr/>
        </p:nvSpPr>
        <p:spPr bwMode="gray">
          <a:xfrm>
            <a:off x="4284422" y="3188418"/>
            <a:ext cx="492367" cy="1800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r-HR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30.05.2021</a:t>
            </a:r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331" name="TextBox 330"/>
          <p:cNvSpPr txBox="1"/>
          <p:nvPr/>
        </p:nvSpPr>
        <p:spPr bwMode="gray">
          <a:xfrm>
            <a:off x="4283970" y="3404442"/>
            <a:ext cx="492367" cy="1800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r-HR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02.05.2021</a:t>
            </a:r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332" name="TextBox 331"/>
          <p:cNvSpPr txBox="1"/>
          <p:nvPr/>
        </p:nvSpPr>
        <p:spPr bwMode="gray">
          <a:xfrm>
            <a:off x="4283969" y="3618132"/>
            <a:ext cx="492367" cy="1800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r-HR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22.05.2021</a:t>
            </a:r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333" name="TextBox 332"/>
          <p:cNvSpPr txBox="1"/>
          <p:nvPr/>
        </p:nvSpPr>
        <p:spPr bwMode="gray">
          <a:xfrm>
            <a:off x="4283968" y="3831890"/>
            <a:ext cx="492367" cy="1800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r-HR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26.05.2021</a:t>
            </a:r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334" name="TextBox 333"/>
          <p:cNvSpPr txBox="1"/>
          <p:nvPr/>
        </p:nvSpPr>
        <p:spPr bwMode="gray">
          <a:xfrm>
            <a:off x="4284422" y="4047914"/>
            <a:ext cx="492367" cy="1800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r-HR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17.05.2021</a:t>
            </a:r>
            <a:endParaRPr lang="hr-HR" sz="700" dirty="0">
              <a:solidFill>
                <a:schemeClr val="bg1"/>
              </a:solidFill>
              <a:latin typeface="TeleNeo Office" panose="020B0504040202090203" pitchFamily="34" charset="-18"/>
            </a:endParaRPr>
          </a:p>
          <a:p>
            <a:pPr algn="ctr"/>
            <a:endParaRPr lang="hr-HR" sz="700" dirty="0">
              <a:solidFill>
                <a:schemeClr val="bg1"/>
              </a:solidFill>
              <a:latin typeface="TeleNeo Office" panose="020B0504040202090203" pitchFamily="34" charset="-18"/>
            </a:endParaRPr>
          </a:p>
          <a:p>
            <a:pPr algn="ctr"/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335" name="TextBox 334"/>
          <p:cNvSpPr txBox="1"/>
          <p:nvPr/>
        </p:nvSpPr>
        <p:spPr bwMode="gray">
          <a:xfrm>
            <a:off x="5652574" y="1005576"/>
            <a:ext cx="492367" cy="1800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r-HR" sz="700" dirty="0">
                <a:solidFill>
                  <a:schemeClr val="bg1"/>
                </a:solidFill>
                <a:latin typeface="TeleNeo Office" panose="020B0504040202090203" pitchFamily="34" charset="-18"/>
              </a:rPr>
              <a:t>70.745,49</a:t>
            </a:r>
          </a:p>
          <a:p>
            <a:pPr algn="ctr"/>
            <a:endParaRPr lang="hr-HR" sz="700" dirty="0">
              <a:solidFill>
                <a:schemeClr val="bg1"/>
              </a:solidFill>
              <a:latin typeface="TeleNeo Office" panose="020B0504040202090203" pitchFamily="34" charset="-18"/>
            </a:endParaRPr>
          </a:p>
          <a:p>
            <a:pPr algn="ctr"/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336" name="TextBox 335"/>
          <p:cNvSpPr txBox="1"/>
          <p:nvPr/>
        </p:nvSpPr>
        <p:spPr bwMode="gray">
          <a:xfrm>
            <a:off x="5652125" y="2105964"/>
            <a:ext cx="492367" cy="1800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r-HR" sz="700" dirty="0">
                <a:solidFill>
                  <a:schemeClr val="bg1"/>
                </a:solidFill>
                <a:latin typeface="TeleNeo Office" panose="020B0504040202090203" pitchFamily="34" charset="-18"/>
              </a:rPr>
              <a:t>49.257,75</a:t>
            </a:r>
          </a:p>
          <a:p>
            <a:pPr algn="ctr"/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337" name="TextBox 336"/>
          <p:cNvSpPr txBox="1"/>
          <p:nvPr/>
        </p:nvSpPr>
        <p:spPr bwMode="gray">
          <a:xfrm>
            <a:off x="5652572" y="1249264"/>
            <a:ext cx="492367" cy="1800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r-HR" sz="700" dirty="0">
                <a:solidFill>
                  <a:schemeClr val="bg1"/>
                </a:solidFill>
                <a:latin typeface="TeleNeo Office" panose="020B0504040202090203" pitchFamily="34" charset="-18"/>
              </a:rPr>
              <a:t>63.652,94</a:t>
            </a:r>
          </a:p>
          <a:p>
            <a:pPr algn="ctr"/>
            <a:endParaRPr lang="hr-HR" sz="700" dirty="0">
              <a:solidFill>
                <a:schemeClr val="bg1"/>
              </a:solidFill>
              <a:latin typeface="TeleNeo Office" panose="020B0504040202090203" pitchFamily="34" charset="-18"/>
            </a:endParaRPr>
          </a:p>
          <a:p>
            <a:pPr algn="ctr"/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338" name="TextBox 337"/>
          <p:cNvSpPr txBox="1"/>
          <p:nvPr/>
        </p:nvSpPr>
        <p:spPr bwMode="gray">
          <a:xfrm>
            <a:off x="5652571" y="1453360"/>
            <a:ext cx="492367" cy="1800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r-HR" sz="700" dirty="0">
                <a:solidFill>
                  <a:schemeClr val="bg1"/>
                </a:solidFill>
                <a:latin typeface="TeleNeo Office" panose="020B0504040202090203" pitchFamily="34" charset="-18"/>
              </a:rPr>
              <a:t>57.144,40</a:t>
            </a:r>
          </a:p>
          <a:p>
            <a:pPr algn="ctr"/>
            <a:endParaRPr lang="hr-HR" sz="700" dirty="0">
              <a:solidFill>
                <a:schemeClr val="bg1"/>
              </a:solidFill>
              <a:latin typeface="TeleNeo Office" panose="020B0504040202090203" pitchFamily="34" charset="-18"/>
            </a:endParaRPr>
          </a:p>
          <a:p>
            <a:pPr algn="ctr"/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339" name="TextBox 338"/>
          <p:cNvSpPr txBox="1"/>
          <p:nvPr/>
        </p:nvSpPr>
        <p:spPr bwMode="gray">
          <a:xfrm>
            <a:off x="5652126" y="1669384"/>
            <a:ext cx="492367" cy="1800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r-HR" sz="700" dirty="0">
                <a:solidFill>
                  <a:schemeClr val="bg1"/>
                </a:solidFill>
                <a:latin typeface="TeleNeo Office" panose="020B0504040202090203" pitchFamily="34" charset="-18"/>
              </a:rPr>
              <a:t>55.901,90</a:t>
            </a:r>
          </a:p>
          <a:p>
            <a:pPr algn="ctr"/>
            <a:endParaRPr lang="hr-HR" sz="700" dirty="0">
              <a:solidFill>
                <a:schemeClr val="bg1"/>
              </a:solidFill>
              <a:latin typeface="TeleNeo Office" panose="020B0504040202090203" pitchFamily="34" charset="-18"/>
            </a:endParaRPr>
          </a:p>
          <a:p>
            <a:pPr algn="ctr"/>
            <a:endParaRPr lang="hr-HR" sz="700" dirty="0">
              <a:solidFill>
                <a:schemeClr val="bg1"/>
              </a:solidFill>
              <a:latin typeface="TeleNeo Office" panose="020B0504040202090203" pitchFamily="34" charset="-18"/>
            </a:endParaRPr>
          </a:p>
          <a:p>
            <a:pPr algn="ctr"/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340" name="TextBox 339"/>
          <p:cNvSpPr txBox="1"/>
          <p:nvPr/>
        </p:nvSpPr>
        <p:spPr bwMode="gray">
          <a:xfrm>
            <a:off x="5652574" y="1889940"/>
            <a:ext cx="492367" cy="1800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r-HR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55.053,97</a:t>
            </a:r>
          </a:p>
          <a:p>
            <a:pPr algn="ctr"/>
            <a:endParaRPr lang="hr-HR" sz="700" dirty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341" name="TextBox 340"/>
          <p:cNvSpPr txBox="1"/>
          <p:nvPr/>
        </p:nvSpPr>
        <p:spPr bwMode="gray">
          <a:xfrm>
            <a:off x="5652574" y="2319722"/>
            <a:ext cx="492367" cy="1800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r-HR" sz="700" dirty="0">
                <a:solidFill>
                  <a:schemeClr val="bg1"/>
                </a:solidFill>
                <a:latin typeface="TeleNeo Office" panose="020B0504040202090203" pitchFamily="34" charset="-18"/>
              </a:rPr>
              <a:t>48.906,05</a:t>
            </a:r>
          </a:p>
          <a:p>
            <a:pPr algn="ctr"/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342" name="TextBox 341"/>
          <p:cNvSpPr txBox="1"/>
          <p:nvPr/>
        </p:nvSpPr>
        <p:spPr bwMode="gray">
          <a:xfrm>
            <a:off x="5652124" y="2535746"/>
            <a:ext cx="492367" cy="1800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r-HR" sz="700" dirty="0">
                <a:solidFill>
                  <a:schemeClr val="bg1"/>
                </a:solidFill>
                <a:latin typeface="TeleNeo Office" panose="020B0504040202090203" pitchFamily="34" charset="-18"/>
              </a:rPr>
              <a:t>47.983,94</a:t>
            </a:r>
          </a:p>
          <a:p>
            <a:pPr algn="ctr"/>
            <a:endParaRPr lang="hr-HR" sz="700" dirty="0">
              <a:solidFill>
                <a:schemeClr val="bg1"/>
              </a:solidFill>
              <a:latin typeface="TeleNeo Office" panose="020B0504040202090203" pitchFamily="34" charset="-18"/>
            </a:endParaRPr>
          </a:p>
          <a:p>
            <a:pPr algn="ctr"/>
            <a:endParaRPr lang="hr-HR" sz="700" dirty="0">
              <a:solidFill>
                <a:schemeClr val="bg1"/>
              </a:solidFill>
              <a:latin typeface="TeleNeo Office" panose="020B0504040202090203" pitchFamily="34" charset="-18"/>
            </a:endParaRPr>
          </a:p>
          <a:p>
            <a:pPr algn="ctr"/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343" name="TextBox 342"/>
          <p:cNvSpPr txBox="1"/>
          <p:nvPr/>
        </p:nvSpPr>
        <p:spPr bwMode="gray">
          <a:xfrm>
            <a:off x="5652123" y="2758636"/>
            <a:ext cx="492367" cy="1800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r-HR" sz="700" dirty="0">
                <a:solidFill>
                  <a:schemeClr val="bg1"/>
                </a:solidFill>
                <a:latin typeface="TeleNeo Office" panose="020B0504040202090203" pitchFamily="34" charset="-18"/>
              </a:rPr>
              <a:t>47.555,16</a:t>
            </a:r>
          </a:p>
          <a:p>
            <a:pPr algn="ctr"/>
            <a:endParaRPr lang="hr-HR" sz="700" dirty="0">
              <a:solidFill>
                <a:schemeClr val="bg1"/>
              </a:solidFill>
              <a:latin typeface="TeleNeo Office" panose="020B0504040202090203" pitchFamily="34" charset="-18"/>
            </a:endParaRPr>
          </a:p>
          <a:p>
            <a:pPr algn="ctr"/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344" name="TextBox 343"/>
          <p:cNvSpPr txBox="1"/>
          <p:nvPr/>
        </p:nvSpPr>
        <p:spPr bwMode="gray">
          <a:xfrm>
            <a:off x="5652574" y="2974660"/>
            <a:ext cx="492367" cy="1800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r-HR" sz="700" dirty="0">
                <a:solidFill>
                  <a:schemeClr val="bg1"/>
                </a:solidFill>
                <a:latin typeface="TeleNeo Office" panose="020B0504040202090203" pitchFamily="34" charset="-18"/>
              </a:rPr>
              <a:t>42.271,58</a:t>
            </a:r>
          </a:p>
          <a:p>
            <a:pPr algn="ctr"/>
            <a:endParaRPr lang="hr-HR" sz="700" dirty="0">
              <a:solidFill>
                <a:schemeClr val="bg1"/>
              </a:solidFill>
              <a:latin typeface="TeleNeo Office" panose="020B0504040202090203" pitchFamily="34" charset="-18"/>
            </a:endParaRPr>
          </a:p>
          <a:p>
            <a:pPr algn="ctr"/>
            <a:endParaRPr lang="hr-HR" sz="700" dirty="0">
              <a:solidFill>
                <a:schemeClr val="bg1"/>
              </a:solidFill>
              <a:latin typeface="TeleNeo Office" panose="020B0504040202090203" pitchFamily="34" charset="-18"/>
            </a:endParaRPr>
          </a:p>
          <a:p>
            <a:pPr algn="ctr"/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345" name="TextBox 344"/>
          <p:cNvSpPr txBox="1"/>
          <p:nvPr/>
        </p:nvSpPr>
        <p:spPr bwMode="gray">
          <a:xfrm>
            <a:off x="5652574" y="3188418"/>
            <a:ext cx="492367" cy="1800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r-HR" sz="700" dirty="0">
                <a:solidFill>
                  <a:schemeClr val="bg1"/>
                </a:solidFill>
                <a:latin typeface="TeleNeo Office" panose="020B0504040202090203" pitchFamily="34" charset="-18"/>
              </a:rPr>
              <a:t>42.009,04</a:t>
            </a:r>
          </a:p>
          <a:p>
            <a:pPr algn="ctr"/>
            <a:endParaRPr lang="hr-HR" sz="700" dirty="0">
              <a:solidFill>
                <a:schemeClr val="bg1"/>
              </a:solidFill>
              <a:latin typeface="TeleNeo Office" panose="020B0504040202090203" pitchFamily="34" charset="-18"/>
            </a:endParaRPr>
          </a:p>
          <a:p>
            <a:pPr algn="ctr"/>
            <a:endParaRPr lang="hr-HR" sz="700" dirty="0">
              <a:solidFill>
                <a:schemeClr val="bg1"/>
              </a:solidFill>
              <a:latin typeface="TeleNeo Office" panose="020B0504040202090203" pitchFamily="34" charset="-18"/>
            </a:endParaRPr>
          </a:p>
          <a:p>
            <a:pPr algn="ctr"/>
            <a:endParaRPr lang="hr-HR" sz="700" dirty="0">
              <a:solidFill>
                <a:schemeClr val="bg1"/>
              </a:solidFill>
              <a:latin typeface="TeleNeo Office" panose="020B0504040202090203" pitchFamily="34" charset="-18"/>
            </a:endParaRPr>
          </a:p>
          <a:p>
            <a:pPr algn="ctr"/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346" name="TextBox 345"/>
          <p:cNvSpPr txBox="1"/>
          <p:nvPr/>
        </p:nvSpPr>
        <p:spPr bwMode="gray">
          <a:xfrm>
            <a:off x="5652122" y="3404442"/>
            <a:ext cx="492367" cy="1800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r-HR" sz="700" dirty="0">
                <a:solidFill>
                  <a:schemeClr val="bg1"/>
                </a:solidFill>
                <a:latin typeface="TeleNeo Office" panose="020B0504040202090203" pitchFamily="34" charset="-18"/>
              </a:rPr>
              <a:t>41.700,57</a:t>
            </a:r>
          </a:p>
          <a:p>
            <a:pPr algn="ctr"/>
            <a:endParaRPr lang="hr-HR" sz="700" dirty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347" name="TextBox 346"/>
          <p:cNvSpPr txBox="1"/>
          <p:nvPr/>
        </p:nvSpPr>
        <p:spPr bwMode="gray">
          <a:xfrm>
            <a:off x="5652121" y="3618132"/>
            <a:ext cx="492367" cy="1800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r-HR" sz="700" dirty="0">
                <a:solidFill>
                  <a:schemeClr val="bg1"/>
                </a:solidFill>
                <a:latin typeface="TeleNeo Office" panose="020B0504040202090203" pitchFamily="34" charset="-18"/>
              </a:rPr>
              <a:t>40.837,49</a:t>
            </a:r>
            <a:endParaRPr lang="hr-HR" sz="700" dirty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348" name="TextBox 347"/>
          <p:cNvSpPr txBox="1"/>
          <p:nvPr/>
        </p:nvSpPr>
        <p:spPr bwMode="gray">
          <a:xfrm>
            <a:off x="5652120" y="3831890"/>
            <a:ext cx="492367" cy="1800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r-HR" sz="700" dirty="0">
                <a:solidFill>
                  <a:schemeClr val="bg1"/>
                </a:solidFill>
                <a:latin typeface="TeleNeo Office" panose="020B0504040202090203" pitchFamily="34" charset="-18"/>
              </a:rPr>
              <a:t>39.075,32</a:t>
            </a:r>
          </a:p>
          <a:p>
            <a:pPr algn="ctr"/>
            <a:endParaRPr lang="hr-HR" sz="700" dirty="0">
              <a:solidFill>
                <a:schemeClr val="bg1"/>
              </a:solidFill>
              <a:latin typeface="TeleNeo Office" panose="020B0504040202090203" pitchFamily="34" charset="-18"/>
            </a:endParaRPr>
          </a:p>
          <a:p>
            <a:pPr algn="ctr"/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349" name="TextBox 348"/>
          <p:cNvSpPr txBox="1"/>
          <p:nvPr/>
        </p:nvSpPr>
        <p:spPr bwMode="gray">
          <a:xfrm>
            <a:off x="5652574" y="4047914"/>
            <a:ext cx="492367" cy="1800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r-HR" sz="700" dirty="0">
                <a:solidFill>
                  <a:schemeClr val="bg1"/>
                </a:solidFill>
                <a:latin typeface="TeleNeo Office" panose="020B0504040202090203" pitchFamily="34" charset="-18"/>
              </a:rPr>
              <a:t>36.488,66</a:t>
            </a:r>
          </a:p>
          <a:p>
            <a:pPr algn="ctr"/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350" name="TextBox 349"/>
          <p:cNvSpPr txBox="1"/>
          <p:nvPr/>
        </p:nvSpPr>
        <p:spPr bwMode="gray">
          <a:xfrm>
            <a:off x="6804702" y="1005576"/>
            <a:ext cx="492367" cy="1800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r-HR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37,20</a:t>
            </a:r>
            <a:endParaRPr lang="hr-HR" sz="700" dirty="0">
              <a:solidFill>
                <a:schemeClr val="bg1"/>
              </a:solidFill>
              <a:latin typeface="TeleNeo Office" panose="020B0504040202090203" pitchFamily="34" charset="-18"/>
            </a:endParaRPr>
          </a:p>
          <a:p>
            <a:pPr algn="ctr"/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351" name="TextBox 350"/>
          <p:cNvSpPr txBox="1"/>
          <p:nvPr/>
        </p:nvSpPr>
        <p:spPr bwMode="gray">
          <a:xfrm>
            <a:off x="6804253" y="2105964"/>
            <a:ext cx="492367" cy="1800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r-HR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25,13</a:t>
            </a:r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352" name="TextBox 351"/>
          <p:cNvSpPr txBox="1"/>
          <p:nvPr/>
        </p:nvSpPr>
        <p:spPr bwMode="gray">
          <a:xfrm>
            <a:off x="6804700" y="1249264"/>
            <a:ext cx="492367" cy="1800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r-HR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31,10</a:t>
            </a:r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353" name="TextBox 352"/>
          <p:cNvSpPr txBox="1"/>
          <p:nvPr/>
        </p:nvSpPr>
        <p:spPr bwMode="gray">
          <a:xfrm>
            <a:off x="6804699" y="1453360"/>
            <a:ext cx="492367" cy="1800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r-HR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30,86</a:t>
            </a:r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354" name="TextBox 353"/>
          <p:cNvSpPr txBox="1"/>
          <p:nvPr/>
        </p:nvSpPr>
        <p:spPr bwMode="gray">
          <a:xfrm>
            <a:off x="6804254" y="1669384"/>
            <a:ext cx="492367" cy="1800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r-HR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21,41</a:t>
            </a:r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355" name="TextBox 354"/>
          <p:cNvSpPr txBox="1"/>
          <p:nvPr/>
        </p:nvSpPr>
        <p:spPr bwMode="gray">
          <a:xfrm>
            <a:off x="6804702" y="1889940"/>
            <a:ext cx="492367" cy="1800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r-HR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22,41</a:t>
            </a:r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356" name="TextBox 355"/>
          <p:cNvSpPr txBox="1"/>
          <p:nvPr/>
        </p:nvSpPr>
        <p:spPr bwMode="gray">
          <a:xfrm>
            <a:off x="6804702" y="2319722"/>
            <a:ext cx="492367" cy="1800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r-HR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28,64</a:t>
            </a:r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357" name="TextBox 356"/>
          <p:cNvSpPr txBox="1"/>
          <p:nvPr/>
        </p:nvSpPr>
        <p:spPr bwMode="gray">
          <a:xfrm>
            <a:off x="6804252" y="2535746"/>
            <a:ext cx="492367" cy="1800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r-HR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24,73</a:t>
            </a:r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358" name="TextBox 357"/>
          <p:cNvSpPr txBox="1"/>
          <p:nvPr/>
        </p:nvSpPr>
        <p:spPr bwMode="gray">
          <a:xfrm>
            <a:off x="6804251" y="2758636"/>
            <a:ext cx="492367" cy="1800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r-HR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31,54</a:t>
            </a:r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359" name="TextBox 358"/>
          <p:cNvSpPr txBox="1"/>
          <p:nvPr/>
        </p:nvSpPr>
        <p:spPr bwMode="gray">
          <a:xfrm>
            <a:off x="6804702" y="2974660"/>
            <a:ext cx="492367" cy="1800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r-HR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16,51</a:t>
            </a:r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  <a:p>
            <a:pPr algn="ctr"/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360" name="TextBox 359"/>
          <p:cNvSpPr txBox="1"/>
          <p:nvPr/>
        </p:nvSpPr>
        <p:spPr bwMode="gray">
          <a:xfrm>
            <a:off x="6804702" y="3188418"/>
            <a:ext cx="492367" cy="1800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r-HR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24,93</a:t>
            </a:r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361" name="TextBox 360"/>
          <p:cNvSpPr txBox="1"/>
          <p:nvPr/>
        </p:nvSpPr>
        <p:spPr bwMode="gray">
          <a:xfrm>
            <a:off x="6804250" y="3404442"/>
            <a:ext cx="492367" cy="1800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r-HR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21,13</a:t>
            </a:r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362" name="TextBox 361"/>
          <p:cNvSpPr txBox="1"/>
          <p:nvPr/>
        </p:nvSpPr>
        <p:spPr bwMode="gray">
          <a:xfrm>
            <a:off x="6804249" y="3618132"/>
            <a:ext cx="492367" cy="1800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r-HR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29,11</a:t>
            </a:r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363" name="TextBox 362"/>
          <p:cNvSpPr txBox="1"/>
          <p:nvPr/>
        </p:nvSpPr>
        <p:spPr bwMode="gray">
          <a:xfrm>
            <a:off x="6804248" y="3831890"/>
            <a:ext cx="492367" cy="1800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r-HR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20,78</a:t>
            </a:r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364" name="TextBox 363"/>
          <p:cNvSpPr txBox="1"/>
          <p:nvPr/>
        </p:nvSpPr>
        <p:spPr bwMode="gray">
          <a:xfrm>
            <a:off x="6804702" y="4047914"/>
            <a:ext cx="492367" cy="1800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r-HR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16,57</a:t>
            </a:r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365" name="TextBox 364"/>
          <p:cNvSpPr txBox="1"/>
          <p:nvPr/>
        </p:nvSpPr>
        <p:spPr bwMode="gray">
          <a:xfrm>
            <a:off x="8040073" y="1005576"/>
            <a:ext cx="492367" cy="1800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r-HR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35,75</a:t>
            </a:r>
            <a:endParaRPr lang="hr-HR" sz="700" dirty="0">
              <a:solidFill>
                <a:schemeClr val="bg1"/>
              </a:solidFill>
              <a:latin typeface="TeleNeo Office" panose="020B0504040202090203" pitchFamily="34" charset="-18"/>
            </a:endParaRPr>
          </a:p>
          <a:p>
            <a:pPr algn="ctr"/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366" name="TextBox 365"/>
          <p:cNvSpPr txBox="1"/>
          <p:nvPr/>
        </p:nvSpPr>
        <p:spPr bwMode="gray">
          <a:xfrm>
            <a:off x="8039624" y="2105964"/>
            <a:ext cx="492367" cy="1800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r-HR" sz="700" dirty="0">
                <a:solidFill>
                  <a:schemeClr val="bg1"/>
                </a:solidFill>
                <a:latin typeface="TeleNeo Office" panose="020B0504040202090203" pitchFamily="34" charset="-18"/>
              </a:rPr>
              <a:t>52,66</a:t>
            </a:r>
          </a:p>
        </p:txBody>
      </p:sp>
      <p:sp>
        <p:nvSpPr>
          <p:cNvPr id="367" name="TextBox 366"/>
          <p:cNvSpPr txBox="1"/>
          <p:nvPr/>
        </p:nvSpPr>
        <p:spPr bwMode="gray">
          <a:xfrm>
            <a:off x="8040071" y="1249264"/>
            <a:ext cx="492367" cy="1800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r-HR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33,29</a:t>
            </a:r>
            <a:endParaRPr lang="hr-HR" sz="700" dirty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368" name="TextBox 367"/>
          <p:cNvSpPr txBox="1"/>
          <p:nvPr/>
        </p:nvSpPr>
        <p:spPr bwMode="gray">
          <a:xfrm>
            <a:off x="8040070" y="1453360"/>
            <a:ext cx="492367" cy="1800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r-HR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50,86</a:t>
            </a:r>
            <a:endParaRPr lang="hr-HR" sz="700" dirty="0">
              <a:solidFill>
                <a:schemeClr val="bg1"/>
              </a:solidFill>
              <a:latin typeface="TeleNeo Office" panose="020B0504040202090203" pitchFamily="34" charset="-18"/>
            </a:endParaRPr>
          </a:p>
          <a:p>
            <a:pPr algn="ctr"/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369" name="TextBox 368"/>
          <p:cNvSpPr txBox="1"/>
          <p:nvPr/>
        </p:nvSpPr>
        <p:spPr bwMode="gray">
          <a:xfrm>
            <a:off x="8039625" y="1669384"/>
            <a:ext cx="492367" cy="1800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r-HR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23,45</a:t>
            </a:r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370" name="TextBox 369"/>
          <p:cNvSpPr txBox="1"/>
          <p:nvPr/>
        </p:nvSpPr>
        <p:spPr bwMode="gray">
          <a:xfrm>
            <a:off x="8040073" y="1889940"/>
            <a:ext cx="492367" cy="1800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r-HR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31,10</a:t>
            </a:r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371" name="TextBox 370"/>
          <p:cNvSpPr txBox="1"/>
          <p:nvPr/>
        </p:nvSpPr>
        <p:spPr bwMode="gray">
          <a:xfrm>
            <a:off x="8040073" y="2319722"/>
            <a:ext cx="492367" cy="1800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r-HR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27,75</a:t>
            </a:r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372" name="TextBox 371"/>
          <p:cNvSpPr txBox="1"/>
          <p:nvPr/>
        </p:nvSpPr>
        <p:spPr bwMode="gray">
          <a:xfrm>
            <a:off x="8039623" y="2535746"/>
            <a:ext cx="492367" cy="1800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r-HR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26,48</a:t>
            </a:r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373" name="TextBox 372"/>
          <p:cNvSpPr txBox="1"/>
          <p:nvPr/>
        </p:nvSpPr>
        <p:spPr bwMode="gray">
          <a:xfrm>
            <a:off x="8039622" y="2758636"/>
            <a:ext cx="492367" cy="1800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r-HR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29,85</a:t>
            </a:r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374" name="TextBox 373"/>
          <p:cNvSpPr txBox="1"/>
          <p:nvPr/>
        </p:nvSpPr>
        <p:spPr bwMode="gray">
          <a:xfrm>
            <a:off x="8040073" y="2974660"/>
            <a:ext cx="492367" cy="1800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r-HR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36,03</a:t>
            </a:r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375" name="TextBox 374"/>
          <p:cNvSpPr txBox="1"/>
          <p:nvPr/>
        </p:nvSpPr>
        <p:spPr bwMode="gray">
          <a:xfrm>
            <a:off x="8040073" y="3188418"/>
            <a:ext cx="492367" cy="1800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r-HR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0,90</a:t>
            </a:r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376" name="TextBox 375"/>
          <p:cNvSpPr txBox="1"/>
          <p:nvPr/>
        </p:nvSpPr>
        <p:spPr bwMode="gray">
          <a:xfrm>
            <a:off x="8039621" y="3404442"/>
            <a:ext cx="492367" cy="1800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r-HR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42,84</a:t>
            </a:r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377" name="TextBox 376"/>
          <p:cNvSpPr txBox="1"/>
          <p:nvPr/>
        </p:nvSpPr>
        <p:spPr bwMode="gray">
          <a:xfrm>
            <a:off x="8039620" y="3618132"/>
            <a:ext cx="492367" cy="1800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r-HR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58,01</a:t>
            </a:r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378" name="TextBox 377"/>
          <p:cNvSpPr txBox="1"/>
          <p:nvPr/>
        </p:nvSpPr>
        <p:spPr bwMode="gray">
          <a:xfrm>
            <a:off x="8039619" y="3831890"/>
            <a:ext cx="492367" cy="1800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r-HR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61,42</a:t>
            </a:r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379" name="TextBox 378"/>
          <p:cNvSpPr txBox="1"/>
          <p:nvPr/>
        </p:nvSpPr>
        <p:spPr bwMode="gray">
          <a:xfrm>
            <a:off x="8040073" y="4047914"/>
            <a:ext cx="492367" cy="1800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r-HR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34,77</a:t>
            </a:r>
            <a:endParaRPr lang="hr-HR" sz="700" dirty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470" name="TextBox 469"/>
          <p:cNvSpPr txBox="1"/>
          <p:nvPr/>
        </p:nvSpPr>
        <p:spPr bwMode="gray">
          <a:xfrm>
            <a:off x="4823981" y="717544"/>
            <a:ext cx="936104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indent="0" algn="ctr">
              <a:buNone/>
            </a:pPr>
            <a:r>
              <a:rPr lang="hr-HR" sz="800" b="1" dirty="0" smtClean="0">
                <a:solidFill>
                  <a:schemeClr val="bg1">
                    <a:lumMod val="65000"/>
                  </a:schemeClr>
                </a:solidFill>
                <a:latin typeface="TeleNeo Office" panose="020B0504040202090203" pitchFamily="34" charset="-18"/>
              </a:rPr>
              <a:t>SUBSCRIBERS RATING</a:t>
            </a:r>
          </a:p>
        </p:txBody>
      </p:sp>
      <p:sp>
        <p:nvSpPr>
          <p:cNvPr id="471" name="TextBox 470"/>
          <p:cNvSpPr txBox="1"/>
          <p:nvPr/>
        </p:nvSpPr>
        <p:spPr bwMode="gray">
          <a:xfrm>
            <a:off x="6270032" y="717544"/>
            <a:ext cx="432048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indent="0" algn="ctr">
              <a:buNone/>
            </a:pPr>
            <a:r>
              <a:rPr lang="hr-HR" sz="800" b="1" dirty="0" smtClean="0">
                <a:solidFill>
                  <a:schemeClr val="bg1">
                    <a:lumMod val="65000"/>
                  </a:schemeClr>
                </a:solidFill>
                <a:latin typeface="TeleNeo Office" panose="020B0504040202090203" pitchFamily="34" charset="-18"/>
              </a:rPr>
              <a:t>SHARE</a:t>
            </a:r>
            <a:endParaRPr lang="hr-HR" sz="900" b="1" dirty="0" smtClean="0">
              <a:solidFill>
                <a:schemeClr val="bg1">
                  <a:lumMod val="65000"/>
                </a:schemeClr>
              </a:solidFill>
              <a:latin typeface="TeleNeo Office" panose="020B0504040202090203" pitchFamily="34" charset="-18"/>
            </a:endParaRPr>
          </a:p>
        </p:txBody>
      </p:sp>
      <p:sp>
        <p:nvSpPr>
          <p:cNvPr id="472" name="TextBox 471"/>
          <p:cNvSpPr txBox="1"/>
          <p:nvPr/>
        </p:nvSpPr>
        <p:spPr bwMode="gray">
          <a:xfrm>
            <a:off x="7296810" y="717544"/>
            <a:ext cx="864096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indent="0" algn="ctr">
              <a:buNone/>
            </a:pPr>
            <a:r>
              <a:rPr lang="hr-HR" sz="800" b="1" dirty="0" smtClean="0">
                <a:solidFill>
                  <a:schemeClr val="bg1">
                    <a:lumMod val="65000"/>
                  </a:schemeClr>
                </a:solidFill>
                <a:latin typeface="TeleNeo Office" panose="020B0504040202090203" pitchFamily="34" charset="-18"/>
              </a:rPr>
              <a:t>AVERAGE DURATION</a:t>
            </a:r>
          </a:p>
          <a:p>
            <a:pPr marL="0" indent="0" algn="ctr">
              <a:buNone/>
            </a:pPr>
            <a:endParaRPr lang="hr-HR" sz="900" b="1" dirty="0" smtClean="0">
              <a:solidFill>
                <a:schemeClr val="bg1">
                  <a:lumMod val="65000"/>
                </a:schemeClr>
              </a:solidFill>
              <a:latin typeface="TeleNeo Office" panose="020B0504040202090203" pitchFamily="34" charset="-18"/>
            </a:endParaRPr>
          </a:p>
        </p:txBody>
      </p:sp>
      <p:sp>
        <p:nvSpPr>
          <p:cNvPr id="473" name="TextBox 472"/>
          <p:cNvSpPr txBox="1"/>
          <p:nvPr/>
        </p:nvSpPr>
        <p:spPr>
          <a:xfrm>
            <a:off x="344665" y="2891964"/>
            <a:ext cx="1253869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chemeClr val="bg1"/>
                </a:solidFill>
                <a:latin typeface="TeleNeo Office ExtraBold" panose="020B0A04040202090203" pitchFamily="34" charset="-18"/>
              </a:rPr>
              <a:t>Subs rating</a:t>
            </a:r>
          </a:p>
          <a:p>
            <a:r>
              <a:rPr lang="en-US" sz="700" b="1" dirty="0">
                <a:solidFill>
                  <a:schemeClr val="bg1">
                    <a:lumMod val="65000"/>
                  </a:schemeClr>
                </a:solidFill>
                <a:latin typeface="TeleNeo Office ExtraBold" panose="020B0A04040202090203" pitchFamily="34" charset="-18"/>
              </a:rPr>
              <a:t>The average number of</a:t>
            </a:r>
          </a:p>
          <a:p>
            <a:r>
              <a:rPr lang="en-US" sz="700" b="1" dirty="0">
                <a:solidFill>
                  <a:schemeClr val="bg1">
                    <a:lumMod val="65000"/>
                  </a:schemeClr>
                </a:solidFill>
                <a:latin typeface="TeleNeo Office ExtraBold" panose="020B0A04040202090203" pitchFamily="34" charset="-18"/>
              </a:rPr>
              <a:t>Subscriber IDs viewing at any</a:t>
            </a:r>
          </a:p>
          <a:p>
            <a:r>
              <a:rPr lang="en-US" sz="700" b="1" dirty="0">
                <a:solidFill>
                  <a:schemeClr val="bg1">
                    <a:lumMod val="65000"/>
                  </a:schemeClr>
                </a:solidFill>
                <a:latin typeface="TeleNeo Office ExtraBold" panose="020B0A04040202090203" pitchFamily="34" charset="-18"/>
              </a:rPr>
              <a:t>given moment</a:t>
            </a:r>
            <a:r>
              <a:rPr lang="en-US" sz="700" b="1" dirty="0" smtClean="0">
                <a:solidFill>
                  <a:schemeClr val="bg1">
                    <a:lumMod val="65000"/>
                  </a:schemeClr>
                </a:solidFill>
                <a:latin typeface="TeleNeo Office ExtraBold" panose="020B0A04040202090203" pitchFamily="34" charset="-18"/>
              </a:rPr>
              <a:t>.</a:t>
            </a:r>
            <a:endParaRPr lang="hr-HR" sz="700" b="1" dirty="0" smtClean="0">
              <a:solidFill>
                <a:schemeClr val="bg1">
                  <a:lumMod val="65000"/>
                </a:schemeClr>
              </a:solidFill>
              <a:latin typeface="TeleNeo Office ExtraBold" panose="020B0A04040202090203" pitchFamily="34" charset="-18"/>
            </a:endParaRPr>
          </a:p>
          <a:p>
            <a:endParaRPr lang="en-US" sz="700" b="1" dirty="0">
              <a:solidFill>
                <a:schemeClr val="bg1"/>
              </a:solidFill>
              <a:latin typeface="TeleNeo Office ExtraBold" panose="020B0A04040202090203" pitchFamily="34" charset="-18"/>
            </a:endParaRPr>
          </a:p>
          <a:p>
            <a:r>
              <a:rPr lang="en-US" sz="700" b="1" dirty="0">
                <a:solidFill>
                  <a:schemeClr val="bg1"/>
                </a:solidFill>
                <a:latin typeface="TeleNeo Office ExtraBold" panose="020B0A04040202090203" pitchFamily="34" charset="-18"/>
              </a:rPr>
              <a:t>Share</a:t>
            </a:r>
          </a:p>
          <a:p>
            <a:r>
              <a:rPr lang="en-US" sz="700" b="1" dirty="0">
                <a:solidFill>
                  <a:schemeClr val="bg1">
                    <a:lumMod val="65000"/>
                  </a:schemeClr>
                </a:solidFill>
                <a:latin typeface="TeleNeo Office ExtraBold" panose="020B0A04040202090203" pitchFamily="34" charset="-18"/>
              </a:rPr>
              <a:t>Viewing duration as a</a:t>
            </a:r>
          </a:p>
          <a:p>
            <a:r>
              <a:rPr lang="en-US" sz="700" b="1" dirty="0">
                <a:solidFill>
                  <a:schemeClr val="bg1">
                    <a:lumMod val="65000"/>
                  </a:schemeClr>
                </a:solidFill>
                <a:latin typeface="TeleNeo Office ExtraBold" panose="020B0A04040202090203" pitchFamily="34" charset="-18"/>
              </a:rPr>
              <a:t>percentage of all viewing.</a:t>
            </a:r>
            <a:endParaRPr lang="hr-HR" sz="700" b="1" dirty="0">
              <a:solidFill>
                <a:schemeClr val="bg1">
                  <a:lumMod val="65000"/>
                </a:schemeClr>
              </a:solidFill>
              <a:latin typeface="TeleNeo Office ExtraBold" panose="020B0A04040202090203" pitchFamily="34" charset="-18"/>
            </a:endParaRPr>
          </a:p>
          <a:p>
            <a:endParaRPr lang="en-US" sz="700" b="1" dirty="0">
              <a:solidFill>
                <a:schemeClr val="bg1"/>
              </a:solidFill>
              <a:latin typeface="TeleNeo Office ExtraBold" panose="020B0A04040202090203" pitchFamily="34" charset="-18"/>
            </a:endParaRPr>
          </a:p>
          <a:p>
            <a:r>
              <a:rPr lang="en-US" sz="700" b="1" dirty="0">
                <a:solidFill>
                  <a:schemeClr val="bg1"/>
                </a:solidFill>
                <a:latin typeface="TeleNeo Office ExtraBold" panose="020B0A04040202090203" pitchFamily="34" charset="-18"/>
              </a:rPr>
              <a:t>Average Duration</a:t>
            </a:r>
          </a:p>
          <a:p>
            <a:r>
              <a:rPr lang="en-US" sz="700" b="1" dirty="0">
                <a:solidFill>
                  <a:schemeClr val="bg1">
                    <a:lumMod val="65000"/>
                  </a:schemeClr>
                </a:solidFill>
                <a:latin typeface="TeleNeo Office ExtraBold" panose="020B0A04040202090203" pitchFamily="34" charset="-18"/>
              </a:rPr>
              <a:t>The average viewing duration</a:t>
            </a:r>
          </a:p>
          <a:p>
            <a:r>
              <a:rPr lang="en-US" sz="700" b="1" dirty="0">
                <a:solidFill>
                  <a:schemeClr val="bg1">
                    <a:lumMod val="65000"/>
                  </a:schemeClr>
                </a:solidFill>
                <a:latin typeface="TeleNeo Office ExtraBold" panose="020B0A04040202090203" pitchFamily="34" charset="-18"/>
              </a:rPr>
              <a:t>per reached viewer</a:t>
            </a:r>
            <a:endParaRPr lang="hr-HR" sz="700" b="1" dirty="0">
              <a:solidFill>
                <a:schemeClr val="bg1">
                  <a:lumMod val="65000"/>
                </a:schemeClr>
              </a:solidFill>
              <a:latin typeface="TeleNeo Office ExtraBold" panose="020B0A04040202090203" pitchFamily="34" charset="-18"/>
            </a:endParaRPr>
          </a:p>
        </p:txBody>
      </p:sp>
      <p:sp>
        <p:nvSpPr>
          <p:cNvPr id="146" name="Rectangle 145"/>
          <p:cNvSpPr/>
          <p:nvPr/>
        </p:nvSpPr>
        <p:spPr>
          <a:xfrm>
            <a:off x="4860032" y="1030355"/>
            <a:ext cx="780399" cy="144016"/>
          </a:xfrm>
          <a:prstGeom prst="rect">
            <a:avLst/>
          </a:prstGeom>
          <a:solidFill>
            <a:srgbClr val="E20074"/>
          </a:solidFill>
          <a:ln>
            <a:solidFill>
              <a:srgbClr val="E2007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sz="700">
              <a:latin typeface="TeleNeo Office" panose="020B0504040202090203" pitchFamily="34" charset="-18"/>
            </a:endParaRPr>
          </a:p>
        </p:txBody>
      </p:sp>
      <p:sp>
        <p:nvSpPr>
          <p:cNvPr id="147" name="Rectangle 146"/>
          <p:cNvSpPr/>
          <p:nvPr/>
        </p:nvSpPr>
        <p:spPr>
          <a:xfrm>
            <a:off x="4860032" y="1246379"/>
            <a:ext cx="691200" cy="144016"/>
          </a:xfrm>
          <a:prstGeom prst="rect">
            <a:avLst/>
          </a:prstGeom>
          <a:solidFill>
            <a:srgbClr val="E20074"/>
          </a:solidFill>
          <a:ln>
            <a:solidFill>
              <a:srgbClr val="E2007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sz="700">
              <a:latin typeface="TeleNeo Office" panose="020B0504040202090203" pitchFamily="34" charset="-18"/>
            </a:endParaRPr>
          </a:p>
        </p:txBody>
      </p:sp>
      <p:sp>
        <p:nvSpPr>
          <p:cNvPr id="163" name="Rectangle 162"/>
          <p:cNvSpPr/>
          <p:nvPr/>
        </p:nvSpPr>
        <p:spPr>
          <a:xfrm>
            <a:off x="4860031" y="1460137"/>
            <a:ext cx="612000" cy="144016"/>
          </a:xfrm>
          <a:prstGeom prst="rect">
            <a:avLst/>
          </a:prstGeom>
          <a:solidFill>
            <a:srgbClr val="E20074"/>
          </a:solidFill>
          <a:ln>
            <a:solidFill>
              <a:srgbClr val="E2007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sz="700">
              <a:latin typeface="TeleNeo Office" panose="020B0504040202090203" pitchFamily="34" charset="-18"/>
            </a:endParaRPr>
          </a:p>
        </p:txBody>
      </p:sp>
      <p:sp>
        <p:nvSpPr>
          <p:cNvPr id="164" name="Rectangle 163"/>
          <p:cNvSpPr/>
          <p:nvPr/>
        </p:nvSpPr>
        <p:spPr>
          <a:xfrm>
            <a:off x="4860033" y="1676161"/>
            <a:ext cx="590400" cy="144016"/>
          </a:xfrm>
          <a:prstGeom prst="rect">
            <a:avLst/>
          </a:prstGeom>
          <a:solidFill>
            <a:srgbClr val="E20074"/>
          </a:solidFill>
          <a:ln>
            <a:solidFill>
              <a:srgbClr val="E2007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sz="700">
              <a:latin typeface="TeleNeo Office" panose="020B0504040202090203" pitchFamily="34" charset="-18"/>
            </a:endParaRPr>
          </a:p>
        </p:txBody>
      </p:sp>
      <p:sp>
        <p:nvSpPr>
          <p:cNvPr id="165" name="Rectangle 164"/>
          <p:cNvSpPr/>
          <p:nvPr/>
        </p:nvSpPr>
        <p:spPr>
          <a:xfrm>
            <a:off x="4860033" y="2112741"/>
            <a:ext cx="550800" cy="144016"/>
          </a:xfrm>
          <a:prstGeom prst="rect">
            <a:avLst/>
          </a:prstGeom>
          <a:solidFill>
            <a:srgbClr val="E20074"/>
          </a:solidFill>
          <a:ln>
            <a:solidFill>
              <a:srgbClr val="E2007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sz="700">
              <a:latin typeface="TeleNeo Office" panose="020B0504040202090203" pitchFamily="34" charset="-18"/>
            </a:endParaRPr>
          </a:p>
        </p:txBody>
      </p:sp>
      <p:sp>
        <p:nvSpPr>
          <p:cNvPr id="166" name="Rectangle 165"/>
          <p:cNvSpPr/>
          <p:nvPr/>
        </p:nvSpPr>
        <p:spPr>
          <a:xfrm>
            <a:off x="4860032" y="2326499"/>
            <a:ext cx="504000" cy="135632"/>
          </a:xfrm>
          <a:prstGeom prst="rect">
            <a:avLst/>
          </a:prstGeom>
          <a:solidFill>
            <a:srgbClr val="E20074"/>
          </a:solidFill>
          <a:ln>
            <a:solidFill>
              <a:srgbClr val="E2007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sz="700">
              <a:latin typeface="TeleNeo Office" panose="020B0504040202090203" pitchFamily="34" charset="-18"/>
            </a:endParaRPr>
          </a:p>
        </p:txBody>
      </p:sp>
      <p:sp>
        <p:nvSpPr>
          <p:cNvPr id="167" name="Rectangle 166"/>
          <p:cNvSpPr/>
          <p:nvPr/>
        </p:nvSpPr>
        <p:spPr>
          <a:xfrm>
            <a:off x="4860033" y="2542523"/>
            <a:ext cx="439200" cy="144016"/>
          </a:xfrm>
          <a:prstGeom prst="rect">
            <a:avLst/>
          </a:prstGeom>
          <a:solidFill>
            <a:srgbClr val="E20074"/>
          </a:solidFill>
          <a:ln>
            <a:solidFill>
              <a:srgbClr val="E2007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sz="700">
              <a:latin typeface="TeleNeo Office" panose="020B0504040202090203" pitchFamily="34" charset="-18"/>
            </a:endParaRPr>
          </a:p>
        </p:txBody>
      </p:sp>
      <p:sp>
        <p:nvSpPr>
          <p:cNvPr id="168" name="Rectangle 167"/>
          <p:cNvSpPr/>
          <p:nvPr/>
        </p:nvSpPr>
        <p:spPr>
          <a:xfrm>
            <a:off x="4860033" y="2765413"/>
            <a:ext cx="403200" cy="144016"/>
          </a:xfrm>
          <a:prstGeom prst="rect">
            <a:avLst/>
          </a:prstGeom>
          <a:solidFill>
            <a:srgbClr val="E20074"/>
          </a:solidFill>
          <a:ln>
            <a:solidFill>
              <a:srgbClr val="E2007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sz="700">
              <a:latin typeface="TeleNeo Office" panose="020B0504040202090203" pitchFamily="34" charset="-18"/>
            </a:endParaRPr>
          </a:p>
        </p:txBody>
      </p:sp>
      <p:sp>
        <p:nvSpPr>
          <p:cNvPr id="169" name="Rectangle 168"/>
          <p:cNvSpPr/>
          <p:nvPr/>
        </p:nvSpPr>
        <p:spPr>
          <a:xfrm>
            <a:off x="4860031" y="2981437"/>
            <a:ext cx="360000" cy="140802"/>
          </a:xfrm>
          <a:prstGeom prst="rect">
            <a:avLst/>
          </a:prstGeom>
          <a:solidFill>
            <a:srgbClr val="E20074"/>
          </a:solidFill>
          <a:ln>
            <a:solidFill>
              <a:srgbClr val="E2007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sz="700">
              <a:latin typeface="TeleNeo Office" panose="020B0504040202090203" pitchFamily="34" charset="-18"/>
            </a:endParaRPr>
          </a:p>
        </p:txBody>
      </p:sp>
      <p:sp>
        <p:nvSpPr>
          <p:cNvPr id="170" name="Rectangle 169"/>
          <p:cNvSpPr/>
          <p:nvPr/>
        </p:nvSpPr>
        <p:spPr>
          <a:xfrm>
            <a:off x="4860032" y="3195195"/>
            <a:ext cx="335443" cy="144016"/>
          </a:xfrm>
          <a:prstGeom prst="rect">
            <a:avLst/>
          </a:prstGeom>
          <a:solidFill>
            <a:srgbClr val="E20074"/>
          </a:solidFill>
          <a:ln>
            <a:solidFill>
              <a:srgbClr val="E2007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sz="700">
              <a:latin typeface="TeleNeo Office" panose="020B0504040202090203" pitchFamily="34" charset="-18"/>
            </a:endParaRPr>
          </a:p>
        </p:txBody>
      </p:sp>
      <p:sp>
        <p:nvSpPr>
          <p:cNvPr id="171" name="Rectangle 170"/>
          <p:cNvSpPr/>
          <p:nvPr/>
        </p:nvSpPr>
        <p:spPr>
          <a:xfrm>
            <a:off x="4860032" y="3411219"/>
            <a:ext cx="309600" cy="144016"/>
          </a:xfrm>
          <a:prstGeom prst="rect">
            <a:avLst/>
          </a:prstGeom>
          <a:solidFill>
            <a:srgbClr val="E20074"/>
          </a:solidFill>
          <a:ln>
            <a:solidFill>
              <a:srgbClr val="E2007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sz="700">
              <a:latin typeface="TeleNeo Office" panose="020B0504040202090203" pitchFamily="34" charset="-18"/>
            </a:endParaRPr>
          </a:p>
        </p:txBody>
      </p:sp>
      <p:sp>
        <p:nvSpPr>
          <p:cNvPr id="172" name="Rectangle 171"/>
          <p:cNvSpPr/>
          <p:nvPr/>
        </p:nvSpPr>
        <p:spPr>
          <a:xfrm>
            <a:off x="4860032" y="3624909"/>
            <a:ext cx="291600" cy="142485"/>
          </a:xfrm>
          <a:prstGeom prst="rect">
            <a:avLst/>
          </a:prstGeom>
          <a:solidFill>
            <a:srgbClr val="E20074"/>
          </a:solidFill>
          <a:ln>
            <a:solidFill>
              <a:srgbClr val="E2007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sz="700">
              <a:latin typeface="TeleNeo Office" panose="020B0504040202090203" pitchFamily="34" charset="-18"/>
            </a:endParaRPr>
          </a:p>
        </p:txBody>
      </p:sp>
      <p:sp>
        <p:nvSpPr>
          <p:cNvPr id="173" name="Rectangle 172"/>
          <p:cNvSpPr/>
          <p:nvPr/>
        </p:nvSpPr>
        <p:spPr>
          <a:xfrm>
            <a:off x="4860032" y="3838667"/>
            <a:ext cx="288000" cy="144016"/>
          </a:xfrm>
          <a:prstGeom prst="rect">
            <a:avLst/>
          </a:prstGeom>
          <a:solidFill>
            <a:srgbClr val="E20074"/>
          </a:solidFill>
          <a:ln>
            <a:solidFill>
              <a:srgbClr val="E2007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sz="700">
              <a:latin typeface="TeleNeo Office" panose="020B0504040202090203" pitchFamily="34" charset="-18"/>
            </a:endParaRPr>
          </a:p>
        </p:txBody>
      </p:sp>
      <p:sp>
        <p:nvSpPr>
          <p:cNvPr id="174" name="Rectangle 173"/>
          <p:cNvSpPr/>
          <p:nvPr/>
        </p:nvSpPr>
        <p:spPr>
          <a:xfrm>
            <a:off x="7304377" y="1038739"/>
            <a:ext cx="457200" cy="135632"/>
          </a:xfrm>
          <a:prstGeom prst="rect">
            <a:avLst/>
          </a:prstGeom>
          <a:solidFill>
            <a:srgbClr val="BFCB44"/>
          </a:solidFill>
          <a:ln>
            <a:solidFill>
              <a:srgbClr val="BFCB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sz="700">
              <a:latin typeface="TeleNeo Office" panose="020B0504040202090203" pitchFamily="34" charset="-18"/>
            </a:endParaRPr>
          </a:p>
        </p:txBody>
      </p:sp>
      <p:sp>
        <p:nvSpPr>
          <p:cNvPr id="175" name="Rectangle 174"/>
          <p:cNvSpPr/>
          <p:nvPr/>
        </p:nvSpPr>
        <p:spPr>
          <a:xfrm>
            <a:off x="6311880" y="1035525"/>
            <a:ext cx="564376" cy="138846"/>
          </a:xfrm>
          <a:prstGeom prst="rect">
            <a:avLst/>
          </a:prstGeom>
          <a:solidFill>
            <a:srgbClr val="529AD6"/>
          </a:solidFill>
          <a:ln>
            <a:solidFill>
              <a:srgbClr val="529A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sz="700">
              <a:latin typeface="TeleNeo Office" panose="020B0504040202090203" pitchFamily="34" charset="-18"/>
            </a:endParaRPr>
          </a:p>
        </p:txBody>
      </p:sp>
      <p:sp>
        <p:nvSpPr>
          <p:cNvPr id="176" name="Rectangle 175"/>
          <p:cNvSpPr/>
          <p:nvPr/>
        </p:nvSpPr>
        <p:spPr>
          <a:xfrm>
            <a:off x="6311880" y="1251549"/>
            <a:ext cx="529200" cy="138846"/>
          </a:xfrm>
          <a:prstGeom prst="rect">
            <a:avLst/>
          </a:prstGeom>
          <a:solidFill>
            <a:srgbClr val="529AD6"/>
          </a:solidFill>
          <a:ln>
            <a:solidFill>
              <a:srgbClr val="529A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sz="700">
              <a:latin typeface="TeleNeo Office" panose="020B0504040202090203" pitchFamily="34" charset="-18"/>
            </a:endParaRPr>
          </a:p>
        </p:txBody>
      </p:sp>
      <p:sp>
        <p:nvSpPr>
          <p:cNvPr id="177" name="Rectangle 176"/>
          <p:cNvSpPr/>
          <p:nvPr/>
        </p:nvSpPr>
        <p:spPr>
          <a:xfrm>
            <a:off x="6311881" y="1465307"/>
            <a:ext cx="514800" cy="138846"/>
          </a:xfrm>
          <a:prstGeom prst="rect">
            <a:avLst/>
          </a:prstGeom>
          <a:solidFill>
            <a:srgbClr val="529AD6"/>
          </a:solidFill>
          <a:ln>
            <a:solidFill>
              <a:srgbClr val="529A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sz="700">
              <a:latin typeface="TeleNeo Office" panose="020B0504040202090203" pitchFamily="34" charset="-18"/>
            </a:endParaRPr>
          </a:p>
        </p:txBody>
      </p:sp>
      <p:sp>
        <p:nvSpPr>
          <p:cNvPr id="178" name="Rectangle 177"/>
          <p:cNvSpPr/>
          <p:nvPr/>
        </p:nvSpPr>
        <p:spPr>
          <a:xfrm>
            <a:off x="6311881" y="1681331"/>
            <a:ext cx="359107" cy="138846"/>
          </a:xfrm>
          <a:prstGeom prst="rect">
            <a:avLst/>
          </a:prstGeom>
          <a:solidFill>
            <a:srgbClr val="529AD6"/>
          </a:solidFill>
          <a:ln>
            <a:solidFill>
              <a:srgbClr val="529A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sz="700">
              <a:latin typeface="TeleNeo Office" panose="020B0504040202090203" pitchFamily="34" charset="-18"/>
            </a:endParaRPr>
          </a:p>
        </p:txBody>
      </p:sp>
      <p:sp>
        <p:nvSpPr>
          <p:cNvPr id="179" name="Rectangle 178"/>
          <p:cNvSpPr/>
          <p:nvPr/>
        </p:nvSpPr>
        <p:spPr>
          <a:xfrm>
            <a:off x="6311881" y="1901887"/>
            <a:ext cx="373507" cy="138846"/>
          </a:xfrm>
          <a:prstGeom prst="rect">
            <a:avLst/>
          </a:prstGeom>
          <a:solidFill>
            <a:srgbClr val="529AD6"/>
          </a:solidFill>
          <a:ln>
            <a:solidFill>
              <a:srgbClr val="529A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sz="700">
              <a:latin typeface="TeleNeo Office" panose="020B0504040202090203" pitchFamily="34" charset="-18"/>
            </a:endParaRPr>
          </a:p>
        </p:txBody>
      </p:sp>
      <p:sp>
        <p:nvSpPr>
          <p:cNvPr id="180" name="Rectangle 179"/>
          <p:cNvSpPr/>
          <p:nvPr/>
        </p:nvSpPr>
        <p:spPr>
          <a:xfrm>
            <a:off x="6300192" y="2547693"/>
            <a:ext cx="417600" cy="138846"/>
          </a:xfrm>
          <a:prstGeom prst="rect">
            <a:avLst/>
          </a:prstGeom>
          <a:solidFill>
            <a:srgbClr val="529AD6"/>
          </a:solidFill>
          <a:ln>
            <a:solidFill>
              <a:srgbClr val="529A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sz="700">
              <a:latin typeface="TeleNeo Office" panose="020B0504040202090203" pitchFamily="34" charset="-18"/>
            </a:endParaRPr>
          </a:p>
        </p:txBody>
      </p:sp>
      <p:sp>
        <p:nvSpPr>
          <p:cNvPr id="181" name="Rectangle 180"/>
          <p:cNvSpPr/>
          <p:nvPr/>
        </p:nvSpPr>
        <p:spPr>
          <a:xfrm>
            <a:off x="6300192" y="2770582"/>
            <a:ext cx="540000" cy="138847"/>
          </a:xfrm>
          <a:prstGeom prst="rect">
            <a:avLst/>
          </a:prstGeom>
          <a:solidFill>
            <a:srgbClr val="529AD6"/>
          </a:solidFill>
          <a:ln>
            <a:solidFill>
              <a:srgbClr val="529A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sz="700">
              <a:latin typeface="TeleNeo Office" panose="020B0504040202090203" pitchFamily="34" charset="-18"/>
            </a:endParaRPr>
          </a:p>
        </p:txBody>
      </p:sp>
      <p:sp>
        <p:nvSpPr>
          <p:cNvPr id="182" name="Rectangle 181"/>
          <p:cNvSpPr/>
          <p:nvPr/>
        </p:nvSpPr>
        <p:spPr>
          <a:xfrm>
            <a:off x="6300188" y="2986607"/>
            <a:ext cx="293880" cy="135632"/>
          </a:xfrm>
          <a:prstGeom prst="rect">
            <a:avLst/>
          </a:prstGeom>
          <a:solidFill>
            <a:srgbClr val="529AD6"/>
          </a:solidFill>
          <a:ln>
            <a:solidFill>
              <a:srgbClr val="529A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sz="700">
              <a:latin typeface="TeleNeo Office" panose="020B0504040202090203" pitchFamily="34" charset="-18"/>
            </a:endParaRPr>
          </a:p>
        </p:txBody>
      </p:sp>
      <p:sp>
        <p:nvSpPr>
          <p:cNvPr id="183" name="Rectangle 182"/>
          <p:cNvSpPr/>
          <p:nvPr/>
        </p:nvSpPr>
        <p:spPr>
          <a:xfrm>
            <a:off x="6300192" y="4059861"/>
            <a:ext cx="298800" cy="132069"/>
          </a:xfrm>
          <a:prstGeom prst="rect">
            <a:avLst/>
          </a:prstGeom>
          <a:solidFill>
            <a:srgbClr val="529AD6"/>
          </a:solidFill>
          <a:ln>
            <a:solidFill>
              <a:srgbClr val="529A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sz="700">
              <a:latin typeface="TeleNeo Office" panose="020B0504040202090203" pitchFamily="34" charset="-18"/>
            </a:endParaRPr>
          </a:p>
        </p:txBody>
      </p:sp>
      <p:sp>
        <p:nvSpPr>
          <p:cNvPr id="184" name="Rectangle 183"/>
          <p:cNvSpPr/>
          <p:nvPr/>
        </p:nvSpPr>
        <p:spPr>
          <a:xfrm>
            <a:off x="6300460" y="3838667"/>
            <a:ext cx="331200" cy="143014"/>
          </a:xfrm>
          <a:prstGeom prst="rect">
            <a:avLst/>
          </a:prstGeom>
          <a:solidFill>
            <a:srgbClr val="529AD6"/>
          </a:solidFill>
          <a:ln>
            <a:solidFill>
              <a:srgbClr val="529A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sz="700">
              <a:latin typeface="TeleNeo Office" panose="020B0504040202090203" pitchFamily="34" charset="-18"/>
            </a:endParaRPr>
          </a:p>
        </p:txBody>
      </p:sp>
      <p:sp>
        <p:nvSpPr>
          <p:cNvPr id="185" name="Rectangle 184"/>
          <p:cNvSpPr/>
          <p:nvPr/>
        </p:nvSpPr>
        <p:spPr>
          <a:xfrm>
            <a:off x="6311879" y="2121125"/>
            <a:ext cx="427781" cy="135632"/>
          </a:xfrm>
          <a:prstGeom prst="rect">
            <a:avLst/>
          </a:prstGeom>
          <a:solidFill>
            <a:srgbClr val="529AD6"/>
          </a:solidFill>
          <a:ln>
            <a:solidFill>
              <a:srgbClr val="529A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sz="700">
              <a:latin typeface="TeleNeo Office" panose="020B0504040202090203" pitchFamily="34" charset="-18"/>
            </a:endParaRPr>
          </a:p>
        </p:txBody>
      </p:sp>
      <p:sp>
        <p:nvSpPr>
          <p:cNvPr id="186" name="Rectangle 185"/>
          <p:cNvSpPr/>
          <p:nvPr/>
        </p:nvSpPr>
        <p:spPr>
          <a:xfrm>
            <a:off x="6306035" y="2326499"/>
            <a:ext cx="498153" cy="135632"/>
          </a:xfrm>
          <a:prstGeom prst="rect">
            <a:avLst/>
          </a:prstGeom>
          <a:solidFill>
            <a:srgbClr val="529AD6"/>
          </a:solidFill>
          <a:ln>
            <a:solidFill>
              <a:srgbClr val="529A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sz="700">
              <a:latin typeface="TeleNeo Office" panose="020B0504040202090203" pitchFamily="34" charset="-18"/>
            </a:endParaRPr>
          </a:p>
        </p:txBody>
      </p:sp>
      <p:sp>
        <p:nvSpPr>
          <p:cNvPr id="187" name="Rectangle 186"/>
          <p:cNvSpPr/>
          <p:nvPr/>
        </p:nvSpPr>
        <p:spPr>
          <a:xfrm>
            <a:off x="7304377" y="1254763"/>
            <a:ext cx="432000" cy="135632"/>
          </a:xfrm>
          <a:prstGeom prst="rect">
            <a:avLst/>
          </a:prstGeom>
          <a:solidFill>
            <a:srgbClr val="BFCB44"/>
          </a:solidFill>
          <a:ln>
            <a:solidFill>
              <a:srgbClr val="BFCB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sz="700">
              <a:latin typeface="TeleNeo Office" panose="020B0504040202090203" pitchFamily="34" charset="-18"/>
            </a:endParaRPr>
          </a:p>
        </p:txBody>
      </p:sp>
      <p:sp>
        <p:nvSpPr>
          <p:cNvPr id="189" name="Rectangle 188"/>
          <p:cNvSpPr/>
          <p:nvPr/>
        </p:nvSpPr>
        <p:spPr>
          <a:xfrm>
            <a:off x="6300188" y="3188418"/>
            <a:ext cx="439472" cy="135632"/>
          </a:xfrm>
          <a:prstGeom prst="rect">
            <a:avLst/>
          </a:prstGeom>
          <a:solidFill>
            <a:srgbClr val="529AD6"/>
          </a:solidFill>
          <a:ln>
            <a:solidFill>
              <a:srgbClr val="529A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sz="700">
              <a:latin typeface="TeleNeo Office" panose="020B0504040202090203" pitchFamily="34" charset="-18"/>
            </a:endParaRPr>
          </a:p>
        </p:txBody>
      </p:sp>
      <p:sp>
        <p:nvSpPr>
          <p:cNvPr id="190" name="Rectangle 189"/>
          <p:cNvSpPr/>
          <p:nvPr/>
        </p:nvSpPr>
        <p:spPr>
          <a:xfrm>
            <a:off x="6300188" y="3411546"/>
            <a:ext cx="370800" cy="135632"/>
          </a:xfrm>
          <a:prstGeom prst="rect">
            <a:avLst/>
          </a:prstGeom>
          <a:solidFill>
            <a:srgbClr val="529AD6"/>
          </a:solidFill>
          <a:ln>
            <a:solidFill>
              <a:srgbClr val="529A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sz="700">
              <a:latin typeface="TeleNeo Office" panose="020B0504040202090203" pitchFamily="34" charset="-18"/>
            </a:endParaRPr>
          </a:p>
        </p:txBody>
      </p:sp>
      <p:sp>
        <p:nvSpPr>
          <p:cNvPr id="191" name="Rectangle 190"/>
          <p:cNvSpPr/>
          <p:nvPr/>
        </p:nvSpPr>
        <p:spPr>
          <a:xfrm>
            <a:off x="6300188" y="3631762"/>
            <a:ext cx="525600" cy="135632"/>
          </a:xfrm>
          <a:prstGeom prst="rect">
            <a:avLst/>
          </a:prstGeom>
          <a:solidFill>
            <a:srgbClr val="529AD6"/>
          </a:solidFill>
          <a:ln>
            <a:solidFill>
              <a:srgbClr val="529A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sz="700">
              <a:latin typeface="TeleNeo Office" panose="020B0504040202090203" pitchFamily="34" charset="-18"/>
            </a:endParaRPr>
          </a:p>
        </p:txBody>
      </p:sp>
      <p:sp>
        <p:nvSpPr>
          <p:cNvPr id="192" name="Rectangle 191"/>
          <p:cNvSpPr/>
          <p:nvPr/>
        </p:nvSpPr>
        <p:spPr>
          <a:xfrm>
            <a:off x="4860033" y="1896717"/>
            <a:ext cx="568800" cy="144016"/>
          </a:xfrm>
          <a:prstGeom prst="rect">
            <a:avLst/>
          </a:prstGeom>
          <a:solidFill>
            <a:srgbClr val="E20074"/>
          </a:solidFill>
          <a:ln>
            <a:solidFill>
              <a:srgbClr val="E2007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sz="700">
              <a:latin typeface="TeleNeo Office" panose="020B0504040202090203" pitchFamily="34" charset="-18"/>
            </a:endParaRPr>
          </a:p>
        </p:txBody>
      </p:sp>
      <p:sp>
        <p:nvSpPr>
          <p:cNvPr id="193" name="Rectangle 192"/>
          <p:cNvSpPr/>
          <p:nvPr/>
        </p:nvSpPr>
        <p:spPr>
          <a:xfrm>
            <a:off x="4860032" y="4047914"/>
            <a:ext cx="277200" cy="144016"/>
          </a:xfrm>
          <a:prstGeom prst="rect">
            <a:avLst/>
          </a:prstGeom>
          <a:solidFill>
            <a:srgbClr val="E20074"/>
          </a:solidFill>
          <a:ln>
            <a:solidFill>
              <a:srgbClr val="E2007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sz="700">
              <a:latin typeface="TeleNeo Office" panose="020B0504040202090203" pitchFamily="34" charset="-18"/>
            </a:endParaRPr>
          </a:p>
        </p:txBody>
      </p:sp>
      <p:sp>
        <p:nvSpPr>
          <p:cNvPr id="194" name="Rectangle 193"/>
          <p:cNvSpPr/>
          <p:nvPr/>
        </p:nvSpPr>
        <p:spPr>
          <a:xfrm>
            <a:off x="7304831" y="1673258"/>
            <a:ext cx="289137" cy="135632"/>
          </a:xfrm>
          <a:prstGeom prst="rect">
            <a:avLst/>
          </a:prstGeom>
          <a:solidFill>
            <a:srgbClr val="BFCB44"/>
          </a:solidFill>
          <a:ln>
            <a:solidFill>
              <a:srgbClr val="BFCB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sz="700">
              <a:latin typeface="TeleNeo Office" panose="020B0504040202090203" pitchFamily="34" charset="-18"/>
            </a:endParaRPr>
          </a:p>
        </p:txBody>
      </p:sp>
      <p:sp>
        <p:nvSpPr>
          <p:cNvPr id="195" name="Rectangle 194"/>
          <p:cNvSpPr/>
          <p:nvPr/>
        </p:nvSpPr>
        <p:spPr>
          <a:xfrm>
            <a:off x="7304833" y="2103040"/>
            <a:ext cx="684000" cy="135632"/>
          </a:xfrm>
          <a:prstGeom prst="rect">
            <a:avLst/>
          </a:prstGeom>
          <a:solidFill>
            <a:srgbClr val="BFCB44"/>
          </a:solidFill>
          <a:ln>
            <a:solidFill>
              <a:srgbClr val="BFCB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sz="700">
              <a:latin typeface="TeleNeo Office" panose="020B0504040202090203" pitchFamily="34" charset="-18"/>
            </a:endParaRPr>
          </a:p>
        </p:txBody>
      </p:sp>
      <p:sp>
        <p:nvSpPr>
          <p:cNvPr id="196" name="Rectangle 195"/>
          <p:cNvSpPr/>
          <p:nvPr/>
        </p:nvSpPr>
        <p:spPr>
          <a:xfrm>
            <a:off x="7304831" y="1889282"/>
            <a:ext cx="529200" cy="135632"/>
          </a:xfrm>
          <a:prstGeom prst="rect">
            <a:avLst/>
          </a:prstGeom>
          <a:solidFill>
            <a:srgbClr val="BFCB44"/>
          </a:solidFill>
          <a:ln>
            <a:solidFill>
              <a:srgbClr val="BFCB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sz="700">
              <a:latin typeface="TeleNeo Office" panose="020B0504040202090203" pitchFamily="34" charset="-18"/>
            </a:endParaRPr>
          </a:p>
        </p:txBody>
      </p:sp>
      <p:sp>
        <p:nvSpPr>
          <p:cNvPr id="197" name="Rectangle 196"/>
          <p:cNvSpPr/>
          <p:nvPr/>
        </p:nvSpPr>
        <p:spPr>
          <a:xfrm>
            <a:off x="7304377" y="2322964"/>
            <a:ext cx="381995" cy="135632"/>
          </a:xfrm>
          <a:prstGeom prst="rect">
            <a:avLst/>
          </a:prstGeom>
          <a:solidFill>
            <a:srgbClr val="BFCB44"/>
          </a:solidFill>
          <a:ln>
            <a:solidFill>
              <a:srgbClr val="BFCB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sz="700">
              <a:latin typeface="TeleNeo Office" panose="020B0504040202090203" pitchFamily="34" charset="-18"/>
            </a:endParaRPr>
          </a:p>
        </p:txBody>
      </p:sp>
      <p:sp>
        <p:nvSpPr>
          <p:cNvPr id="198" name="Rectangle 197"/>
          <p:cNvSpPr/>
          <p:nvPr/>
        </p:nvSpPr>
        <p:spPr>
          <a:xfrm>
            <a:off x="7306195" y="2765413"/>
            <a:ext cx="422663" cy="135632"/>
          </a:xfrm>
          <a:prstGeom prst="rect">
            <a:avLst/>
          </a:prstGeom>
          <a:solidFill>
            <a:srgbClr val="BFCB44"/>
          </a:solidFill>
          <a:ln>
            <a:solidFill>
              <a:srgbClr val="BFCB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sz="700">
              <a:latin typeface="TeleNeo Office" panose="020B0504040202090203" pitchFamily="34" charset="-18"/>
            </a:endParaRPr>
          </a:p>
        </p:txBody>
      </p:sp>
      <p:sp>
        <p:nvSpPr>
          <p:cNvPr id="199" name="Rectangle 198"/>
          <p:cNvSpPr/>
          <p:nvPr/>
        </p:nvSpPr>
        <p:spPr>
          <a:xfrm>
            <a:off x="7304377" y="2538988"/>
            <a:ext cx="324454" cy="135632"/>
          </a:xfrm>
          <a:prstGeom prst="rect">
            <a:avLst/>
          </a:prstGeom>
          <a:solidFill>
            <a:srgbClr val="BFCB44"/>
          </a:solidFill>
          <a:ln>
            <a:solidFill>
              <a:srgbClr val="BFCB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sz="700">
              <a:latin typeface="TeleNeo Office" panose="020B0504040202090203" pitchFamily="34" charset="-18"/>
            </a:endParaRPr>
          </a:p>
        </p:txBody>
      </p:sp>
      <p:sp>
        <p:nvSpPr>
          <p:cNvPr id="200" name="Rectangle 199"/>
          <p:cNvSpPr/>
          <p:nvPr/>
        </p:nvSpPr>
        <p:spPr>
          <a:xfrm>
            <a:off x="7305739" y="2985567"/>
            <a:ext cx="468000" cy="135632"/>
          </a:xfrm>
          <a:prstGeom prst="rect">
            <a:avLst/>
          </a:prstGeom>
          <a:solidFill>
            <a:srgbClr val="BFCB44"/>
          </a:solidFill>
          <a:ln>
            <a:solidFill>
              <a:srgbClr val="BFCB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sz="700">
              <a:latin typeface="TeleNeo Office" panose="020B0504040202090203" pitchFamily="34" charset="-18"/>
            </a:endParaRPr>
          </a:p>
        </p:txBody>
      </p:sp>
      <p:sp>
        <p:nvSpPr>
          <p:cNvPr id="201" name="Rectangle 200"/>
          <p:cNvSpPr/>
          <p:nvPr/>
        </p:nvSpPr>
        <p:spPr>
          <a:xfrm>
            <a:off x="7305741" y="3415349"/>
            <a:ext cx="576454" cy="135632"/>
          </a:xfrm>
          <a:prstGeom prst="rect">
            <a:avLst/>
          </a:prstGeom>
          <a:solidFill>
            <a:srgbClr val="BFCB44"/>
          </a:solidFill>
          <a:ln>
            <a:solidFill>
              <a:srgbClr val="BFCB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sz="700">
              <a:latin typeface="TeleNeo Office" panose="020B0504040202090203" pitchFamily="34" charset="-18"/>
            </a:endParaRPr>
          </a:p>
        </p:txBody>
      </p:sp>
      <p:sp>
        <p:nvSpPr>
          <p:cNvPr id="202" name="Rectangle 201"/>
          <p:cNvSpPr/>
          <p:nvPr/>
        </p:nvSpPr>
        <p:spPr>
          <a:xfrm>
            <a:off x="7305739" y="3186863"/>
            <a:ext cx="21600" cy="135632"/>
          </a:xfrm>
          <a:prstGeom prst="rect">
            <a:avLst/>
          </a:prstGeom>
          <a:solidFill>
            <a:srgbClr val="BFCB44"/>
          </a:solidFill>
          <a:ln>
            <a:solidFill>
              <a:srgbClr val="BFCB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sz="700">
              <a:latin typeface="TeleNeo Office" panose="020B0504040202090203" pitchFamily="34" charset="-18"/>
            </a:endParaRPr>
          </a:p>
        </p:txBody>
      </p:sp>
      <p:sp>
        <p:nvSpPr>
          <p:cNvPr id="203" name="Rectangle 202"/>
          <p:cNvSpPr/>
          <p:nvPr/>
        </p:nvSpPr>
        <p:spPr>
          <a:xfrm>
            <a:off x="7306192" y="3626516"/>
            <a:ext cx="720000" cy="135632"/>
          </a:xfrm>
          <a:prstGeom prst="rect">
            <a:avLst/>
          </a:prstGeom>
          <a:solidFill>
            <a:srgbClr val="BFCB44"/>
          </a:solidFill>
          <a:ln>
            <a:solidFill>
              <a:srgbClr val="BFCB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sz="700">
              <a:latin typeface="TeleNeo Office" panose="020B0504040202090203" pitchFamily="34" charset="-18"/>
            </a:endParaRPr>
          </a:p>
        </p:txBody>
      </p:sp>
      <p:sp>
        <p:nvSpPr>
          <p:cNvPr id="204" name="Rectangle 203"/>
          <p:cNvSpPr/>
          <p:nvPr/>
        </p:nvSpPr>
        <p:spPr>
          <a:xfrm>
            <a:off x="7306194" y="4056298"/>
            <a:ext cx="446400" cy="135632"/>
          </a:xfrm>
          <a:prstGeom prst="rect">
            <a:avLst/>
          </a:prstGeom>
          <a:solidFill>
            <a:srgbClr val="BFCB44"/>
          </a:solidFill>
          <a:ln>
            <a:solidFill>
              <a:srgbClr val="BFCB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sz="700">
              <a:latin typeface="TeleNeo Office" panose="020B0504040202090203" pitchFamily="34" charset="-18"/>
            </a:endParaRPr>
          </a:p>
        </p:txBody>
      </p:sp>
      <p:sp>
        <p:nvSpPr>
          <p:cNvPr id="205" name="Rectangle 204"/>
          <p:cNvSpPr/>
          <p:nvPr/>
        </p:nvSpPr>
        <p:spPr>
          <a:xfrm>
            <a:off x="7308372" y="3842859"/>
            <a:ext cx="756000" cy="135632"/>
          </a:xfrm>
          <a:prstGeom prst="rect">
            <a:avLst/>
          </a:prstGeom>
          <a:solidFill>
            <a:srgbClr val="BFCB44"/>
          </a:solidFill>
          <a:ln>
            <a:solidFill>
              <a:srgbClr val="BFCB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sz="700">
              <a:latin typeface="TeleNeo Office" panose="020B0504040202090203" pitchFamily="34" charset="-18"/>
            </a:endParaRPr>
          </a:p>
        </p:txBody>
      </p:sp>
      <p:sp>
        <p:nvSpPr>
          <p:cNvPr id="206" name="Rectangle 205"/>
          <p:cNvSpPr/>
          <p:nvPr/>
        </p:nvSpPr>
        <p:spPr>
          <a:xfrm>
            <a:off x="7304831" y="1465307"/>
            <a:ext cx="648000" cy="135632"/>
          </a:xfrm>
          <a:prstGeom prst="rect">
            <a:avLst/>
          </a:prstGeom>
          <a:solidFill>
            <a:srgbClr val="BFCB44"/>
          </a:solidFill>
          <a:ln>
            <a:solidFill>
              <a:srgbClr val="BFCB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sz="700">
              <a:latin typeface="TeleNeo Office" panose="020B0504040202090203" pitchFamily="34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2217928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 bwMode="gray">
          <a:xfrm>
            <a:off x="395536" y="627534"/>
            <a:ext cx="1152128" cy="172819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indent="0" algn="r">
              <a:buNone/>
            </a:pPr>
            <a:r>
              <a:rPr lang="hr-HR" sz="1800" b="1" dirty="0" smtClean="0">
                <a:solidFill>
                  <a:schemeClr val="bg1"/>
                </a:solidFill>
                <a:latin typeface="TeleNeo Office ExtraBold" panose="020B0A04040202090203" pitchFamily="34" charset="-18"/>
              </a:rPr>
              <a:t>Top lista 15</a:t>
            </a:r>
          </a:p>
          <a:p>
            <a:pPr marL="0" indent="0" algn="r">
              <a:buNone/>
            </a:pPr>
            <a:r>
              <a:rPr lang="hr-HR" b="1" dirty="0">
                <a:solidFill>
                  <a:schemeClr val="bg1"/>
                </a:solidFill>
                <a:latin typeface="TeleNeo Office ExtraBold" panose="020B0A04040202090203" pitchFamily="34" charset="-18"/>
              </a:rPr>
              <a:t>n</a:t>
            </a:r>
            <a:r>
              <a:rPr lang="hr-HR" b="1" dirty="0" smtClean="0">
                <a:solidFill>
                  <a:schemeClr val="bg1"/>
                </a:solidFill>
                <a:latin typeface="TeleNeo Office ExtraBold" panose="020B0A04040202090203" pitchFamily="34" charset="-18"/>
              </a:rPr>
              <a:t>ajgledanijih</a:t>
            </a:r>
          </a:p>
          <a:p>
            <a:pPr marL="0" indent="0" algn="r">
              <a:buNone/>
            </a:pPr>
            <a:r>
              <a:rPr lang="hr-HR" b="1" dirty="0">
                <a:solidFill>
                  <a:schemeClr val="bg1"/>
                </a:solidFill>
                <a:latin typeface="TeleNeo Office ExtraBold" panose="020B0A04040202090203" pitchFamily="34" charset="-18"/>
              </a:rPr>
              <a:t>t</a:t>
            </a:r>
            <a:r>
              <a:rPr lang="hr-HR" sz="1800" b="1" dirty="0" smtClean="0">
                <a:solidFill>
                  <a:schemeClr val="bg1"/>
                </a:solidFill>
                <a:latin typeface="TeleNeo Office ExtraBold" panose="020B0A04040202090203" pitchFamily="34" charset="-18"/>
              </a:rPr>
              <a:t>elevizijski</a:t>
            </a:r>
          </a:p>
          <a:p>
            <a:pPr marL="0" indent="0" algn="r">
              <a:buNone/>
            </a:pPr>
            <a:r>
              <a:rPr lang="hr-HR" b="1" dirty="0" smtClean="0">
                <a:solidFill>
                  <a:schemeClr val="bg1"/>
                </a:solidFill>
                <a:latin typeface="TeleNeo Office ExtraBold" panose="020B0A04040202090203" pitchFamily="34" charset="-18"/>
              </a:rPr>
              <a:t>kanala</a:t>
            </a:r>
          </a:p>
          <a:p>
            <a:pPr marL="0" indent="0" algn="r">
              <a:buNone/>
            </a:pPr>
            <a:endParaRPr lang="hr-HR" sz="1200" dirty="0" smtClean="0">
              <a:latin typeface="TeleNeo Office" panose="020B0504040202090203" pitchFamily="34" charset="-18"/>
            </a:endParaRPr>
          </a:p>
          <a:p>
            <a:pPr marL="0" indent="0" algn="r">
              <a:buNone/>
            </a:pPr>
            <a:r>
              <a:rPr lang="hr-HR" sz="12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Uključuje samo </a:t>
            </a:r>
            <a:r>
              <a:rPr lang="hr-HR" sz="1200" b="1" dirty="0" smtClean="0">
                <a:solidFill>
                  <a:schemeClr val="bg1"/>
                </a:solidFill>
                <a:latin typeface="TeleNeo Office ExtraBold" panose="020B0A04040202090203" pitchFamily="34" charset="-18"/>
              </a:rPr>
              <a:t>PAY</a:t>
            </a:r>
          </a:p>
          <a:p>
            <a:pPr marL="0" indent="0" algn="r">
              <a:buNone/>
            </a:pPr>
            <a:r>
              <a:rPr lang="hr-HR" sz="1200" dirty="0">
                <a:solidFill>
                  <a:schemeClr val="bg1"/>
                </a:solidFill>
                <a:latin typeface="TeleNeo Office" panose="020B0504040202090203" pitchFamily="34" charset="-18"/>
              </a:rPr>
              <a:t>t</a:t>
            </a:r>
            <a:r>
              <a:rPr lang="hr-HR" sz="12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elevizijske kanale</a:t>
            </a:r>
          </a:p>
          <a:p>
            <a:pPr algn="r"/>
            <a:r>
              <a:rPr lang="hr-HR" sz="12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u periodu od 19:00</a:t>
            </a:r>
          </a:p>
          <a:p>
            <a:pPr algn="r"/>
            <a:r>
              <a:rPr lang="hr-HR" sz="12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do 23:00</a:t>
            </a:r>
          </a:p>
          <a:p>
            <a:pPr marL="0" indent="0" algn="r">
              <a:buNone/>
            </a:pPr>
            <a:endParaRPr lang="hr-HR" sz="12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  <a:p>
            <a:pPr marL="0" indent="0">
              <a:buNone/>
            </a:pPr>
            <a:endParaRPr lang="hr-HR" sz="1800" dirty="0" err="1" smtClean="0">
              <a:latin typeface="TeleNeo Office" panose="020B0504040202090203" pitchFamily="34" charset="-18"/>
            </a:endParaRPr>
          </a:p>
        </p:txBody>
      </p:sp>
      <p:sp>
        <p:nvSpPr>
          <p:cNvPr id="168" name="TextBox 167"/>
          <p:cNvSpPr txBox="1"/>
          <p:nvPr/>
        </p:nvSpPr>
        <p:spPr bwMode="gray">
          <a:xfrm>
            <a:off x="1979712" y="699542"/>
            <a:ext cx="648072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indent="0">
              <a:buNone/>
            </a:pPr>
            <a:endParaRPr lang="hr-HR" sz="1800" dirty="0" err="1" smtClean="0">
              <a:latin typeface="TeleNeo Office" panose="020B0504040202090203" pitchFamily="34" charset="-18"/>
            </a:endParaRPr>
          </a:p>
        </p:txBody>
      </p:sp>
      <p:sp>
        <p:nvSpPr>
          <p:cNvPr id="169" name="TextBox 168"/>
          <p:cNvSpPr txBox="1"/>
          <p:nvPr/>
        </p:nvSpPr>
        <p:spPr bwMode="gray">
          <a:xfrm>
            <a:off x="1979712" y="699542"/>
            <a:ext cx="432048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indent="0" algn="ctr">
              <a:buNone/>
            </a:pPr>
            <a:r>
              <a:rPr lang="hr-HR" sz="800" b="1" dirty="0" smtClean="0">
                <a:solidFill>
                  <a:schemeClr val="bg1">
                    <a:lumMod val="65000"/>
                  </a:schemeClr>
                </a:solidFill>
                <a:latin typeface="TeleNeo Office" panose="020B0504040202090203" pitchFamily="34" charset="-18"/>
              </a:rPr>
              <a:t>CHANNEL</a:t>
            </a:r>
          </a:p>
        </p:txBody>
      </p:sp>
      <p:sp>
        <p:nvSpPr>
          <p:cNvPr id="170" name="TextBox 169"/>
          <p:cNvSpPr txBox="1"/>
          <p:nvPr/>
        </p:nvSpPr>
        <p:spPr bwMode="gray">
          <a:xfrm>
            <a:off x="3419872" y="699542"/>
            <a:ext cx="936104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indent="0" algn="ctr">
              <a:buNone/>
            </a:pPr>
            <a:r>
              <a:rPr lang="hr-HR" sz="800" b="1" dirty="0" smtClean="0">
                <a:solidFill>
                  <a:schemeClr val="bg1">
                    <a:lumMod val="65000"/>
                  </a:schemeClr>
                </a:solidFill>
                <a:latin typeface="TeleNeo Office" panose="020B0504040202090203" pitchFamily="34" charset="-18"/>
              </a:rPr>
              <a:t>SUBSCRIBERS RATING</a:t>
            </a:r>
          </a:p>
        </p:txBody>
      </p:sp>
      <p:sp>
        <p:nvSpPr>
          <p:cNvPr id="171" name="TextBox 170"/>
          <p:cNvSpPr txBox="1"/>
          <p:nvPr/>
        </p:nvSpPr>
        <p:spPr bwMode="gray">
          <a:xfrm>
            <a:off x="4932040" y="699542"/>
            <a:ext cx="432048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indent="0" algn="ctr">
              <a:buNone/>
            </a:pPr>
            <a:r>
              <a:rPr lang="hr-HR" sz="800" b="1" dirty="0" smtClean="0">
                <a:solidFill>
                  <a:schemeClr val="bg1">
                    <a:lumMod val="65000"/>
                  </a:schemeClr>
                </a:solidFill>
                <a:latin typeface="TeleNeo Office" panose="020B0504040202090203" pitchFamily="34" charset="-18"/>
              </a:rPr>
              <a:t>SHARE</a:t>
            </a:r>
            <a:endParaRPr lang="hr-HR" sz="900" b="1" dirty="0" smtClean="0">
              <a:solidFill>
                <a:schemeClr val="bg1">
                  <a:lumMod val="65000"/>
                </a:schemeClr>
              </a:solidFill>
              <a:latin typeface="TeleNeo Office" panose="020B0504040202090203" pitchFamily="34" charset="-18"/>
            </a:endParaRPr>
          </a:p>
        </p:txBody>
      </p:sp>
      <p:sp>
        <p:nvSpPr>
          <p:cNvPr id="172" name="TextBox 171"/>
          <p:cNvSpPr txBox="1"/>
          <p:nvPr/>
        </p:nvSpPr>
        <p:spPr bwMode="gray">
          <a:xfrm>
            <a:off x="6300192" y="699542"/>
            <a:ext cx="864096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indent="0" algn="ctr">
              <a:buNone/>
            </a:pPr>
            <a:r>
              <a:rPr lang="hr-HR" sz="800" b="1" dirty="0" smtClean="0">
                <a:solidFill>
                  <a:schemeClr val="bg1">
                    <a:lumMod val="65000"/>
                  </a:schemeClr>
                </a:solidFill>
                <a:latin typeface="TeleNeo Office" panose="020B0504040202090203" pitchFamily="34" charset="-18"/>
              </a:rPr>
              <a:t>AVERAGE DURATION</a:t>
            </a:r>
          </a:p>
          <a:p>
            <a:pPr marL="0" indent="0" algn="ctr">
              <a:buNone/>
            </a:pPr>
            <a:endParaRPr lang="hr-HR" sz="900" b="1" dirty="0" smtClean="0">
              <a:solidFill>
                <a:schemeClr val="bg1">
                  <a:lumMod val="65000"/>
                </a:schemeClr>
              </a:solidFill>
              <a:latin typeface="TeleNeo Office" panose="020B0504040202090203" pitchFamily="34" charset="-18"/>
            </a:endParaRPr>
          </a:p>
        </p:txBody>
      </p:sp>
      <p:cxnSp>
        <p:nvCxnSpPr>
          <p:cNvPr id="173" name="Straight Connector 172"/>
          <p:cNvCxnSpPr/>
          <p:nvPr/>
        </p:nvCxnSpPr>
        <p:spPr>
          <a:xfrm>
            <a:off x="1979712" y="1203598"/>
            <a:ext cx="576064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headEnd type="none" w="med" len="med"/>
            <a:tailEnd type="none" w="med" len="med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4" name="Straight Connector 173"/>
          <p:cNvCxnSpPr/>
          <p:nvPr/>
        </p:nvCxnSpPr>
        <p:spPr>
          <a:xfrm>
            <a:off x="1979712" y="1419622"/>
            <a:ext cx="576064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5" name="TextBox 174"/>
          <p:cNvSpPr txBox="1"/>
          <p:nvPr/>
        </p:nvSpPr>
        <p:spPr bwMode="gray">
          <a:xfrm>
            <a:off x="1979712" y="987574"/>
            <a:ext cx="648072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hr-HR" sz="1000" dirty="0">
                <a:solidFill>
                  <a:schemeClr val="bg1"/>
                </a:solidFill>
                <a:latin typeface="TeleNeo Office" panose="020B0504040202090203" pitchFamily="34" charset="-18"/>
              </a:rPr>
              <a:t>Arena Sport 3</a:t>
            </a:r>
            <a:endParaRPr lang="hr-HR" sz="1000" dirty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176" name="TextBox 175"/>
          <p:cNvSpPr txBox="1"/>
          <p:nvPr/>
        </p:nvSpPr>
        <p:spPr bwMode="gray">
          <a:xfrm>
            <a:off x="1979712" y="1203598"/>
            <a:ext cx="648072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hr-HR" sz="1000" dirty="0" err="1">
                <a:solidFill>
                  <a:schemeClr val="bg1"/>
                </a:solidFill>
                <a:latin typeface="TeleNeo Office" panose="020B0504040202090203" pitchFamily="34" charset="-18"/>
              </a:rPr>
              <a:t>Nickelodeon</a:t>
            </a:r>
            <a:r>
              <a:rPr lang="hr-HR" sz="1000" dirty="0">
                <a:solidFill>
                  <a:schemeClr val="bg1"/>
                </a:solidFill>
                <a:latin typeface="TeleNeo Office" panose="020B0504040202090203" pitchFamily="34" charset="-18"/>
              </a:rPr>
              <a:t> HR</a:t>
            </a:r>
            <a:endParaRPr lang="hr-HR" sz="1000" dirty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177" name="TextBox 176"/>
          <p:cNvSpPr txBox="1"/>
          <p:nvPr/>
        </p:nvSpPr>
        <p:spPr bwMode="gray">
          <a:xfrm>
            <a:off x="1979712" y="1417356"/>
            <a:ext cx="648072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hr-HR" sz="10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Arena Sport 1</a:t>
            </a:r>
            <a:endParaRPr lang="hr-HR" sz="10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178" name="TextBox 177"/>
          <p:cNvSpPr txBox="1"/>
          <p:nvPr/>
        </p:nvSpPr>
        <p:spPr bwMode="gray">
          <a:xfrm>
            <a:off x="1979712" y="1633380"/>
            <a:ext cx="648072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hr-HR" sz="10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N1</a:t>
            </a:r>
            <a:endParaRPr lang="hr-HR" sz="10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179" name="TextBox 178"/>
          <p:cNvSpPr txBox="1"/>
          <p:nvPr/>
        </p:nvSpPr>
        <p:spPr bwMode="gray">
          <a:xfrm>
            <a:off x="1979712" y="1853936"/>
            <a:ext cx="648072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hr-HR" sz="10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Sport Klub 1</a:t>
            </a:r>
            <a:endParaRPr lang="hr-HR" sz="1000" dirty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180" name="TextBox 179"/>
          <p:cNvSpPr txBox="1"/>
          <p:nvPr/>
        </p:nvSpPr>
        <p:spPr bwMode="gray">
          <a:xfrm>
            <a:off x="1979712" y="2069960"/>
            <a:ext cx="648072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hr-HR" sz="1000" dirty="0" err="1" smtClean="0">
                <a:solidFill>
                  <a:schemeClr val="bg1"/>
                </a:solidFill>
                <a:latin typeface="TeleNeo Office" panose="020B0504040202090203" pitchFamily="34" charset="-18"/>
              </a:rPr>
              <a:t>Pickbox</a:t>
            </a:r>
            <a:r>
              <a:rPr lang="hr-HR" sz="10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 TV </a:t>
            </a:r>
            <a:endParaRPr lang="hr-HR" sz="10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181" name="TextBox 180"/>
          <p:cNvSpPr txBox="1"/>
          <p:nvPr/>
        </p:nvSpPr>
        <p:spPr bwMode="gray">
          <a:xfrm>
            <a:off x="1979712" y="2283718"/>
            <a:ext cx="648072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hr-HR" sz="10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CineStar TV 1</a:t>
            </a:r>
            <a:endParaRPr lang="hr-HR" sz="10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182" name="TextBox 181"/>
          <p:cNvSpPr txBox="1"/>
          <p:nvPr/>
        </p:nvSpPr>
        <p:spPr bwMode="gray">
          <a:xfrm>
            <a:off x="1979712" y="2499742"/>
            <a:ext cx="648072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hr-HR" sz="10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Klasik TV</a:t>
            </a:r>
            <a:endParaRPr lang="hr-HR" sz="10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183" name="TextBox 182"/>
          <p:cNvSpPr txBox="1"/>
          <p:nvPr/>
        </p:nvSpPr>
        <p:spPr bwMode="gray">
          <a:xfrm>
            <a:off x="1979712" y="2722632"/>
            <a:ext cx="648072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hr-HR" sz="10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RTL </a:t>
            </a:r>
            <a:r>
              <a:rPr lang="hr-HR" sz="1000" dirty="0" err="1" smtClean="0">
                <a:solidFill>
                  <a:schemeClr val="bg1"/>
                </a:solidFill>
                <a:latin typeface="TeleNeo Office" panose="020B0504040202090203" pitchFamily="34" charset="-18"/>
              </a:rPr>
              <a:t>Living</a:t>
            </a:r>
            <a:endParaRPr lang="hr-HR" sz="10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184" name="TextBox 183"/>
          <p:cNvSpPr txBox="1"/>
          <p:nvPr/>
        </p:nvSpPr>
        <p:spPr bwMode="gray">
          <a:xfrm>
            <a:off x="1979712" y="2938656"/>
            <a:ext cx="648072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hr-HR" sz="10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FOX </a:t>
            </a:r>
            <a:r>
              <a:rPr lang="hr-HR" sz="1000" dirty="0" err="1" smtClean="0">
                <a:solidFill>
                  <a:schemeClr val="bg1"/>
                </a:solidFill>
                <a:latin typeface="TeleNeo Office" panose="020B0504040202090203" pitchFamily="34" charset="-18"/>
              </a:rPr>
              <a:t>Movies</a:t>
            </a:r>
            <a:endParaRPr lang="hr-HR" sz="10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185" name="TextBox 184"/>
          <p:cNvSpPr txBox="1"/>
          <p:nvPr/>
        </p:nvSpPr>
        <p:spPr bwMode="gray">
          <a:xfrm>
            <a:off x="1979712" y="3152414"/>
            <a:ext cx="648072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hr-HR" sz="10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RTL </a:t>
            </a:r>
            <a:r>
              <a:rPr lang="hr-HR" sz="1000" dirty="0" err="1" smtClean="0">
                <a:solidFill>
                  <a:schemeClr val="bg1"/>
                </a:solidFill>
                <a:latin typeface="TeleNeo Office" panose="020B0504040202090203" pitchFamily="34" charset="-18"/>
              </a:rPr>
              <a:t>Crime</a:t>
            </a:r>
            <a:endParaRPr lang="hr-HR" sz="10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186" name="TextBox 185"/>
          <p:cNvSpPr txBox="1"/>
          <p:nvPr/>
        </p:nvSpPr>
        <p:spPr bwMode="gray">
          <a:xfrm>
            <a:off x="1979712" y="3368438"/>
            <a:ext cx="648072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hr-HR" sz="1000" dirty="0">
                <a:solidFill>
                  <a:schemeClr val="bg1"/>
                </a:solidFill>
                <a:latin typeface="TeleNeo Office" panose="020B0504040202090203" pitchFamily="34" charset="-18"/>
              </a:rPr>
              <a:t>National </a:t>
            </a:r>
            <a:r>
              <a:rPr lang="hr-HR" sz="1000" dirty="0" err="1">
                <a:solidFill>
                  <a:schemeClr val="bg1"/>
                </a:solidFill>
                <a:latin typeface="TeleNeo Office" panose="020B0504040202090203" pitchFamily="34" charset="-18"/>
              </a:rPr>
              <a:t>Geographic</a:t>
            </a:r>
            <a:endParaRPr lang="hr-HR" sz="1000" dirty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187" name="TextBox 186"/>
          <p:cNvSpPr txBox="1"/>
          <p:nvPr/>
        </p:nvSpPr>
        <p:spPr bwMode="gray">
          <a:xfrm>
            <a:off x="1979712" y="3582128"/>
            <a:ext cx="648072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hr-HR" sz="1000" dirty="0" err="1" smtClean="0">
                <a:solidFill>
                  <a:schemeClr val="bg1"/>
                </a:solidFill>
                <a:latin typeface="TeleNeo Office" panose="020B0504040202090203" pitchFamily="34" charset="-18"/>
              </a:rPr>
              <a:t>History</a:t>
            </a:r>
            <a:r>
              <a:rPr lang="hr-HR" sz="10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 Channel</a:t>
            </a:r>
            <a:endParaRPr lang="hr-HR" sz="1000" dirty="0">
              <a:solidFill>
                <a:schemeClr val="bg1"/>
              </a:solidFill>
              <a:latin typeface="TeleNeo Office" panose="020B0504040202090203" pitchFamily="34" charset="-18"/>
            </a:endParaRPr>
          </a:p>
          <a:p>
            <a:endParaRPr lang="hr-HR" sz="10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188" name="TextBox 187"/>
          <p:cNvSpPr txBox="1"/>
          <p:nvPr/>
        </p:nvSpPr>
        <p:spPr bwMode="gray">
          <a:xfrm>
            <a:off x="1979712" y="3795886"/>
            <a:ext cx="648072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hr-HR" sz="10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Aren</a:t>
            </a:r>
            <a:r>
              <a:rPr lang="hr-HR" sz="10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a Sport 4</a:t>
            </a:r>
            <a:endParaRPr lang="hr-HR" sz="10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189" name="TextBox 188"/>
          <p:cNvSpPr txBox="1"/>
          <p:nvPr/>
        </p:nvSpPr>
        <p:spPr bwMode="gray">
          <a:xfrm>
            <a:off x="1979712" y="4011910"/>
            <a:ext cx="648072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hr-HR" sz="10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HNTV</a:t>
            </a:r>
            <a:endParaRPr lang="hr-HR" sz="1000" dirty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cxnSp>
        <p:nvCxnSpPr>
          <p:cNvPr id="190" name="Straight Connector 189"/>
          <p:cNvCxnSpPr/>
          <p:nvPr/>
        </p:nvCxnSpPr>
        <p:spPr>
          <a:xfrm>
            <a:off x="1979712" y="1635646"/>
            <a:ext cx="576064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headEnd type="none" w="med" len="med"/>
            <a:tailEnd type="none" w="med" len="med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1" name="Straight Connector 190"/>
          <p:cNvCxnSpPr/>
          <p:nvPr/>
        </p:nvCxnSpPr>
        <p:spPr>
          <a:xfrm>
            <a:off x="1979712" y="1851670"/>
            <a:ext cx="576064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2" name="Straight Connector 191"/>
          <p:cNvCxnSpPr/>
          <p:nvPr/>
        </p:nvCxnSpPr>
        <p:spPr>
          <a:xfrm>
            <a:off x="1979712" y="1851670"/>
            <a:ext cx="576064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headEnd type="none" w="med" len="med"/>
            <a:tailEnd type="none" w="med" len="med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3" name="Straight Connector 192"/>
          <p:cNvCxnSpPr/>
          <p:nvPr/>
        </p:nvCxnSpPr>
        <p:spPr>
          <a:xfrm>
            <a:off x="1979712" y="2067694"/>
            <a:ext cx="576064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4" name="Straight Connector 193"/>
          <p:cNvCxnSpPr/>
          <p:nvPr/>
        </p:nvCxnSpPr>
        <p:spPr>
          <a:xfrm>
            <a:off x="1979712" y="2283718"/>
            <a:ext cx="576064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headEnd type="none" w="med" len="med"/>
            <a:tailEnd type="none" w="med" len="med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5" name="Straight Connector 194"/>
          <p:cNvCxnSpPr/>
          <p:nvPr/>
        </p:nvCxnSpPr>
        <p:spPr>
          <a:xfrm>
            <a:off x="1979712" y="2499742"/>
            <a:ext cx="576064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6" name="Straight Connector 195"/>
          <p:cNvCxnSpPr/>
          <p:nvPr/>
        </p:nvCxnSpPr>
        <p:spPr>
          <a:xfrm>
            <a:off x="1979712" y="2715766"/>
            <a:ext cx="576064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headEnd type="none" w="med" len="med"/>
            <a:tailEnd type="none" w="med" len="med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7" name="Straight Connector 196"/>
          <p:cNvCxnSpPr/>
          <p:nvPr/>
        </p:nvCxnSpPr>
        <p:spPr>
          <a:xfrm>
            <a:off x="1979712" y="2931790"/>
            <a:ext cx="576064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8" name="Straight Connector 197"/>
          <p:cNvCxnSpPr/>
          <p:nvPr/>
        </p:nvCxnSpPr>
        <p:spPr>
          <a:xfrm>
            <a:off x="1979712" y="3147814"/>
            <a:ext cx="576064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headEnd type="none" w="med" len="med"/>
            <a:tailEnd type="none" w="med" len="med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9" name="Straight Connector 198"/>
          <p:cNvCxnSpPr/>
          <p:nvPr/>
        </p:nvCxnSpPr>
        <p:spPr>
          <a:xfrm>
            <a:off x="1979712" y="3363838"/>
            <a:ext cx="576064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headEnd type="none" w="med" len="med"/>
            <a:tailEnd type="none" w="med" len="med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0" name="Straight Connector 199"/>
          <p:cNvCxnSpPr/>
          <p:nvPr/>
        </p:nvCxnSpPr>
        <p:spPr>
          <a:xfrm>
            <a:off x="1979712" y="3579862"/>
            <a:ext cx="576064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1" name="Straight Connector 200"/>
          <p:cNvCxnSpPr/>
          <p:nvPr/>
        </p:nvCxnSpPr>
        <p:spPr>
          <a:xfrm>
            <a:off x="1979712" y="3795886"/>
            <a:ext cx="576064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headEnd type="none" w="med" len="med"/>
            <a:tailEnd type="none" w="med" len="med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2" name="Straight Connector 201"/>
          <p:cNvCxnSpPr/>
          <p:nvPr/>
        </p:nvCxnSpPr>
        <p:spPr>
          <a:xfrm>
            <a:off x="1979712" y="4011910"/>
            <a:ext cx="576064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3" name="Straight Connector 202"/>
          <p:cNvCxnSpPr/>
          <p:nvPr/>
        </p:nvCxnSpPr>
        <p:spPr>
          <a:xfrm>
            <a:off x="1979712" y="4227934"/>
            <a:ext cx="576064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4" name="TextBox 203"/>
          <p:cNvSpPr txBox="1"/>
          <p:nvPr/>
        </p:nvSpPr>
        <p:spPr bwMode="gray">
          <a:xfrm>
            <a:off x="4056255" y="987574"/>
            <a:ext cx="648072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r"/>
            <a:r>
              <a:rPr lang="hr-HR" sz="700" dirty="0">
                <a:solidFill>
                  <a:schemeClr val="bg1"/>
                </a:solidFill>
                <a:latin typeface="TeleNeo Office" panose="020B0504040202090203" pitchFamily="34" charset="-18"/>
              </a:rPr>
              <a:t>3.869,96</a:t>
            </a:r>
          </a:p>
          <a:p>
            <a:pPr algn="r"/>
            <a:endParaRPr lang="hr-HR" sz="700" dirty="0">
              <a:solidFill>
                <a:schemeClr val="bg1"/>
              </a:solidFill>
              <a:latin typeface="TeleNeo Office" panose="020B0504040202090203" pitchFamily="34" charset="-18"/>
            </a:endParaRPr>
          </a:p>
          <a:p>
            <a:pPr algn="r"/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205" name="TextBox 204"/>
          <p:cNvSpPr txBox="1"/>
          <p:nvPr/>
        </p:nvSpPr>
        <p:spPr bwMode="gray">
          <a:xfrm>
            <a:off x="4056255" y="1206481"/>
            <a:ext cx="648072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r"/>
            <a:r>
              <a:rPr lang="hr-HR" sz="700" dirty="0">
                <a:solidFill>
                  <a:schemeClr val="bg1"/>
                </a:solidFill>
                <a:latin typeface="TeleNeo Office" panose="020B0504040202090203" pitchFamily="34" charset="-18"/>
              </a:rPr>
              <a:t>2.733,21</a:t>
            </a:r>
          </a:p>
          <a:p>
            <a:pPr algn="r"/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206" name="TextBox 205"/>
          <p:cNvSpPr txBox="1"/>
          <p:nvPr/>
        </p:nvSpPr>
        <p:spPr bwMode="gray">
          <a:xfrm>
            <a:off x="4056255" y="1417356"/>
            <a:ext cx="648072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r"/>
            <a:r>
              <a:rPr lang="hr-HR" sz="700" dirty="0">
                <a:solidFill>
                  <a:schemeClr val="bg1"/>
                </a:solidFill>
                <a:latin typeface="TeleNeo Office" panose="020B0504040202090203" pitchFamily="34" charset="-18"/>
              </a:rPr>
              <a:t>2.555,75</a:t>
            </a:r>
          </a:p>
          <a:p>
            <a:pPr algn="r"/>
            <a:endParaRPr lang="hr-HR" sz="700" dirty="0">
              <a:solidFill>
                <a:schemeClr val="bg1"/>
              </a:solidFill>
              <a:latin typeface="TeleNeo Office" panose="020B0504040202090203" pitchFamily="34" charset="-18"/>
            </a:endParaRPr>
          </a:p>
          <a:p>
            <a:pPr algn="r"/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  <a:p>
            <a:pPr algn="r"/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207" name="TextBox 206"/>
          <p:cNvSpPr txBox="1"/>
          <p:nvPr/>
        </p:nvSpPr>
        <p:spPr bwMode="gray">
          <a:xfrm>
            <a:off x="4056255" y="1633380"/>
            <a:ext cx="648072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r"/>
            <a:r>
              <a:rPr lang="hr-HR" sz="700" dirty="0">
                <a:solidFill>
                  <a:schemeClr val="bg1"/>
                </a:solidFill>
                <a:latin typeface="TeleNeo Office" panose="020B0504040202090203" pitchFamily="34" charset="-18"/>
              </a:rPr>
              <a:t>2.367,33</a:t>
            </a:r>
          </a:p>
          <a:p>
            <a:pPr algn="r"/>
            <a:endParaRPr lang="hr-HR" sz="700" dirty="0">
              <a:solidFill>
                <a:schemeClr val="bg1"/>
              </a:solidFill>
              <a:latin typeface="TeleNeo Office" panose="020B0504040202090203" pitchFamily="34" charset="-18"/>
            </a:endParaRPr>
          </a:p>
          <a:p>
            <a:pPr algn="r"/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  <a:p>
            <a:pPr algn="r"/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208" name="TextBox 207"/>
          <p:cNvSpPr txBox="1"/>
          <p:nvPr/>
        </p:nvSpPr>
        <p:spPr bwMode="gray">
          <a:xfrm>
            <a:off x="4067944" y="1851670"/>
            <a:ext cx="648072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r"/>
            <a:r>
              <a:rPr lang="hr-HR" sz="700" dirty="0">
                <a:solidFill>
                  <a:schemeClr val="bg1"/>
                </a:solidFill>
                <a:latin typeface="TeleNeo Office" panose="020B0504040202090203" pitchFamily="34" charset="-18"/>
              </a:rPr>
              <a:t>2.170,16</a:t>
            </a:r>
          </a:p>
          <a:p>
            <a:pPr algn="r"/>
            <a:endParaRPr lang="hr-HR" sz="700" dirty="0">
              <a:solidFill>
                <a:schemeClr val="bg1"/>
              </a:solidFill>
              <a:latin typeface="TeleNeo Office" panose="020B0504040202090203" pitchFamily="34" charset="-18"/>
            </a:endParaRPr>
          </a:p>
          <a:p>
            <a:pPr algn="r"/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  <a:p>
            <a:pPr algn="r"/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209" name="TextBox 208"/>
          <p:cNvSpPr txBox="1"/>
          <p:nvPr/>
        </p:nvSpPr>
        <p:spPr bwMode="gray">
          <a:xfrm>
            <a:off x="4056255" y="2049773"/>
            <a:ext cx="648072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r"/>
            <a:r>
              <a:rPr lang="hr-HR" sz="700" dirty="0">
                <a:solidFill>
                  <a:schemeClr val="bg1"/>
                </a:solidFill>
                <a:latin typeface="TeleNeo Office" panose="020B0504040202090203" pitchFamily="34" charset="-18"/>
              </a:rPr>
              <a:t>2.155,16</a:t>
            </a:r>
          </a:p>
          <a:p>
            <a:pPr algn="r"/>
            <a:endParaRPr lang="hr-HR" sz="700" dirty="0">
              <a:solidFill>
                <a:schemeClr val="bg1"/>
              </a:solidFill>
              <a:latin typeface="TeleNeo Office" panose="020B0504040202090203" pitchFamily="34" charset="-18"/>
            </a:endParaRPr>
          </a:p>
          <a:p>
            <a:pPr algn="r"/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  <a:p>
            <a:pPr algn="r"/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  <a:p>
            <a:pPr algn="r"/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210" name="TextBox 209"/>
          <p:cNvSpPr txBox="1"/>
          <p:nvPr/>
        </p:nvSpPr>
        <p:spPr bwMode="gray">
          <a:xfrm>
            <a:off x="4056255" y="2265797"/>
            <a:ext cx="648072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r"/>
            <a:r>
              <a:rPr lang="hr-HR" sz="700" dirty="0">
                <a:solidFill>
                  <a:schemeClr val="bg1"/>
                </a:solidFill>
                <a:latin typeface="TeleNeo Office" panose="020B0504040202090203" pitchFamily="34" charset="-18"/>
              </a:rPr>
              <a:t>2.132,75</a:t>
            </a:r>
          </a:p>
          <a:p>
            <a:pPr algn="r"/>
            <a:endParaRPr lang="hr-HR" sz="700" dirty="0">
              <a:solidFill>
                <a:schemeClr val="bg1"/>
              </a:solidFill>
              <a:latin typeface="TeleNeo Office" panose="020B0504040202090203" pitchFamily="34" charset="-18"/>
            </a:endParaRPr>
          </a:p>
          <a:p>
            <a:pPr algn="r"/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  <a:p>
            <a:pPr algn="r"/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211" name="TextBox 210"/>
          <p:cNvSpPr txBox="1"/>
          <p:nvPr/>
        </p:nvSpPr>
        <p:spPr bwMode="gray">
          <a:xfrm>
            <a:off x="4056255" y="2488687"/>
            <a:ext cx="648072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r"/>
            <a:r>
              <a:rPr lang="hr-HR" sz="700" dirty="0">
                <a:solidFill>
                  <a:schemeClr val="bg1"/>
                </a:solidFill>
                <a:latin typeface="TeleNeo Office" panose="020B0504040202090203" pitchFamily="34" charset="-18"/>
              </a:rPr>
              <a:t>1.755,90</a:t>
            </a:r>
          </a:p>
          <a:p>
            <a:pPr algn="r"/>
            <a:endParaRPr lang="hr-HR" sz="700" dirty="0">
              <a:solidFill>
                <a:schemeClr val="bg1"/>
              </a:solidFill>
              <a:latin typeface="TeleNeo Office" panose="020B0504040202090203" pitchFamily="34" charset="-18"/>
            </a:endParaRPr>
          </a:p>
          <a:p>
            <a:pPr algn="r"/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  <a:p>
            <a:pPr algn="r"/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212" name="TextBox 211"/>
          <p:cNvSpPr txBox="1"/>
          <p:nvPr/>
        </p:nvSpPr>
        <p:spPr bwMode="gray">
          <a:xfrm>
            <a:off x="4056255" y="2704711"/>
            <a:ext cx="648072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r"/>
            <a:r>
              <a:rPr lang="hr-HR" sz="700" dirty="0">
                <a:solidFill>
                  <a:schemeClr val="bg1"/>
                </a:solidFill>
                <a:latin typeface="TeleNeo Office" panose="020B0504040202090203" pitchFamily="34" charset="-18"/>
              </a:rPr>
              <a:t>1.749,15</a:t>
            </a:r>
          </a:p>
          <a:p>
            <a:pPr algn="r"/>
            <a:endParaRPr lang="hr-HR" sz="700" dirty="0">
              <a:solidFill>
                <a:schemeClr val="bg1"/>
              </a:solidFill>
              <a:latin typeface="TeleNeo Office" panose="020B0504040202090203" pitchFamily="34" charset="-18"/>
            </a:endParaRPr>
          </a:p>
          <a:p>
            <a:pPr algn="r"/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  <a:p>
            <a:pPr algn="r"/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213" name="TextBox 212"/>
          <p:cNvSpPr txBox="1"/>
          <p:nvPr/>
        </p:nvSpPr>
        <p:spPr bwMode="gray">
          <a:xfrm>
            <a:off x="4056255" y="2918469"/>
            <a:ext cx="648072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r"/>
            <a:r>
              <a:rPr lang="hr-HR" sz="700" dirty="0">
                <a:solidFill>
                  <a:schemeClr val="bg1"/>
                </a:solidFill>
                <a:latin typeface="TeleNeo Office" panose="020B0504040202090203" pitchFamily="34" charset="-18"/>
              </a:rPr>
              <a:t>1.614,75</a:t>
            </a:r>
          </a:p>
          <a:p>
            <a:pPr algn="r"/>
            <a:endParaRPr lang="hr-HR" sz="700" dirty="0">
              <a:solidFill>
                <a:schemeClr val="bg1"/>
              </a:solidFill>
              <a:latin typeface="TeleNeo Office" panose="020B0504040202090203" pitchFamily="34" charset="-18"/>
            </a:endParaRPr>
          </a:p>
          <a:p>
            <a:pPr algn="r"/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  <a:p>
            <a:pPr algn="r"/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  <a:p>
            <a:pPr algn="r"/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214" name="TextBox 213"/>
          <p:cNvSpPr txBox="1"/>
          <p:nvPr/>
        </p:nvSpPr>
        <p:spPr bwMode="gray">
          <a:xfrm>
            <a:off x="4056255" y="3134493"/>
            <a:ext cx="648072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r"/>
            <a:r>
              <a:rPr lang="hr-HR" sz="700" dirty="0">
                <a:solidFill>
                  <a:schemeClr val="bg1"/>
                </a:solidFill>
                <a:latin typeface="TeleNeo Office" panose="020B0504040202090203" pitchFamily="34" charset="-18"/>
              </a:rPr>
              <a:t>1.288,58</a:t>
            </a:r>
          </a:p>
          <a:p>
            <a:pPr algn="r"/>
            <a:endParaRPr lang="hr-HR" sz="700" dirty="0">
              <a:solidFill>
                <a:schemeClr val="bg1"/>
              </a:solidFill>
              <a:latin typeface="TeleNeo Office" panose="020B0504040202090203" pitchFamily="34" charset="-18"/>
            </a:endParaRPr>
          </a:p>
          <a:p>
            <a:pPr algn="r"/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  <a:p>
            <a:pPr algn="r"/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215" name="TextBox 214"/>
          <p:cNvSpPr txBox="1"/>
          <p:nvPr/>
        </p:nvSpPr>
        <p:spPr bwMode="gray">
          <a:xfrm>
            <a:off x="4056255" y="3348183"/>
            <a:ext cx="648072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r"/>
            <a:r>
              <a:rPr lang="hr-HR" sz="700" dirty="0">
                <a:solidFill>
                  <a:schemeClr val="bg1"/>
                </a:solidFill>
                <a:latin typeface="TeleNeo Office" panose="020B0504040202090203" pitchFamily="34" charset="-18"/>
              </a:rPr>
              <a:t>1.185,36</a:t>
            </a:r>
          </a:p>
          <a:p>
            <a:pPr algn="r"/>
            <a:endParaRPr lang="hr-HR" sz="700" dirty="0">
              <a:solidFill>
                <a:schemeClr val="bg1"/>
              </a:solidFill>
              <a:latin typeface="TeleNeo Office" panose="020B0504040202090203" pitchFamily="34" charset="-18"/>
            </a:endParaRPr>
          </a:p>
          <a:p>
            <a:pPr algn="r"/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  <a:p>
            <a:pPr algn="r"/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216" name="TextBox 215"/>
          <p:cNvSpPr txBox="1"/>
          <p:nvPr/>
        </p:nvSpPr>
        <p:spPr bwMode="gray">
          <a:xfrm>
            <a:off x="4056255" y="3795886"/>
            <a:ext cx="648072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r"/>
            <a:r>
              <a:rPr lang="hr-HR" sz="700" dirty="0">
                <a:solidFill>
                  <a:schemeClr val="bg1"/>
                </a:solidFill>
                <a:latin typeface="TeleNeo Office" panose="020B0504040202090203" pitchFamily="34" charset="-18"/>
              </a:rPr>
              <a:t>1.044,70</a:t>
            </a:r>
          </a:p>
          <a:p>
            <a:pPr algn="r"/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217" name="TextBox 216"/>
          <p:cNvSpPr txBox="1"/>
          <p:nvPr/>
        </p:nvSpPr>
        <p:spPr bwMode="gray">
          <a:xfrm>
            <a:off x="4056255" y="4011910"/>
            <a:ext cx="648072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r"/>
            <a:r>
              <a:rPr lang="hr-HR" sz="700" dirty="0">
                <a:solidFill>
                  <a:schemeClr val="bg1"/>
                </a:solidFill>
                <a:latin typeface="TeleNeo Office" panose="020B0504040202090203" pitchFamily="34" charset="-18"/>
              </a:rPr>
              <a:t>1.002,58</a:t>
            </a:r>
          </a:p>
          <a:p>
            <a:pPr algn="r"/>
            <a:endParaRPr lang="hr-HR" sz="700" dirty="0">
              <a:solidFill>
                <a:schemeClr val="bg1"/>
              </a:solidFill>
              <a:latin typeface="TeleNeo Office" panose="020B0504040202090203" pitchFamily="34" charset="-18"/>
            </a:endParaRPr>
          </a:p>
          <a:p>
            <a:pPr algn="r"/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218" name="TextBox 217"/>
          <p:cNvSpPr txBox="1"/>
          <p:nvPr/>
        </p:nvSpPr>
        <p:spPr bwMode="gray">
          <a:xfrm>
            <a:off x="5652120" y="987574"/>
            <a:ext cx="360040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hr-HR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2,20</a:t>
            </a:r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  <a:p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  <a:p>
            <a:pPr marL="0" indent="0">
              <a:buNone/>
            </a:pPr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219" name="TextBox 218"/>
          <p:cNvSpPr txBox="1"/>
          <p:nvPr/>
        </p:nvSpPr>
        <p:spPr bwMode="gray">
          <a:xfrm>
            <a:off x="5652120" y="1203598"/>
            <a:ext cx="360040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hr-HR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1,55</a:t>
            </a:r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  <a:p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220" name="TextBox 219"/>
          <p:cNvSpPr txBox="1"/>
          <p:nvPr/>
        </p:nvSpPr>
        <p:spPr bwMode="gray">
          <a:xfrm>
            <a:off x="5652120" y="1417356"/>
            <a:ext cx="360040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hr-HR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1,45</a:t>
            </a:r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221" name="TextBox 220"/>
          <p:cNvSpPr txBox="1"/>
          <p:nvPr/>
        </p:nvSpPr>
        <p:spPr bwMode="gray">
          <a:xfrm>
            <a:off x="5652120" y="1633380"/>
            <a:ext cx="360040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hr-HR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1,35</a:t>
            </a:r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  <a:p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222" name="TextBox 221"/>
          <p:cNvSpPr txBox="1"/>
          <p:nvPr/>
        </p:nvSpPr>
        <p:spPr bwMode="gray">
          <a:xfrm>
            <a:off x="5652120" y="1853936"/>
            <a:ext cx="360040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hr-HR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1,23</a:t>
            </a:r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  <a:p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  <a:p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223" name="TextBox 222"/>
          <p:cNvSpPr txBox="1"/>
          <p:nvPr/>
        </p:nvSpPr>
        <p:spPr bwMode="gray">
          <a:xfrm>
            <a:off x="5652120" y="2069960"/>
            <a:ext cx="360040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hr-HR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1,23</a:t>
            </a:r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  <a:p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  <a:p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224" name="TextBox 223"/>
          <p:cNvSpPr txBox="1"/>
          <p:nvPr/>
        </p:nvSpPr>
        <p:spPr bwMode="gray">
          <a:xfrm>
            <a:off x="5652120" y="2283718"/>
            <a:ext cx="360040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hr-HR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1,21</a:t>
            </a:r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  <a:p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  <a:p>
            <a:pPr marL="0" indent="0">
              <a:buNone/>
            </a:pPr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225" name="TextBox 224"/>
          <p:cNvSpPr txBox="1"/>
          <p:nvPr/>
        </p:nvSpPr>
        <p:spPr bwMode="gray">
          <a:xfrm>
            <a:off x="5652120" y="2499742"/>
            <a:ext cx="360040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hr-HR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1,00</a:t>
            </a:r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  <a:p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  <a:p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226" name="TextBox 225"/>
          <p:cNvSpPr txBox="1"/>
          <p:nvPr/>
        </p:nvSpPr>
        <p:spPr bwMode="gray">
          <a:xfrm>
            <a:off x="5652120" y="2722632"/>
            <a:ext cx="360040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hr-HR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0,99</a:t>
            </a:r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  <a:p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227" name="TextBox 226"/>
          <p:cNvSpPr txBox="1"/>
          <p:nvPr/>
        </p:nvSpPr>
        <p:spPr bwMode="gray">
          <a:xfrm>
            <a:off x="5652120" y="2938656"/>
            <a:ext cx="360040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hr-HR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0,92</a:t>
            </a:r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  <a:p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  <a:p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228" name="TextBox 227"/>
          <p:cNvSpPr txBox="1"/>
          <p:nvPr/>
        </p:nvSpPr>
        <p:spPr bwMode="gray">
          <a:xfrm>
            <a:off x="5652120" y="3152414"/>
            <a:ext cx="360040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hr-HR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0,73</a:t>
            </a:r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  <a:p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  <a:p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229" name="TextBox 228"/>
          <p:cNvSpPr txBox="1"/>
          <p:nvPr/>
        </p:nvSpPr>
        <p:spPr bwMode="gray">
          <a:xfrm>
            <a:off x="5652120" y="3368438"/>
            <a:ext cx="360040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hr-HR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0,67</a:t>
            </a:r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  <a:p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  <a:p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230" name="TextBox 229"/>
          <p:cNvSpPr txBox="1"/>
          <p:nvPr/>
        </p:nvSpPr>
        <p:spPr bwMode="gray">
          <a:xfrm>
            <a:off x="5652120" y="3582128"/>
            <a:ext cx="360040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hr-HR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0,60</a:t>
            </a:r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  <a:p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  <a:p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231" name="TextBox 230"/>
          <p:cNvSpPr txBox="1"/>
          <p:nvPr/>
        </p:nvSpPr>
        <p:spPr bwMode="gray">
          <a:xfrm>
            <a:off x="5652120" y="3795886"/>
            <a:ext cx="360040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hr-HR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0,59</a:t>
            </a:r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  <a:p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232" name="TextBox 231"/>
          <p:cNvSpPr txBox="1"/>
          <p:nvPr/>
        </p:nvSpPr>
        <p:spPr bwMode="gray">
          <a:xfrm>
            <a:off x="5652120" y="4011910"/>
            <a:ext cx="360040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hr-HR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0,57</a:t>
            </a:r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  <a:p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  <a:p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233" name="TextBox 232"/>
          <p:cNvSpPr txBox="1"/>
          <p:nvPr/>
        </p:nvSpPr>
        <p:spPr bwMode="gray">
          <a:xfrm>
            <a:off x="7164288" y="987574"/>
            <a:ext cx="648072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hr-HR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21,61</a:t>
            </a:r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  <a:p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  <a:p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  <a:p>
            <a:pPr marL="0" indent="0">
              <a:buNone/>
            </a:pPr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234" name="TextBox 233"/>
          <p:cNvSpPr txBox="1"/>
          <p:nvPr/>
        </p:nvSpPr>
        <p:spPr bwMode="gray">
          <a:xfrm>
            <a:off x="7164288" y="1203598"/>
            <a:ext cx="648072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hr-HR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49,61</a:t>
            </a:r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  <a:p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235" name="TextBox 234"/>
          <p:cNvSpPr txBox="1"/>
          <p:nvPr/>
        </p:nvSpPr>
        <p:spPr bwMode="gray">
          <a:xfrm>
            <a:off x="7164288" y="1417356"/>
            <a:ext cx="648072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hr-HR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14,31</a:t>
            </a:r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236" name="TextBox 235"/>
          <p:cNvSpPr txBox="1"/>
          <p:nvPr/>
        </p:nvSpPr>
        <p:spPr bwMode="gray">
          <a:xfrm>
            <a:off x="7164288" y="1633380"/>
            <a:ext cx="648072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hr-HR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13,47</a:t>
            </a:r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  <a:p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237" name="TextBox 236"/>
          <p:cNvSpPr txBox="1"/>
          <p:nvPr/>
        </p:nvSpPr>
        <p:spPr bwMode="gray">
          <a:xfrm>
            <a:off x="7164288" y="1853936"/>
            <a:ext cx="648072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hr-HR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21,64</a:t>
            </a:r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238" name="TextBox 237"/>
          <p:cNvSpPr txBox="1"/>
          <p:nvPr/>
        </p:nvSpPr>
        <p:spPr bwMode="gray">
          <a:xfrm>
            <a:off x="7164288" y="2069960"/>
            <a:ext cx="648072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hr-HR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13,49</a:t>
            </a:r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  <a:p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239" name="TextBox 238"/>
          <p:cNvSpPr txBox="1"/>
          <p:nvPr/>
        </p:nvSpPr>
        <p:spPr bwMode="gray">
          <a:xfrm>
            <a:off x="7164288" y="2283718"/>
            <a:ext cx="648072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hr-HR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12,76</a:t>
            </a:r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  <a:p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  <a:p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240" name="TextBox 239"/>
          <p:cNvSpPr txBox="1"/>
          <p:nvPr/>
        </p:nvSpPr>
        <p:spPr bwMode="gray">
          <a:xfrm>
            <a:off x="7164288" y="2499742"/>
            <a:ext cx="648072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hr-HR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15,11</a:t>
            </a:r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  <a:p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  <a:p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  <a:p>
            <a:pPr marL="0" indent="0">
              <a:buNone/>
            </a:pPr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241" name="TextBox 240"/>
          <p:cNvSpPr txBox="1"/>
          <p:nvPr/>
        </p:nvSpPr>
        <p:spPr bwMode="gray">
          <a:xfrm>
            <a:off x="7164288" y="2722632"/>
            <a:ext cx="648072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hr-HR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10,12</a:t>
            </a:r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  <a:p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242" name="TextBox 241"/>
          <p:cNvSpPr txBox="1"/>
          <p:nvPr/>
        </p:nvSpPr>
        <p:spPr bwMode="gray">
          <a:xfrm>
            <a:off x="7164288" y="2938656"/>
            <a:ext cx="648072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hr-HR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13,21</a:t>
            </a:r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  <a:p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  <a:p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243" name="TextBox 242"/>
          <p:cNvSpPr txBox="1"/>
          <p:nvPr/>
        </p:nvSpPr>
        <p:spPr bwMode="gray">
          <a:xfrm>
            <a:off x="7164288" y="3152414"/>
            <a:ext cx="648072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hr-HR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14,95</a:t>
            </a:r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  <a:p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  <a:p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244" name="TextBox 243"/>
          <p:cNvSpPr txBox="1"/>
          <p:nvPr/>
        </p:nvSpPr>
        <p:spPr bwMode="gray">
          <a:xfrm>
            <a:off x="7164288" y="3368438"/>
            <a:ext cx="648072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hr-HR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11,88</a:t>
            </a:r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  <a:p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245" name="TextBox 244"/>
          <p:cNvSpPr txBox="1"/>
          <p:nvPr/>
        </p:nvSpPr>
        <p:spPr bwMode="gray">
          <a:xfrm>
            <a:off x="7164288" y="3582128"/>
            <a:ext cx="648072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hr-HR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15,02</a:t>
            </a:r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  <a:p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246" name="TextBox 245"/>
          <p:cNvSpPr txBox="1"/>
          <p:nvPr/>
        </p:nvSpPr>
        <p:spPr bwMode="gray">
          <a:xfrm>
            <a:off x="7164288" y="3801056"/>
            <a:ext cx="648072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hr-HR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9,36</a:t>
            </a:r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  <a:p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  <a:p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247" name="TextBox 246"/>
          <p:cNvSpPr txBox="1"/>
          <p:nvPr/>
        </p:nvSpPr>
        <p:spPr bwMode="gray">
          <a:xfrm>
            <a:off x="7164288" y="4011910"/>
            <a:ext cx="648072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hr-HR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7,64</a:t>
            </a:r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  <a:p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263" name="TextBox 262"/>
          <p:cNvSpPr txBox="1"/>
          <p:nvPr/>
        </p:nvSpPr>
        <p:spPr bwMode="gray">
          <a:xfrm>
            <a:off x="4056255" y="3579862"/>
            <a:ext cx="648072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r"/>
            <a:r>
              <a:rPr lang="hr-HR" sz="700" dirty="0">
                <a:solidFill>
                  <a:schemeClr val="bg1"/>
                </a:solidFill>
                <a:latin typeface="TeleNeo Office" panose="020B0504040202090203" pitchFamily="34" charset="-18"/>
              </a:rPr>
              <a:t>1.058,99</a:t>
            </a:r>
          </a:p>
          <a:p>
            <a:pPr algn="r"/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264" name="Rectangle 263"/>
          <p:cNvSpPr/>
          <p:nvPr/>
        </p:nvSpPr>
        <p:spPr>
          <a:xfrm>
            <a:off x="6296265" y="1031962"/>
            <a:ext cx="504000" cy="140802"/>
          </a:xfrm>
          <a:prstGeom prst="rect">
            <a:avLst/>
          </a:prstGeom>
          <a:solidFill>
            <a:srgbClr val="BFCB44"/>
          </a:solidFill>
          <a:ln>
            <a:solidFill>
              <a:srgbClr val="BFCB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latin typeface="TeleNeo Office" panose="020B0504040202090203" pitchFamily="34" charset="-18"/>
            </a:endParaRPr>
          </a:p>
        </p:txBody>
      </p:sp>
      <p:sp>
        <p:nvSpPr>
          <p:cNvPr id="265" name="Rectangle 264"/>
          <p:cNvSpPr/>
          <p:nvPr/>
        </p:nvSpPr>
        <p:spPr>
          <a:xfrm>
            <a:off x="6296266" y="1247986"/>
            <a:ext cx="868022" cy="135632"/>
          </a:xfrm>
          <a:prstGeom prst="rect">
            <a:avLst/>
          </a:prstGeom>
          <a:solidFill>
            <a:srgbClr val="BFCB44"/>
          </a:solidFill>
          <a:ln>
            <a:solidFill>
              <a:srgbClr val="BFCB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latin typeface="TeleNeo Office" panose="020B0504040202090203" pitchFamily="34" charset="-18"/>
            </a:endParaRPr>
          </a:p>
        </p:txBody>
      </p:sp>
      <p:sp>
        <p:nvSpPr>
          <p:cNvPr id="266" name="Rectangle 265"/>
          <p:cNvSpPr/>
          <p:nvPr/>
        </p:nvSpPr>
        <p:spPr>
          <a:xfrm>
            <a:off x="6296267" y="1461744"/>
            <a:ext cx="396000" cy="135632"/>
          </a:xfrm>
          <a:prstGeom prst="rect">
            <a:avLst/>
          </a:prstGeom>
          <a:solidFill>
            <a:srgbClr val="BFCB44"/>
          </a:solidFill>
          <a:ln>
            <a:solidFill>
              <a:srgbClr val="BFCB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latin typeface="TeleNeo Office" panose="020B0504040202090203" pitchFamily="34" charset="-18"/>
            </a:endParaRPr>
          </a:p>
        </p:txBody>
      </p:sp>
      <p:sp>
        <p:nvSpPr>
          <p:cNvPr id="267" name="Rectangle 266"/>
          <p:cNvSpPr/>
          <p:nvPr/>
        </p:nvSpPr>
        <p:spPr>
          <a:xfrm>
            <a:off x="6296267" y="1677768"/>
            <a:ext cx="349200" cy="144016"/>
          </a:xfrm>
          <a:prstGeom prst="rect">
            <a:avLst/>
          </a:prstGeom>
          <a:solidFill>
            <a:srgbClr val="BFCB44"/>
          </a:solidFill>
          <a:ln>
            <a:solidFill>
              <a:srgbClr val="BFCB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latin typeface="TeleNeo Office" panose="020B0504040202090203" pitchFamily="34" charset="-18"/>
            </a:endParaRPr>
          </a:p>
        </p:txBody>
      </p:sp>
      <p:sp>
        <p:nvSpPr>
          <p:cNvPr id="268" name="Rectangle 267"/>
          <p:cNvSpPr/>
          <p:nvPr/>
        </p:nvSpPr>
        <p:spPr>
          <a:xfrm>
            <a:off x="6296266" y="1898323"/>
            <a:ext cx="435974" cy="135633"/>
          </a:xfrm>
          <a:prstGeom prst="rect">
            <a:avLst/>
          </a:prstGeom>
          <a:solidFill>
            <a:srgbClr val="BFCB44"/>
          </a:solidFill>
          <a:ln>
            <a:solidFill>
              <a:srgbClr val="BFCB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latin typeface="TeleNeo Office" panose="020B0504040202090203" pitchFamily="34" charset="-18"/>
            </a:endParaRPr>
          </a:p>
        </p:txBody>
      </p:sp>
      <p:sp>
        <p:nvSpPr>
          <p:cNvPr id="269" name="Rectangle 268"/>
          <p:cNvSpPr/>
          <p:nvPr/>
        </p:nvSpPr>
        <p:spPr>
          <a:xfrm>
            <a:off x="6296266" y="2114348"/>
            <a:ext cx="356400" cy="135632"/>
          </a:xfrm>
          <a:prstGeom prst="rect">
            <a:avLst/>
          </a:prstGeom>
          <a:solidFill>
            <a:srgbClr val="BFCB44"/>
          </a:solidFill>
          <a:ln>
            <a:solidFill>
              <a:srgbClr val="BFCB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latin typeface="TeleNeo Office" panose="020B0504040202090203" pitchFamily="34" charset="-18"/>
            </a:endParaRPr>
          </a:p>
        </p:txBody>
      </p:sp>
      <p:sp>
        <p:nvSpPr>
          <p:cNvPr id="270" name="Rectangle 269"/>
          <p:cNvSpPr/>
          <p:nvPr/>
        </p:nvSpPr>
        <p:spPr>
          <a:xfrm>
            <a:off x="6296266" y="2328105"/>
            <a:ext cx="324000" cy="127249"/>
          </a:xfrm>
          <a:prstGeom prst="rect">
            <a:avLst/>
          </a:prstGeom>
          <a:solidFill>
            <a:srgbClr val="BFCB44"/>
          </a:solidFill>
          <a:ln>
            <a:solidFill>
              <a:srgbClr val="BFCB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latin typeface="TeleNeo Office" panose="020B0504040202090203" pitchFamily="34" charset="-18"/>
            </a:endParaRPr>
          </a:p>
        </p:txBody>
      </p:sp>
      <p:sp>
        <p:nvSpPr>
          <p:cNvPr id="271" name="Rectangle 270"/>
          <p:cNvSpPr/>
          <p:nvPr/>
        </p:nvSpPr>
        <p:spPr>
          <a:xfrm>
            <a:off x="6296264" y="2544130"/>
            <a:ext cx="439200" cy="135632"/>
          </a:xfrm>
          <a:prstGeom prst="rect">
            <a:avLst/>
          </a:prstGeom>
          <a:solidFill>
            <a:srgbClr val="BFCB44"/>
          </a:solidFill>
          <a:ln>
            <a:solidFill>
              <a:srgbClr val="BFCB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latin typeface="TeleNeo Office" panose="020B0504040202090203" pitchFamily="34" charset="-18"/>
            </a:endParaRPr>
          </a:p>
        </p:txBody>
      </p:sp>
      <p:sp>
        <p:nvSpPr>
          <p:cNvPr id="272" name="Rectangle 271"/>
          <p:cNvSpPr/>
          <p:nvPr/>
        </p:nvSpPr>
        <p:spPr>
          <a:xfrm>
            <a:off x="6296267" y="2753470"/>
            <a:ext cx="288000" cy="135632"/>
          </a:xfrm>
          <a:prstGeom prst="rect">
            <a:avLst/>
          </a:prstGeom>
          <a:solidFill>
            <a:srgbClr val="BFCB44"/>
          </a:solidFill>
          <a:ln>
            <a:solidFill>
              <a:srgbClr val="BFCB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latin typeface="TeleNeo Office" panose="020B0504040202090203" pitchFamily="34" charset="-18"/>
            </a:endParaRPr>
          </a:p>
        </p:txBody>
      </p:sp>
      <p:sp>
        <p:nvSpPr>
          <p:cNvPr id="273" name="Rectangle 272"/>
          <p:cNvSpPr/>
          <p:nvPr/>
        </p:nvSpPr>
        <p:spPr>
          <a:xfrm>
            <a:off x="6296263" y="3193588"/>
            <a:ext cx="421200" cy="138846"/>
          </a:xfrm>
          <a:prstGeom prst="rect">
            <a:avLst/>
          </a:prstGeom>
          <a:solidFill>
            <a:srgbClr val="BFCB44"/>
          </a:solidFill>
          <a:ln>
            <a:solidFill>
              <a:srgbClr val="BFCB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latin typeface="TeleNeo Office" panose="020B0504040202090203" pitchFamily="34" charset="-18"/>
            </a:endParaRPr>
          </a:p>
        </p:txBody>
      </p:sp>
      <p:sp>
        <p:nvSpPr>
          <p:cNvPr id="274" name="Rectangle 273"/>
          <p:cNvSpPr/>
          <p:nvPr/>
        </p:nvSpPr>
        <p:spPr>
          <a:xfrm>
            <a:off x="6296267" y="3409612"/>
            <a:ext cx="363964" cy="138846"/>
          </a:xfrm>
          <a:prstGeom prst="rect">
            <a:avLst/>
          </a:prstGeom>
          <a:solidFill>
            <a:srgbClr val="BFCB44"/>
          </a:solidFill>
          <a:ln>
            <a:solidFill>
              <a:srgbClr val="BFCB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latin typeface="TeleNeo Office" panose="020B0504040202090203" pitchFamily="34" charset="-18"/>
            </a:endParaRPr>
          </a:p>
        </p:txBody>
      </p:sp>
      <p:sp>
        <p:nvSpPr>
          <p:cNvPr id="275" name="Rectangle 274"/>
          <p:cNvSpPr/>
          <p:nvPr/>
        </p:nvSpPr>
        <p:spPr>
          <a:xfrm>
            <a:off x="6288697" y="3615866"/>
            <a:ext cx="432000" cy="144016"/>
          </a:xfrm>
          <a:prstGeom prst="rect">
            <a:avLst/>
          </a:prstGeom>
          <a:solidFill>
            <a:srgbClr val="BFCB44"/>
          </a:solidFill>
          <a:ln>
            <a:solidFill>
              <a:srgbClr val="BFCB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latin typeface="TeleNeo Office" panose="020B0504040202090203" pitchFamily="34" charset="-18"/>
            </a:endParaRPr>
          </a:p>
        </p:txBody>
      </p:sp>
      <p:sp>
        <p:nvSpPr>
          <p:cNvPr id="276" name="Rectangle 275"/>
          <p:cNvSpPr/>
          <p:nvPr/>
        </p:nvSpPr>
        <p:spPr>
          <a:xfrm>
            <a:off x="6296267" y="3837059"/>
            <a:ext cx="259200" cy="137845"/>
          </a:xfrm>
          <a:prstGeom prst="rect">
            <a:avLst/>
          </a:prstGeom>
          <a:solidFill>
            <a:srgbClr val="BFCB44"/>
          </a:solidFill>
          <a:ln>
            <a:solidFill>
              <a:srgbClr val="BFCB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latin typeface="TeleNeo Office" panose="020B0504040202090203" pitchFamily="34" charset="-18"/>
            </a:endParaRPr>
          </a:p>
        </p:txBody>
      </p:sp>
      <p:sp>
        <p:nvSpPr>
          <p:cNvPr id="277" name="Rectangle 276"/>
          <p:cNvSpPr/>
          <p:nvPr/>
        </p:nvSpPr>
        <p:spPr>
          <a:xfrm>
            <a:off x="6296267" y="4053084"/>
            <a:ext cx="216000" cy="138846"/>
          </a:xfrm>
          <a:prstGeom prst="rect">
            <a:avLst/>
          </a:prstGeom>
          <a:solidFill>
            <a:srgbClr val="BFCB44"/>
          </a:solidFill>
          <a:ln>
            <a:solidFill>
              <a:srgbClr val="BFCB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latin typeface="TeleNeo Office" panose="020B0504040202090203" pitchFamily="34" charset="-18"/>
            </a:endParaRPr>
          </a:p>
        </p:txBody>
      </p:sp>
      <p:sp>
        <p:nvSpPr>
          <p:cNvPr id="278" name="Rectangle 277"/>
          <p:cNvSpPr/>
          <p:nvPr/>
        </p:nvSpPr>
        <p:spPr>
          <a:xfrm>
            <a:off x="5004047" y="1028748"/>
            <a:ext cx="504057" cy="144016"/>
          </a:xfrm>
          <a:prstGeom prst="rect">
            <a:avLst/>
          </a:prstGeom>
          <a:solidFill>
            <a:srgbClr val="529AD6"/>
          </a:solidFill>
          <a:ln>
            <a:solidFill>
              <a:srgbClr val="529A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latin typeface="TeleNeo Office" panose="020B0504040202090203" pitchFamily="34" charset="-18"/>
            </a:endParaRPr>
          </a:p>
        </p:txBody>
      </p:sp>
      <p:sp>
        <p:nvSpPr>
          <p:cNvPr id="279" name="Rectangle 278"/>
          <p:cNvSpPr/>
          <p:nvPr/>
        </p:nvSpPr>
        <p:spPr>
          <a:xfrm>
            <a:off x="5004048" y="1244772"/>
            <a:ext cx="390199" cy="138846"/>
          </a:xfrm>
          <a:prstGeom prst="rect">
            <a:avLst/>
          </a:prstGeom>
          <a:solidFill>
            <a:srgbClr val="529AD6"/>
          </a:solidFill>
          <a:ln>
            <a:solidFill>
              <a:srgbClr val="529A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latin typeface="TeleNeo Office" panose="020B0504040202090203" pitchFamily="34" charset="-18"/>
            </a:endParaRPr>
          </a:p>
        </p:txBody>
      </p:sp>
      <p:sp>
        <p:nvSpPr>
          <p:cNvPr id="280" name="Rectangle 279"/>
          <p:cNvSpPr/>
          <p:nvPr/>
        </p:nvSpPr>
        <p:spPr>
          <a:xfrm>
            <a:off x="5004048" y="1458530"/>
            <a:ext cx="306034" cy="138846"/>
          </a:xfrm>
          <a:prstGeom prst="rect">
            <a:avLst/>
          </a:prstGeom>
          <a:solidFill>
            <a:srgbClr val="529AD6"/>
          </a:solidFill>
          <a:ln>
            <a:solidFill>
              <a:srgbClr val="529A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latin typeface="TeleNeo Office" panose="020B0504040202090203" pitchFamily="34" charset="-18"/>
            </a:endParaRPr>
          </a:p>
        </p:txBody>
      </p:sp>
      <p:sp>
        <p:nvSpPr>
          <p:cNvPr id="281" name="Rectangle 280"/>
          <p:cNvSpPr/>
          <p:nvPr/>
        </p:nvSpPr>
        <p:spPr>
          <a:xfrm>
            <a:off x="5004048" y="1674554"/>
            <a:ext cx="252027" cy="147230"/>
          </a:xfrm>
          <a:prstGeom prst="rect">
            <a:avLst/>
          </a:prstGeom>
          <a:solidFill>
            <a:srgbClr val="529AD6"/>
          </a:solidFill>
          <a:ln>
            <a:solidFill>
              <a:srgbClr val="529A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latin typeface="TeleNeo Office" panose="020B0504040202090203" pitchFamily="34" charset="-18"/>
            </a:endParaRPr>
          </a:p>
        </p:txBody>
      </p:sp>
      <p:sp>
        <p:nvSpPr>
          <p:cNvPr id="282" name="Rectangle 281"/>
          <p:cNvSpPr/>
          <p:nvPr/>
        </p:nvSpPr>
        <p:spPr>
          <a:xfrm>
            <a:off x="5004048" y="1895110"/>
            <a:ext cx="252027" cy="138846"/>
          </a:xfrm>
          <a:prstGeom prst="rect">
            <a:avLst/>
          </a:prstGeom>
          <a:solidFill>
            <a:srgbClr val="529AD6"/>
          </a:solidFill>
          <a:ln>
            <a:solidFill>
              <a:srgbClr val="529A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latin typeface="TeleNeo Office" panose="020B0504040202090203" pitchFamily="34" charset="-18"/>
            </a:endParaRPr>
          </a:p>
        </p:txBody>
      </p:sp>
      <p:sp>
        <p:nvSpPr>
          <p:cNvPr id="283" name="Rectangle 282"/>
          <p:cNvSpPr/>
          <p:nvPr/>
        </p:nvSpPr>
        <p:spPr>
          <a:xfrm>
            <a:off x="4992360" y="2540916"/>
            <a:ext cx="187200" cy="138846"/>
          </a:xfrm>
          <a:prstGeom prst="rect">
            <a:avLst/>
          </a:prstGeom>
          <a:solidFill>
            <a:srgbClr val="529AD6"/>
          </a:solidFill>
          <a:ln>
            <a:solidFill>
              <a:srgbClr val="529A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latin typeface="TeleNeo Office" panose="020B0504040202090203" pitchFamily="34" charset="-18"/>
            </a:endParaRPr>
          </a:p>
        </p:txBody>
      </p:sp>
      <p:sp>
        <p:nvSpPr>
          <p:cNvPr id="285" name="Rectangle 284"/>
          <p:cNvSpPr/>
          <p:nvPr/>
        </p:nvSpPr>
        <p:spPr>
          <a:xfrm>
            <a:off x="4992359" y="2979830"/>
            <a:ext cx="162000" cy="144016"/>
          </a:xfrm>
          <a:prstGeom prst="rect">
            <a:avLst/>
          </a:prstGeom>
          <a:solidFill>
            <a:srgbClr val="529AD6"/>
          </a:solidFill>
          <a:ln>
            <a:solidFill>
              <a:srgbClr val="529A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latin typeface="TeleNeo Office" panose="020B0504040202090203" pitchFamily="34" charset="-18"/>
            </a:endParaRPr>
          </a:p>
        </p:txBody>
      </p:sp>
      <p:sp>
        <p:nvSpPr>
          <p:cNvPr id="286" name="Rectangle 285"/>
          <p:cNvSpPr/>
          <p:nvPr/>
        </p:nvSpPr>
        <p:spPr>
          <a:xfrm>
            <a:off x="4992359" y="3193588"/>
            <a:ext cx="144000" cy="144016"/>
          </a:xfrm>
          <a:prstGeom prst="rect">
            <a:avLst/>
          </a:prstGeom>
          <a:solidFill>
            <a:srgbClr val="529AD6"/>
          </a:solidFill>
          <a:ln>
            <a:solidFill>
              <a:srgbClr val="529A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latin typeface="TeleNeo Office" panose="020B0504040202090203" pitchFamily="34" charset="-18"/>
            </a:endParaRPr>
          </a:p>
        </p:txBody>
      </p:sp>
      <p:sp>
        <p:nvSpPr>
          <p:cNvPr id="289" name="Rectangle 288"/>
          <p:cNvSpPr/>
          <p:nvPr/>
        </p:nvSpPr>
        <p:spPr>
          <a:xfrm>
            <a:off x="4992359" y="4053084"/>
            <a:ext cx="76508" cy="144016"/>
          </a:xfrm>
          <a:prstGeom prst="rect">
            <a:avLst/>
          </a:prstGeom>
          <a:solidFill>
            <a:srgbClr val="529AD6"/>
          </a:solidFill>
          <a:ln>
            <a:solidFill>
              <a:srgbClr val="529A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latin typeface="TeleNeo Office" panose="020B0504040202090203" pitchFamily="34" charset="-18"/>
            </a:endParaRPr>
          </a:p>
        </p:txBody>
      </p:sp>
      <p:sp>
        <p:nvSpPr>
          <p:cNvPr id="290" name="Rectangle 289"/>
          <p:cNvSpPr/>
          <p:nvPr/>
        </p:nvSpPr>
        <p:spPr>
          <a:xfrm>
            <a:off x="6289066" y="2969634"/>
            <a:ext cx="331200" cy="149186"/>
          </a:xfrm>
          <a:prstGeom prst="rect">
            <a:avLst/>
          </a:prstGeom>
          <a:solidFill>
            <a:srgbClr val="BFCB44"/>
          </a:solidFill>
          <a:ln>
            <a:solidFill>
              <a:srgbClr val="BFCB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latin typeface="TeleNeo Office" panose="020B0504040202090203" pitchFamily="34" charset="-18"/>
            </a:endParaRPr>
          </a:p>
        </p:txBody>
      </p:sp>
      <p:sp>
        <p:nvSpPr>
          <p:cNvPr id="291" name="Rectangle 290"/>
          <p:cNvSpPr/>
          <p:nvPr/>
        </p:nvSpPr>
        <p:spPr>
          <a:xfrm>
            <a:off x="4992628" y="3831890"/>
            <a:ext cx="103394" cy="144016"/>
          </a:xfrm>
          <a:prstGeom prst="rect">
            <a:avLst/>
          </a:prstGeom>
          <a:solidFill>
            <a:srgbClr val="529AD6"/>
          </a:solidFill>
          <a:ln>
            <a:solidFill>
              <a:srgbClr val="529A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latin typeface="TeleNeo Office" panose="020B0504040202090203" pitchFamily="34" charset="-18"/>
            </a:endParaRPr>
          </a:p>
        </p:txBody>
      </p:sp>
      <p:sp>
        <p:nvSpPr>
          <p:cNvPr id="292" name="Rectangle 291"/>
          <p:cNvSpPr/>
          <p:nvPr/>
        </p:nvSpPr>
        <p:spPr>
          <a:xfrm>
            <a:off x="5004048" y="2114348"/>
            <a:ext cx="195099" cy="135632"/>
          </a:xfrm>
          <a:prstGeom prst="rect">
            <a:avLst/>
          </a:prstGeom>
          <a:solidFill>
            <a:srgbClr val="529AD6"/>
          </a:solidFill>
          <a:ln>
            <a:solidFill>
              <a:srgbClr val="529A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latin typeface="TeleNeo Office" panose="020B0504040202090203" pitchFamily="34" charset="-18"/>
            </a:endParaRPr>
          </a:p>
        </p:txBody>
      </p:sp>
      <p:sp>
        <p:nvSpPr>
          <p:cNvPr id="293" name="Rectangle 292"/>
          <p:cNvSpPr/>
          <p:nvPr/>
        </p:nvSpPr>
        <p:spPr>
          <a:xfrm>
            <a:off x="4998203" y="2319722"/>
            <a:ext cx="195099" cy="135632"/>
          </a:xfrm>
          <a:prstGeom prst="rect">
            <a:avLst/>
          </a:prstGeom>
          <a:solidFill>
            <a:srgbClr val="529AD6"/>
          </a:solidFill>
          <a:ln>
            <a:solidFill>
              <a:srgbClr val="529A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latin typeface="TeleNeo Office" panose="020B0504040202090203" pitchFamily="34" charset="-18"/>
            </a:endParaRPr>
          </a:p>
        </p:txBody>
      </p:sp>
      <p:cxnSp>
        <p:nvCxnSpPr>
          <p:cNvPr id="294" name="Straight Connector 293"/>
          <p:cNvCxnSpPr/>
          <p:nvPr/>
        </p:nvCxnSpPr>
        <p:spPr>
          <a:xfrm>
            <a:off x="1691680" y="699542"/>
            <a:ext cx="0" cy="1584176"/>
          </a:xfrm>
          <a:prstGeom prst="line">
            <a:avLst/>
          </a:prstGeom>
          <a:ln w="19050">
            <a:solidFill>
              <a:schemeClr val="tx2"/>
            </a:solidFill>
            <a:miter lim="800000"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0" name="TextBox 129"/>
          <p:cNvSpPr txBox="1"/>
          <p:nvPr/>
        </p:nvSpPr>
        <p:spPr>
          <a:xfrm>
            <a:off x="7775728" y="2931790"/>
            <a:ext cx="1253869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chemeClr val="bg1"/>
                </a:solidFill>
                <a:latin typeface="TeleNeo Office ExtraBold" panose="020B0A04040202090203" pitchFamily="34" charset="-18"/>
              </a:rPr>
              <a:t>Subs rating</a:t>
            </a:r>
          </a:p>
          <a:p>
            <a:r>
              <a:rPr lang="en-US" sz="700" b="1" dirty="0">
                <a:solidFill>
                  <a:schemeClr val="bg1">
                    <a:lumMod val="65000"/>
                  </a:schemeClr>
                </a:solidFill>
                <a:latin typeface="TeleNeo Office ExtraBold" panose="020B0A04040202090203" pitchFamily="34" charset="-18"/>
              </a:rPr>
              <a:t>The average number of</a:t>
            </a:r>
          </a:p>
          <a:p>
            <a:r>
              <a:rPr lang="en-US" sz="700" b="1" dirty="0">
                <a:solidFill>
                  <a:schemeClr val="bg1">
                    <a:lumMod val="65000"/>
                  </a:schemeClr>
                </a:solidFill>
                <a:latin typeface="TeleNeo Office ExtraBold" panose="020B0A04040202090203" pitchFamily="34" charset="-18"/>
              </a:rPr>
              <a:t>Subscriber IDs viewing at any</a:t>
            </a:r>
          </a:p>
          <a:p>
            <a:r>
              <a:rPr lang="en-US" sz="700" b="1" dirty="0">
                <a:solidFill>
                  <a:schemeClr val="bg1">
                    <a:lumMod val="65000"/>
                  </a:schemeClr>
                </a:solidFill>
                <a:latin typeface="TeleNeo Office ExtraBold" panose="020B0A04040202090203" pitchFamily="34" charset="-18"/>
              </a:rPr>
              <a:t>given moment</a:t>
            </a:r>
            <a:r>
              <a:rPr lang="en-US" sz="700" b="1" dirty="0" smtClean="0">
                <a:solidFill>
                  <a:schemeClr val="bg1">
                    <a:lumMod val="65000"/>
                  </a:schemeClr>
                </a:solidFill>
                <a:latin typeface="TeleNeo Office ExtraBold" panose="020B0A04040202090203" pitchFamily="34" charset="-18"/>
              </a:rPr>
              <a:t>.</a:t>
            </a:r>
            <a:endParaRPr lang="hr-HR" sz="700" b="1" dirty="0" smtClean="0">
              <a:solidFill>
                <a:schemeClr val="bg1">
                  <a:lumMod val="65000"/>
                </a:schemeClr>
              </a:solidFill>
              <a:latin typeface="TeleNeo Office ExtraBold" panose="020B0A04040202090203" pitchFamily="34" charset="-18"/>
            </a:endParaRPr>
          </a:p>
          <a:p>
            <a:endParaRPr lang="en-US" sz="700" b="1" dirty="0">
              <a:solidFill>
                <a:schemeClr val="bg1"/>
              </a:solidFill>
              <a:latin typeface="TeleNeo Office ExtraBold" panose="020B0A04040202090203" pitchFamily="34" charset="-18"/>
            </a:endParaRPr>
          </a:p>
          <a:p>
            <a:r>
              <a:rPr lang="en-US" sz="700" b="1" dirty="0">
                <a:solidFill>
                  <a:schemeClr val="bg1"/>
                </a:solidFill>
                <a:latin typeface="TeleNeo Office ExtraBold" panose="020B0A04040202090203" pitchFamily="34" charset="-18"/>
              </a:rPr>
              <a:t>Share</a:t>
            </a:r>
          </a:p>
          <a:p>
            <a:r>
              <a:rPr lang="en-US" sz="700" b="1" dirty="0">
                <a:solidFill>
                  <a:schemeClr val="bg1">
                    <a:lumMod val="65000"/>
                  </a:schemeClr>
                </a:solidFill>
                <a:latin typeface="TeleNeo Office ExtraBold" panose="020B0A04040202090203" pitchFamily="34" charset="-18"/>
              </a:rPr>
              <a:t>Viewing duration as a</a:t>
            </a:r>
          </a:p>
          <a:p>
            <a:r>
              <a:rPr lang="en-US" sz="700" b="1" dirty="0">
                <a:solidFill>
                  <a:schemeClr val="bg1">
                    <a:lumMod val="65000"/>
                  </a:schemeClr>
                </a:solidFill>
                <a:latin typeface="TeleNeo Office ExtraBold" panose="020B0A04040202090203" pitchFamily="34" charset="-18"/>
              </a:rPr>
              <a:t>percentage of all viewing.</a:t>
            </a:r>
            <a:endParaRPr lang="hr-HR" sz="700" b="1" dirty="0">
              <a:solidFill>
                <a:schemeClr val="bg1">
                  <a:lumMod val="65000"/>
                </a:schemeClr>
              </a:solidFill>
              <a:latin typeface="TeleNeo Office ExtraBold" panose="020B0A04040202090203" pitchFamily="34" charset="-18"/>
            </a:endParaRPr>
          </a:p>
          <a:p>
            <a:endParaRPr lang="en-US" sz="700" b="1" dirty="0">
              <a:solidFill>
                <a:schemeClr val="bg1"/>
              </a:solidFill>
              <a:latin typeface="TeleNeo Office ExtraBold" panose="020B0A04040202090203" pitchFamily="34" charset="-18"/>
            </a:endParaRPr>
          </a:p>
          <a:p>
            <a:r>
              <a:rPr lang="en-US" sz="700" b="1" dirty="0">
                <a:solidFill>
                  <a:schemeClr val="bg1"/>
                </a:solidFill>
                <a:latin typeface="TeleNeo Office ExtraBold" panose="020B0A04040202090203" pitchFamily="34" charset="-18"/>
              </a:rPr>
              <a:t>Average Duration</a:t>
            </a:r>
          </a:p>
          <a:p>
            <a:r>
              <a:rPr lang="en-US" sz="700" b="1" dirty="0">
                <a:solidFill>
                  <a:schemeClr val="bg1">
                    <a:lumMod val="65000"/>
                  </a:schemeClr>
                </a:solidFill>
                <a:latin typeface="TeleNeo Office ExtraBold" panose="020B0A04040202090203" pitchFamily="34" charset="-18"/>
              </a:rPr>
              <a:t>The average viewing duration</a:t>
            </a:r>
          </a:p>
          <a:p>
            <a:r>
              <a:rPr lang="en-US" sz="700" b="1" dirty="0">
                <a:solidFill>
                  <a:schemeClr val="bg1">
                    <a:lumMod val="65000"/>
                  </a:schemeClr>
                </a:solidFill>
                <a:latin typeface="TeleNeo Office ExtraBold" panose="020B0A04040202090203" pitchFamily="34" charset="-18"/>
              </a:rPr>
              <a:t>per reached viewer</a:t>
            </a:r>
            <a:endParaRPr lang="hr-HR" sz="700" b="1" dirty="0">
              <a:solidFill>
                <a:schemeClr val="bg1">
                  <a:lumMod val="65000"/>
                </a:schemeClr>
              </a:solidFill>
              <a:latin typeface="TeleNeo Office ExtraBold" panose="020B0A04040202090203" pitchFamily="34" charset="-18"/>
            </a:endParaRPr>
          </a:p>
        </p:txBody>
      </p:sp>
      <p:sp>
        <p:nvSpPr>
          <p:cNvPr id="133" name="Rectangle 132"/>
          <p:cNvSpPr/>
          <p:nvPr/>
        </p:nvSpPr>
        <p:spPr>
          <a:xfrm>
            <a:off x="3419871" y="1023578"/>
            <a:ext cx="780399" cy="144016"/>
          </a:xfrm>
          <a:prstGeom prst="rect">
            <a:avLst/>
          </a:prstGeom>
          <a:solidFill>
            <a:srgbClr val="E20074"/>
          </a:solidFill>
          <a:ln>
            <a:solidFill>
              <a:srgbClr val="E2007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latin typeface="TeleNeo Office" panose="020B0504040202090203" pitchFamily="34" charset="-18"/>
            </a:endParaRPr>
          </a:p>
        </p:txBody>
      </p:sp>
      <p:sp>
        <p:nvSpPr>
          <p:cNvPr id="134" name="Rectangle 133"/>
          <p:cNvSpPr/>
          <p:nvPr/>
        </p:nvSpPr>
        <p:spPr>
          <a:xfrm>
            <a:off x="3419871" y="1239602"/>
            <a:ext cx="636383" cy="144016"/>
          </a:xfrm>
          <a:prstGeom prst="rect">
            <a:avLst/>
          </a:prstGeom>
          <a:solidFill>
            <a:srgbClr val="E20074"/>
          </a:solidFill>
          <a:ln>
            <a:solidFill>
              <a:srgbClr val="E2007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latin typeface="TeleNeo Office" panose="020B0504040202090203" pitchFamily="34" charset="-18"/>
            </a:endParaRPr>
          </a:p>
        </p:txBody>
      </p:sp>
      <p:sp>
        <p:nvSpPr>
          <p:cNvPr id="135" name="Rectangle 134"/>
          <p:cNvSpPr/>
          <p:nvPr/>
        </p:nvSpPr>
        <p:spPr>
          <a:xfrm>
            <a:off x="3419872" y="1453360"/>
            <a:ext cx="576064" cy="144016"/>
          </a:xfrm>
          <a:prstGeom prst="rect">
            <a:avLst/>
          </a:prstGeom>
          <a:solidFill>
            <a:srgbClr val="E20074"/>
          </a:solidFill>
          <a:ln>
            <a:solidFill>
              <a:srgbClr val="E2007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latin typeface="TeleNeo Office" panose="020B0504040202090203" pitchFamily="34" charset="-18"/>
            </a:endParaRPr>
          </a:p>
        </p:txBody>
      </p:sp>
      <p:sp>
        <p:nvSpPr>
          <p:cNvPr id="136" name="Rectangle 135"/>
          <p:cNvSpPr/>
          <p:nvPr/>
        </p:nvSpPr>
        <p:spPr>
          <a:xfrm>
            <a:off x="3419872" y="1669384"/>
            <a:ext cx="522000" cy="144016"/>
          </a:xfrm>
          <a:prstGeom prst="rect">
            <a:avLst/>
          </a:prstGeom>
          <a:solidFill>
            <a:srgbClr val="E20074"/>
          </a:solidFill>
          <a:ln>
            <a:solidFill>
              <a:srgbClr val="E2007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latin typeface="TeleNeo Office" panose="020B0504040202090203" pitchFamily="34" charset="-18"/>
            </a:endParaRPr>
          </a:p>
        </p:txBody>
      </p:sp>
      <p:sp>
        <p:nvSpPr>
          <p:cNvPr id="137" name="Rectangle 136"/>
          <p:cNvSpPr/>
          <p:nvPr/>
        </p:nvSpPr>
        <p:spPr>
          <a:xfrm>
            <a:off x="3419872" y="1889940"/>
            <a:ext cx="468000" cy="144016"/>
          </a:xfrm>
          <a:prstGeom prst="rect">
            <a:avLst/>
          </a:prstGeom>
          <a:solidFill>
            <a:srgbClr val="E20074"/>
          </a:solidFill>
          <a:ln>
            <a:solidFill>
              <a:srgbClr val="E2007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latin typeface="TeleNeo Office" panose="020B0504040202090203" pitchFamily="34" charset="-18"/>
            </a:endParaRPr>
          </a:p>
        </p:txBody>
      </p:sp>
      <p:sp>
        <p:nvSpPr>
          <p:cNvPr id="138" name="Rectangle 137"/>
          <p:cNvSpPr/>
          <p:nvPr/>
        </p:nvSpPr>
        <p:spPr>
          <a:xfrm>
            <a:off x="3419872" y="2105964"/>
            <a:ext cx="453600" cy="144016"/>
          </a:xfrm>
          <a:prstGeom prst="rect">
            <a:avLst/>
          </a:prstGeom>
          <a:solidFill>
            <a:srgbClr val="E20074"/>
          </a:solidFill>
          <a:ln>
            <a:solidFill>
              <a:srgbClr val="E2007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latin typeface="TeleNeo Office" panose="020B0504040202090203" pitchFamily="34" charset="-18"/>
            </a:endParaRPr>
          </a:p>
        </p:txBody>
      </p:sp>
      <p:sp>
        <p:nvSpPr>
          <p:cNvPr id="139" name="Rectangle 138"/>
          <p:cNvSpPr/>
          <p:nvPr/>
        </p:nvSpPr>
        <p:spPr>
          <a:xfrm>
            <a:off x="3419872" y="2319722"/>
            <a:ext cx="432000" cy="144016"/>
          </a:xfrm>
          <a:prstGeom prst="rect">
            <a:avLst/>
          </a:prstGeom>
          <a:solidFill>
            <a:srgbClr val="E20074"/>
          </a:solidFill>
          <a:ln>
            <a:solidFill>
              <a:srgbClr val="E2007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latin typeface="TeleNeo Office" panose="020B0504040202090203" pitchFamily="34" charset="-18"/>
            </a:endParaRPr>
          </a:p>
        </p:txBody>
      </p:sp>
      <p:sp>
        <p:nvSpPr>
          <p:cNvPr id="140" name="Rectangle 139"/>
          <p:cNvSpPr/>
          <p:nvPr/>
        </p:nvSpPr>
        <p:spPr>
          <a:xfrm>
            <a:off x="3419871" y="2535746"/>
            <a:ext cx="360000" cy="144016"/>
          </a:xfrm>
          <a:prstGeom prst="rect">
            <a:avLst/>
          </a:prstGeom>
          <a:solidFill>
            <a:srgbClr val="E20074"/>
          </a:solidFill>
          <a:ln>
            <a:solidFill>
              <a:srgbClr val="E2007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latin typeface="TeleNeo Office" panose="020B0504040202090203" pitchFamily="34" charset="-18"/>
            </a:endParaRPr>
          </a:p>
        </p:txBody>
      </p:sp>
      <p:sp>
        <p:nvSpPr>
          <p:cNvPr id="141" name="Rectangle 140"/>
          <p:cNvSpPr/>
          <p:nvPr/>
        </p:nvSpPr>
        <p:spPr>
          <a:xfrm>
            <a:off x="3419871" y="2758636"/>
            <a:ext cx="320400" cy="144016"/>
          </a:xfrm>
          <a:prstGeom prst="rect">
            <a:avLst/>
          </a:prstGeom>
          <a:solidFill>
            <a:srgbClr val="E20074"/>
          </a:solidFill>
          <a:ln>
            <a:solidFill>
              <a:srgbClr val="E2007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latin typeface="TeleNeo Office" panose="020B0504040202090203" pitchFamily="34" charset="-18"/>
            </a:endParaRPr>
          </a:p>
        </p:txBody>
      </p:sp>
      <p:sp>
        <p:nvSpPr>
          <p:cNvPr id="142" name="Rectangle 141"/>
          <p:cNvSpPr/>
          <p:nvPr/>
        </p:nvSpPr>
        <p:spPr>
          <a:xfrm>
            <a:off x="3419872" y="2974660"/>
            <a:ext cx="288000" cy="144016"/>
          </a:xfrm>
          <a:prstGeom prst="rect">
            <a:avLst/>
          </a:prstGeom>
          <a:solidFill>
            <a:srgbClr val="E20074"/>
          </a:solidFill>
          <a:ln>
            <a:solidFill>
              <a:srgbClr val="E2007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latin typeface="TeleNeo Office" panose="020B0504040202090203" pitchFamily="34" charset="-18"/>
            </a:endParaRPr>
          </a:p>
        </p:txBody>
      </p:sp>
      <p:sp>
        <p:nvSpPr>
          <p:cNvPr id="143" name="Rectangle 142"/>
          <p:cNvSpPr/>
          <p:nvPr/>
        </p:nvSpPr>
        <p:spPr>
          <a:xfrm>
            <a:off x="3419872" y="3188418"/>
            <a:ext cx="234000" cy="144016"/>
          </a:xfrm>
          <a:prstGeom prst="rect">
            <a:avLst/>
          </a:prstGeom>
          <a:solidFill>
            <a:srgbClr val="E20074"/>
          </a:solidFill>
          <a:ln>
            <a:solidFill>
              <a:srgbClr val="E2007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latin typeface="TeleNeo Office" panose="020B0504040202090203" pitchFamily="34" charset="-18"/>
            </a:endParaRPr>
          </a:p>
        </p:txBody>
      </p:sp>
      <p:sp>
        <p:nvSpPr>
          <p:cNvPr id="144" name="Rectangle 143"/>
          <p:cNvSpPr/>
          <p:nvPr/>
        </p:nvSpPr>
        <p:spPr>
          <a:xfrm>
            <a:off x="3419872" y="3404442"/>
            <a:ext cx="212400" cy="144016"/>
          </a:xfrm>
          <a:prstGeom prst="rect">
            <a:avLst/>
          </a:prstGeom>
          <a:solidFill>
            <a:srgbClr val="E20074"/>
          </a:solidFill>
          <a:ln>
            <a:solidFill>
              <a:srgbClr val="E2007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latin typeface="TeleNeo Office" panose="020B0504040202090203" pitchFamily="34" charset="-18"/>
            </a:endParaRPr>
          </a:p>
        </p:txBody>
      </p:sp>
      <p:sp>
        <p:nvSpPr>
          <p:cNvPr id="145" name="Rectangle 144"/>
          <p:cNvSpPr/>
          <p:nvPr/>
        </p:nvSpPr>
        <p:spPr>
          <a:xfrm>
            <a:off x="3419872" y="3618132"/>
            <a:ext cx="183600" cy="144016"/>
          </a:xfrm>
          <a:prstGeom prst="rect">
            <a:avLst/>
          </a:prstGeom>
          <a:solidFill>
            <a:srgbClr val="E20074"/>
          </a:solidFill>
          <a:ln>
            <a:solidFill>
              <a:srgbClr val="E2007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latin typeface="TeleNeo Office" panose="020B0504040202090203" pitchFamily="34" charset="-18"/>
            </a:endParaRPr>
          </a:p>
        </p:txBody>
      </p:sp>
      <p:sp>
        <p:nvSpPr>
          <p:cNvPr id="146" name="Rectangle 145"/>
          <p:cNvSpPr/>
          <p:nvPr/>
        </p:nvSpPr>
        <p:spPr>
          <a:xfrm>
            <a:off x="3419872" y="3831890"/>
            <a:ext cx="180000" cy="144016"/>
          </a:xfrm>
          <a:prstGeom prst="rect">
            <a:avLst/>
          </a:prstGeom>
          <a:solidFill>
            <a:srgbClr val="E20074"/>
          </a:solidFill>
          <a:ln>
            <a:solidFill>
              <a:srgbClr val="E2007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latin typeface="TeleNeo Office" panose="020B0504040202090203" pitchFamily="34" charset="-18"/>
            </a:endParaRPr>
          </a:p>
        </p:txBody>
      </p:sp>
      <p:sp>
        <p:nvSpPr>
          <p:cNvPr id="147" name="Rectangle 146"/>
          <p:cNvSpPr/>
          <p:nvPr/>
        </p:nvSpPr>
        <p:spPr>
          <a:xfrm>
            <a:off x="3419872" y="4047914"/>
            <a:ext cx="165600" cy="144016"/>
          </a:xfrm>
          <a:prstGeom prst="rect">
            <a:avLst/>
          </a:prstGeom>
          <a:solidFill>
            <a:srgbClr val="E20074"/>
          </a:solidFill>
          <a:ln>
            <a:solidFill>
              <a:srgbClr val="E2007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latin typeface="TeleNeo Office" panose="020B0504040202090203" pitchFamily="34" charset="-18"/>
            </a:endParaRPr>
          </a:p>
        </p:txBody>
      </p:sp>
      <p:sp>
        <p:nvSpPr>
          <p:cNvPr id="148" name="Rectangle 147"/>
          <p:cNvSpPr/>
          <p:nvPr/>
        </p:nvSpPr>
        <p:spPr>
          <a:xfrm>
            <a:off x="5004046" y="1028748"/>
            <a:ext cx="540000" cy="144016"/>
          </a:xfrm>
          <a:prstGeom prst="rect">
            <a:avLst/>
          </a:prstGeom>
          <a:solidFill>
            <a:srgbClr val="529AD6"/>
          </a:solidFill>
          <a:ln>
            <a:solidFill>
              <a:srgbClr val="529A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latin typeface="TeleNeo Office" panose="020B0504040202090203" pitchFamily="34" charset="-18"/>
            </a:endParaRPr>
          </a:p>
        </p:txBody>
      </p:sp>
      <p:sp>
        <p:nvSpPr>
          <p:cNvPr id="149" name="Rectangle 148"/>
          <p:cNvSpPr/>
          <p:nvPr/>
        </p:nvSpPr>
        <p:spPr>
          <a:xfrm>
            <a:off x="5004048" y="1244772"/>
            <a:ext cx="432048" cy="138846"/>
          </a:xfrm>
          <a:prstGeom prst="rect">
            <a:avLst/>
          </a:prstGeom>
          <a:solidFill>
            <a:srgbClr val="529AD6"/>
          </a:solidFill>
          <a:ln>
            <a:solidFill>
              <a:srgbClr val="529A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latin typeface="TeleNeo Office" panose="020B0504040202090203" pitchFamily="34" charset="-18"/>
            </a:endParaRPr>
          </a:p>
        </p:txBody>
      </p:sp>
      <p:sp>
        <p:nvSpPr>
          <p:cNvPr id="150" name="Rectangle 149"/>
          <p:cNvSpPr/>
          <p:nvPr/>
        </p:nvSpPr>
        <p:spPr>
          <a:xfrm>
            <a:off x="5004048" y="1458530"/>
            <a:ext cx="396000" cy="138846"/>
          </a:xfrm>
          <a:prstGeom prst="rect">
            <a:avLst/>
          </a:prstGeom>
          <a:solidFill>
            <a:srgbClr val="529AD6"/>
          </a:solidFill>
          <a:ln>
            <a:solidFill>
              <a:srgbClr val="529A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latin typeface="TeleNeo Office" panose="020B0504040202090203" pitchFamily="34" charset="-18"/>
            </a:endParaRPr>
          </a:p>
        </p:txBody>
      </p:sp>
      <p:sp>
        <p:nvSpPr>
          <p:cNvPr id="151" name="Rectangle 150"/>
          <p:cNvSpPr/>
          <p:nvPr/>
        </p:nvSpPr>
        <p:spPr>
          <a:xfrm>
            <a:off x="5004047" y="1674554"/>
            <a:ext cx="360000" cy="147230"/>
          </a:xfrm>
          <a:prstGeom prst="rect">
            <a:avLst/>
          </a:prstGeom>
          <a:solidFill>
            <a:srgbClr val="529AD6"/>
          </a:solidFill>
          <a:ln>
            <a:solidFill>
              <a:srgbClr val="529A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latin typeface="TeleNeo Office" panose="020B0504040202090203" pitchFamily="34" charset="-18"/>
            </a:endParaRPr>
          </a:p>
        </p:txBody>
      </p:sp>
      <p:sp>
        <p:nvSpPr>
          <p:cNvPr id="152" name="Rectangle 151"/>
          <p:cNvSpPr/>
          <p:nvPr/>
        </p:nvSpPr>
        <p:spPr>
          <a:xfrm>
            <a:off x="5004048" y="1895110"/>
            <a:ext cx="324000" cy="138846"/>
          </a:xfrm>
          <a:prstGeom prst="rect">
            <a:avLst/>
          </a:prstGeom>
          <a:solidFill>
            <a:srgbClr val="529AD6"/>
          </a:solidFill>
          <a:ln>
            <a:solidFill>
              <a:srgbClr val="529A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latin typeface="TeleNeo Office" panose="020B0504040202090203" pitchFamily="34" charset="-18"/>
            </a:endParaRPr>
          </a:p>
        </p:txBody>
      </p:sp>
      <p:sp>
        <p:nvSpPr>
          <p:cNvPr id="153" name="Rectangle 152"/>
          <p:cNvSpPr/>
          <p:nvPr/>
        </p:nvSpPr>
        <p:spPr>
          <a:xfrm>
            <a:off x="4992360" y="2540916"/>
            <a:ext cx="244800" cy="138846"/>
          </a:xfrm>
          <a:prstGeom prst="rect">
            <a:avLst/>
          </a:prstGeom>
          <a:solidFill>
            <a:srgbClr val="529AD6"/>
          </a:solidFill>
          <a:ln>
            <a:solidFill>
              <a:srgbClr val="529A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latin typeface="TeleNeo Office" panose="020B0504040202090203" pitchFamily="34" charset="-18"/>
            </a:endParaRPr>
          </a:p>
        </p:txBody>
      </p:sp>
      <p:sp>
        <p:nvSpPr>
          <p:cNvPr id="154" name="Rectangle 153"/>
          <p:cNvSpPr/>
          <p:nvPr/>
        </p:nvSpPr>
        <p:spPr>
          <a:xfrm>
            <a:off x="4992360" y="2763805"/>
            <a:ext cx="226800" cy="138847"/>
          </a:xfrm>
          <a:prstGeom prst="rect">
            <a:avLst/>
          </a:prstGeom>
          <a:solidFill>
            <a:srgbClr val="529AD6"/>
          </a:solidFill>
          <a:ln>
            <a:solidFill>
              <a:srgbClr val="529A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latin typeface="TeleNeo Office" panose="020B0504040202090203" pitchFamily="34" charset="-18"/>
            </a:endParaRPr>
          </a:p>
        </p:txBody>
      </p:sp>
      <p:sp>
        <p:nvSpPr>
          <p:cNvPr id="155" name="Rectangle 154"/>
          <p:cNvSpPr/>
          <p:nvPr/>
        </p:nvSpPr>
        <p:spPr>
          <a:xfrm>
            <a:off x="4992359" y="2979830"/>
            <a:ext cx="208800" cy="144016"/>
          </a:xfrm>
          <a:prstGeom prst="rect">
            <a:avLst/>
          </a:prstGeom>
          <a:solidFill>
            <a:srgbClr val="529AD6"/>
          </a:solidFill>
          <a:ln>
            <a:solidFill>
              <a:srgbClr val="529A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latin typeface="TeleNeo Office" panose="020B0504040202090203" pitchFamily="34" charset="-18"/>
            </a:endParaRPr>
          </a:p>
        </p:txBody>
      </p:sp>
      <p:sp>
        <p:nvSpPr>
          <p:cNvPr id="156" name="Rectangle 155"/>
          <p:cNvSpPr/>
          <p:nvPr/>
        </p:nvSpPr>
        <p:spPr>
          <a:xfrm>
            <a:off x="4992359" y="3193588"/>
            <a:ext cx="201600" cy="144016"/>
          </a:xfrm>
          <a:prstGeom prst="rect">
            <a:avLst/>
          </a:prstGeom>
          <a:solidFill>
            <a:srgbClr val="529AD6"/>
          </a:solidFill>
          <a:ln>
            <a:solidFill>
              <a:srgbClr val="529A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latin typeface="TeleNeo Office" panose="020B0504040202090203" pitchFamily="34" charset="-18"/>
            </a:endParaRPr>
          </a:p>
        </p:txBody>
      </p:sp>
      <p:sp>
        <p:nvSpPr>
          <p:cNvPr id="159" name="Rectangle 158"/>
          <p:cNvSpPr/>
          <p:nvPr/>
        </p:nvSpPr>
        <p:spPr>
          <a:xfrm>
            <a:off x="4992357" y="4053084"/>
            <a:ext cx="165600" cy="144016"/>
          </a:xfrm>
          <a:prstGeom prst="rect">
            <a:avLst/>
          </a:prstGeom>
          <a:solidFill>
            <a:srgbClr val="529AD6"/>
          </a:solidFill>
          <a:ln>
            <a:solidFill>
              <a:srgbClr val="529A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latin typeface="TeleNeo Office" panose="020B0504040202090203" pitchFamily="34" charset="-18"/>
            </a:endParaRPr>
          </a:p>
        </p:txBody>
      </p:sp>
      <p:sp>
        <p:nvSpPr>
          <p:cNvPr id="160" name="Rectangle 159"/>
          <p:cNvSpPr/>
          <p:nvPr/>
        </p:nvSpPr>
        <p:spPr>
          <a:xfrm>
            <a:off x="4992628" y="3831890"/>
            <a:ext cx="173420" cy="144016"/>
          </a:xfrm>
          <a:prstGeom prst="rect">
            <a:avLst/>
          </a:prstGeom>
          <a:solidFill>
            <a:srgbClr val="529AD6"/>
          </a:solidFill>
          <a:ln>
            <a:solidFill>
              <a:srgbClr val="529A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latin typeface="TeleNeo Office" panose="020B0504040202090203" pitchFamily="34" charset="-18"/>
            </a:endParaRPr>
          </a:p>
        </p:txBody>
      </p:sp>
      <p:sp>
        <p:nvSpPr>
          <p:cNvPr id="161" name="Rectangle 160"/>
          <p:cNvSpPr/>
          <p:nvPr/>
        </p:nvSpPr>
        <p:spPr>
          <a:xfrm>
            <a:off x="5004048" y="2114348"/>
            <a:ext cx="288000" cy="135632"/>
          </a:xfrm>
          <a:prstGeom prst="rect">
            <a:avLst/>
          </a:prstGeom>
          <a:solidFill>
            <a:srgbClr val="529AD6"/>
          </a:solidFill>
          <a:ln>
            <a:solidFill>
              <a:srgbClr val="529A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latin typeface="TeleNeo Office" panose="020B0504040202090203" pitchFamily="34" charset="-18"/>
            </a:endParaRPr>
          </a:p>
        </p:txBody>
      </p:sp>
      <p:sp>
        <p:nvSpPr>
          <p:cNvPr id="162" name="Rectangle 161"/>
          <p:cNvSpPr/>
          <p:nvPr/>
        </p:nvSpPr>
        <p:spPr>
          <a:xfrm>
            <a:off x="4998203" y="2319722"/>
            <a:ext cx="252000" cy="135632"/>
          </a:xfrm>
          <a:prstGeom prst="rect">
            <a:avLst/>
          </a:prstGeom>
          <a:solidFill>
            <a:srgbClr val="529AD6"/>
          </a:solidFill>
          <a:ln>
            <a:solidFill>
              <a:srgbClr val="529A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latin typeface="TeleNeo Office" panose="020B0504040202090203" pitchFamily="34" charset="-18"/>
            </a:endParaRPr>
          </a:p>
        </p:txBody>
      </p:sp>
      <p:sp>
        <p:nvSpPr>
          <p:cNvPr id="165" name="Rectangle 164"/>
          <p:cNvSpPr/>
          <p:nvPr/>
        </p:nvSpPr>
        <p:spPr>
          <a:xfrm>
            <a:off x="4988948" y="3615866"/>
            <a:ext cx="180000" cy="144016"/>
          </a:xfrm>
          <a:prstGeom prst="rect">
            <a:avLst/>
          </a:prstGeom>
          <a:solidFill>
            <a:srgbClr val="529AD6"/>
          </a:solidFill>
          <a:ln>
            <a:solidFill>
              <a:srgbClr val="529A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latin typeface="TeleNeo Office" panose="020B0504040202090203" pitchFamily="34" charset="-18"/>
            </a:endParaRPr>
          </a:p>
        </p:txBody>
      </p:sp>
      <p:sp>
        <p:nvSpPr>
          <p:cNvPr id="166" name="Rectangle 165"/>
          <p:cNvSpPr/>
          <p:nvPr/>
        </p:nvSpPr>
        <p:spPr>
          <a:xfrm>
            <a:off x="4988948" y="3407027"/>
            <a:ext cx="187200" cy="144016"/>
          </a:xfrm>
          <a:prstGeom prst="rect">
            <a:avLst/>
          </a:prstGeom>
          <a:solidFill>
            <a:srgbClr val="529AD6"/>
          </a:solidFill>
          <a:ln>
            <a:solidFill>
              <a:srgbClr val="529A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latin typeface="TeleNeo Office" panose="020B0504040202090203" pitchFamily="34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3797839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 bwMode="gray">
          <a:xfrm>
            <a:off x="395536" y="627534"/>
            <a:ext cx="1152128" cy="172819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indent="0" algn="r">
              <a:buNone/>
            </a:pPr>
            <a:r>
              <a:rPr lang="hr-HR" sz="1800" b="1" dirty="0" smtClean="0">
                <a:solidFill>
                  <a:schemeClr val="bg1"/>
                </a:solidFill>
                <a:latin typeface="TeleNeo Office ExtraBold" panose="020B0A04040202090203" pitchFamily="34" charset="-18"/>
              </a:rPr>
              <a:t>Top lista 15</a:t>
            </a:r>
          </a:p>
          <a:p>
            <a:pPr marL="0" indent="0" algn="r">
              <a:buNone/>
            </a:pPr>
            <a:r>
              <a:rPr lang="hr-HR" b="1" dirty="0">
                <a:solidFill>
                  <a:schemeClr val="bg1"/>
                </a:solidFill>
                <a:latin typeface="TeleNeo Office ExtraBold" panose="020B0A04040202090203" pitchFamily="34" charset="-18"/>
              </a:rPr>
              <a:t>n</a:t>
            </a:r>
            <a:r>
              <a:rPr lang="hr-HR" b="1" dirty="0" smtClean="0">
                <a:solidFill>
                  <a:schemeClr val="bg1"/>
                </a:solidFill>
                <a:latin typeface="TeleNeo Office ExtraBold" panose="020B0A04040202090203" pitchFamily="34" charset="-18"/>
              </a:rPr>
              <a:t>ajgledanijih</a:t>
            </a:r>
          </a:p>
          <a:p>
            <a:pPr marL="0" indent="0" algn="r">
              <a:buNone/>
            </a:pPr>
            <a:r>
              <a:rPr lang="hr-HR" b="1" dirty="0" smtClean="0">
                <a:solidFill>
                  <a:schemeClr val="bg1"/>
                </a:solidFill>
                <a:latin typeface="TeleNeo Office ExtraBold" panose="020B0A04040202090203" pitchFamily="34" charset="-18"/>
              </a:rPr>
              <a:t>TV sadržaja</a:t>
            </a:r>
          </a:p>
          <a:p>
            <a:pPr marL="0" indent="0" algn="r">
              <a:buNone/>
            </a:pPr>
            <a:endParaRPr lang="hr-HR" sz="1200" dirty="0" smtClean="0">
              <a:latin typeface="TeleNeo Office" panose="020B0504040202090203" pitchFamily="34" charset="-18"/>
            </a:endParaRPr>
          </a:p>
          <a:p>
            <a:pPr marL="0" indent="0" algn="r">
              <a:buNone/>
            </a:pPr>
            <a:r>
              <a:rPr lang="hr-HR" sz="12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Uključuje samo </a:t>
            </a:r>
            <a:r>
              <a:rPr lang="hr-HR" sz="1200" b="1" dirty="0" smtClean="0">
                <a:solidFill>
                  <a:schemeClr val="bg1"/>
                </a:solidFill>
                <a:latin typeface="TeleNeo Office ExtraBold" panose="020B0A04040202090203" pitchFamily="34" charset="-18"/>
              </a:rPr>
              <a:t>PAY</a:t>
            </a:r>
          </a:p>
          <a:p>
            <a:pPr marL="0" indent="0" algn="r">
              <a:buNone/>
            </a:pPr>
            <a:r>
              <a:rPr lang="hr-HR" sz="1200" dirty="0">
                <a:solidFill>
                  <a:schemeClr val="bg1"/>
                </a:solidFill>
                <a:latin typeface="TeleNeo Office" panose="020B0504040202090203" pitchFamily="34" charset="-18"/>
              </a:rPr>
              <a:t>t</a:t>
            </a:r>
            <a:r>
              <a:rPr lang="hr-HR" sz="12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elevizijske kanale</a:t>
            </a:r>
          </a:p>
          <a:p>
            <a:pPr algn="r"/>
            <a:r>
              <a:rPr lang="hr-HR" sz="12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u periodu od 19:00</a:t>
            </a:r>
          </a:p>
          <a:p>
            <a:pPr algn="r"/>
            <a:r>
              <a:rPr lang="hr-HR" sz="12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do 23:00</a:t>
            </a:r>
          </a:p>
          <a:p>
            <a:pPr marL="0" indent="0" algn="r">
              <a:buNone/>
            </a:pPr>
            <a:endParaRPr lang="hr-HR" sz="12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  <a:p>
            <a:pPr marL="0" indent="0">
              <a:buNone/>
            </a:pPr>
            <a:endParaRPr lang="hr-HR" sz="1800" dirty="0" err="1" smtClean="0">
              <a:latin typeface="TeleNeo Office" panose="020B0504040202090203" pitchFamily="34" charset="-18"/>
            </a:endParaRPr>
          </a:p>
        </p:txBody>
      </p:sp>
      <p:sp>
        <p:nvSpPr>
          <p:cNvPr id="223" name="TextBox 222"/>
          <p:cNvSpPr txBox="1"/>
          <p:nvPr/>
        </p:nvSpPr>
        <p:spPr bwMode="gray">
          <a:xfrm>
            <a:off x="4314582" y="717544"/>
            <a:ext cx="432048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indent="0" algn="ctr">
              <a:buNone/>
            </a:pPr>
            <a:r>
              <a:rPr lang="hr-HR" sz="800" b="1" dirty="0" smtClean="0">
                <a:solidFill>
                  <a:schemeClr val="bg1">
                    <a:lumMod val="65000"/>
                  </a:schemeClr>
                </a:solidFill>
                <a:latin typeface="TeleNeo Office" panose="020B0504040202090203" pitchFamily="34" charset="-18"/>
              </a:rPr>
              <a:t>DATUM</a:t>
            </a:r>
          </a:p>
        </p:txBody>
      </p:sp>
      <p:sp>
        <p:nvSpPr>
          <p:cNvPr id="344" name="TextBox 343"/>
          <p:cNvSpPr txBox="1"/>
          <p:nvPr/>
        </p:nvSpPr>
        <p:spPr bwMode="gray">
          <a:xfrm>
            <a:off x="4823981" y="717544"/>
            <a:ext cx="936104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indent="0" algn="ctr">
              <a:buNone/>
            </a:pPr>
            <a:r>
              <a:rPr lang="hr-HR" sz="800" b="1" dirty="0" smtClean="0">
                <a:solidFill>
                  <a:schemeClr val="bg1">
                    <a:lumMod val="65000"/>
                  </a:schemeClr>
                </a:solidFill>
                <a:latin typeface="TeleNeo Office" panose="020B0504040202090203" pitchFamily="34" charset="-18"/>
              </a:rPr>
              <a:t>SUBSCRIBERS RATING</a:t>
            </a:r>
          </a:p>
        </p:txBody>
      </p:sp>
      <p:sp>
        <p:nvSpPr>
          <p:cNvPr id="345" name="TextBox 344"/>
          <p:cNvSpPr txBox="1"/>
          <p:nvPr/>
        </p:nvSpPr>
        <p:spPr bwMode="gray">
          <a:xfrm>
            <a:off x="6270032" y="717544"/>
            <a:ext cx="432048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indent="0" algn="ctr">
              <a:buNone/>
            </a:pPr>
            <a:r>
              <a:rPr lang="hr-HR" sz="800" b="1" dirty="0" smtClean="0">
                <a:solidFill>
                  <a:schemeClr val="bg1">
                    <a:lumMod val="65000"/>
                  </a:schemeClr>
                </a:solidFill>
                <a:latin typeface="TeleNeo Office" panose="020B0504040202090203" pitchFamily="34" charset="-18"/>
              </a:rPr>
              <a:t>SHARE</a:t>
            </a:r>
            <a:endParaRPr lang="hr-HR" sz="900" b="1" dirty="0" smtClean="0">
              <a:solidFill>
                <a:schemeClr val="bg1">
                  <a:lumMod val="65000"/>
                </a:schemeClr>
              </a:solidFill>
              <a:latin typeface="TeleNeo Office" panose="020B0504040202090203" pitchFamily="34" charset="-18"/>
            </a:endParaRPr>
          </a:p>
        </p:txBody>
      </p:sp>
      <p:sp>
        <p:nvSpPr>
          <p:cNvPr id="346" name="TextBox 345"/>
          <p:cNvSpPr txBox="1"/>
          <p:nvPr/>
        </p:nvSpPr>
        <p:spPr bwMode="gray">
          <a:xfrm>
            <a:off x="7296810" y="717544"/>
            <a:ext cx="864096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indent="0" algn="ctr">
              <a:buNone/>
            </a:pPr>
            <a:r>
              <a:rPr lang="hr-HR" sz="800" b="1" dirty="0" smtClean="0">
                <a:solidFill>
                  <a:schemeClr val="bg1">
                    <a:lumMod val="65000"/>
                  </a:schemeClr>
                </a:solidFill>
                <a:latin typeface="TeleNeo Office" panose="020B0504040202090203" pitchFamily="34" charset="-18"/>
              </a:rPr>
              <a:t>AVERAGE DURATION</a:t>
            </a:r>
          </a:p>
          <a:p>
            <a:pPr marL="0" indent="0" algn="ctr">
              <a:buNone/>
            </a:pPr>
            <a:endParaRPr lang="hr-HR" sz="900" b="1" dirty="0" smtClean="0">
              <a:solidFill>
                <a:schemeClr val="bg1">
                  <a:lumMod val="65000"/>
                </a:schemeClr>
              </a:solidFill>
              <a:latin typeface="TeleNeo Office" panose="020B0504040202090203" pitchFamily="34" charset="-18"/>
            </a:endParaRPr>
          </a:p>
        </p:txBody>
      </p:sp>
      <p:sp>
        <p:nvSpPr>
          <p:cNvPr id="362" name="TextBox 361"/>
          <p:cNvSpPr txBox="1"/>
          <p:nvPr/>
        </p:nvSpPr>
        <p:spPr>
          <a:xfrm>
            <a:off x="344665" y="2891964"/>
            <a:ext cx="1253869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chemeClr val="bg1"/>
                </a:solidFill>
                <a:latin typeface="TeleNeo Office ExtraBold" panose="020B0A04040202090203" pitchFamily="34" charset="-18"/>
              </a:rPr>
              <a:t>Subs rating</a:t>
            </a:r>
          </a:p>
          <a:p>
            <a:r>
              <a:rPr lang="en-US" sz="700" b="1" dirty="0">
                <a:solidFill>
                  <a:schemeClr val="bg1">
                    <a:lumMod val="65000"/>
                  </a:schemeClr>
                </a:solidFill>
                <a:latin typeface="TeleNeo Office ExtraBold" panose="020B0A04040202090203" pitchFamily="34" charset="-18"/>
              </a:rPr>
              <a:t>The average number of</a:t>
            </a:r>
          </a:p>
          <a:p>
            <a:r>
              <a:rPr lang="en-US" sz="700" b="1" dirty="0">
                <a:solidFill>
                  <a:schemeClr val="bg1">
                    <a:lumMod val="65000"/>
                  </a:schemeClr>
                </a:solidFill>
                <a:latin typeface="TeleNeo Office ExtraBold" panose="020B0A04040202090203" pitchFamily="34" charset="-18"/>
              </a:rPr>
              <a:t>Subscriber IDs viewing at any</a:t>
            </a:r>
          </a:p>
          <a:p>
            <a:r>
              <a:rPr lang="en-US" sz="700" b="1" dirty="0">
                <a:solidFill>
                  <a:schemeClr val="bg1">
                    <a:lumMod val="65000"/>
                  </a:schemeClr>
                </a:solidFill>
                <a:latin typeface="TeleNeo Office ExtraBold" panose="020B0A04040202090203" pitchFamily="34" charset="-18"/>
              </a:rPr>
              <a:t>given moment</a:t>
            </a:r>
            <a:r>
              <a:rPr lang="en-US" sz="700" b="1" dirty="0" smtClean="0">
                <a:solidFill>
                  <a:schemeClr val="bg1">
                    <a:lumMod val="65000"/>
                  </a:schemeClr>
                </a:solidFill>
                <a:latin typeface="TeleNeo Office ExtraBold" panose="020B0A04040202090203" pitchFamily="34" charset="-18"/>
              </a:rPr>
              <a:t>.</a:t>
            </a:r>
            <a:endParaRPr lang="hr-HR" sz="700" b="1" dirty="0" smtClean="0">
              <a:solidFill>
                <a:schemeClr val="bg1">
                  <a:lumMod val="65000"/>
                </a:schemeClr>
              </a:solidFill>
              <a:latin typeface="TeleNeo Office ExtraBold" panose="020B0A04040202090203" pitchFamily="34" charset="-18"/>
            </a:endParaRPr>
          </a:p>
          <a:p>
            <a:endParaRPr lang="en-US" sz="700" b="1" dirty="0">
              <a:solidFill>
                <a:schemeClr val="bg1"/>
              </a:solidFill>
              <a:latin typeface="TeleNeo Office ExtraBold" panose="020B0A04040202090203" pitchFamily="34" charset="-18"/>
            </a:endParaRPr>
          </a:p>
          <a:p>
            <a:r>
              <a:rPr lang="en-US" sz="700" b="1" dirty="0">
                <a:solidFill>
                  <a:schemeClr val="bg1"/>
                </a:solidFill>
                <a:latin typeface="TeleNeo Office ExtraBold" panose="020B0A04040202090203" pitchFamily="34" charset="-18"/>
              </a:rPr>
              <a:t>Share</a:t>
            </a:r>
          </a:p>
          <a:p>
            <a:r>
              <a:rPr lang="en-US" sz="700" b="1" dirty="0">
                <a:solidFill>
                  <a:schemeClr val="bg1">
                    <a:lumMod val="65000"/>
                  </a:schemeClr>
                </a:solidFill>
                <a:latin typeface="TeleNeo Office ExtraBold" panose="020B0A04040202090203" pitchFamily="34" charset="-18"/>
              </a:rPr>
              <a:t>Viewing duration as a</a:t>
            </a:r>
          </a:p>
          <a:p>
            <a:r>
              <a:rPr lang="en-US" sz="700" b="1" dirty="0">
                <a:solidFill>
                  <a:schemeClr val="bg1">
                    <a:lumMod val="65000"/>
                  </a:schemeClr>
                </a:solidFill>
                <a:latin typeface="TeleNeo Office ExtraBold" panose="020B0A04040202090203" pitchFamily="34" charset="-18"/>
              </a:rPr>
              <a:t>percentage of all viewing.</a:t>
            </a:r>
            <a:endParaRPr lang="hr-HR" sz="700" b="1" dirty="0">
              <a:solidFill>
                <a:schemeClr val="bg1">
                  <a:lumMod val="65000"/>
                </a:schemeClr>
              </a:solidFill>
              <a:latin typeface="TeleNeo Office ExtraBold" panose="020B0A04040202090203" pitchFamily="34" charset="-18"/>
            </a:endParaRPr>
          </a:p>
          <a:p>
            <a:endParaRPr lang="en-US" sz="700" b="1" dirty="0">
              <a:solidFill>
                <a:schemeClr val="bg1"/>
              </a:solidFill>
              <a:latin typeface="TeleNeo Office ExtraBold" panose="020B0A04040202090203" pitchFamily="34" charset="-18"/>
            </a:endParaRPr>
          </a:p>
          <a:p>
            <a:r>
              <a:rPr lang="en-US" sz="700" b="1" dirty="0">
                <a:solidFill>
                  <a:schemeClr val="bg1"/>
                </a:solidFill>
                <a:latin typeface="TeleNeo Office ExtraBold" panose="020B0A04040202090203" pitchFamily="34" charset="-18"/>
              </a:rPr>
              <a:t>Average Duration</a:t>
            </a:r>
          </a:p>
          <a:p>
            <a:r>
              <a:rPr lang="en-US" sz="700" b="1" dirty="0">
                <a:solidFill>
                  <a:schemeClr val="bg1">
                    <a:lumMod val="65000"/>
                  </a:schemeClr>
                </a:solidFill>
                <a:latin typeface="TeleNeo Office ExtraBold" panose="020B0A04040202090203" pitchFamily="34" charset="-18"/>
              </a:rPr>
              <a:t>The average viewing duration</a:t>
            </a:r>
          </a:p>
          <a:p>
            <a:r>
              <a:rPr lang="en-US" sz="700" b="1" dirty="0">
                <a:solidFill>
                  <a:schemeClr val="bg1">
                    <a:lumMod val="65000"/>
                  </a:schemeClr>
                </a:solidFill>
                <a:latin typeface="TeleNeo Office ExtraBold" panose="020B0A04040202090203" pitchFamily="34" charset="-18"/>
              </a:rPr>
              <a:t>per reached viewer</a:t>
            </a:r>
            <a:endParaRPr lang="hr-HR" sz="700" b="1" dirty="0">
              <a:solidFill>
                <a:schemeClr val="bg1">
                  <a:lumMod val="65000"/>
                </a:schemeClr>
              </a:solidFill>
              <a:latin typeface="TeleNeo Office ExtraBold" panose="020B0A04040202090203" pitchFamily="34" charset="-18"/>
            </a:endParaRPr>
          </a:p>
        </p:txBody>
      </p:sp>
      <p:sp>
        <p:nvSpPr>
          <p:cNvPr id="173" name="TextBox 172"/>
          <p:cNvSpPr txBox="1"/>
          <p:nvPr/>
        </p:nvSpPr>
        <p:spPr bwMode="gray">
          <a:xfrm>
            <a:off x="4823981" y="717544"/>
            <a:ext cx="936104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indent="0" algn="ctr">
              <a:buNone/>
            </a:pPr>
            <a:r>
              <a:rPr lang="hr-HR" sz="800" b="1" dirty="0" smtClean="0">
                <a:solidFill>
                  <a:schemeClr val="bg1">
                    <a:lumMod val="65000"/>
                  </a:schemeClr>
                </a:solidFill>
                <a:latin typeface="TeleNeo Office" panose="020B0504040202090203" pitchFamily="34" charset="-18"/>
              </a:rPr>
              <a:t>SUBSCRIBERS RATING</a:t>
            </a:r>
          </a:p>
        </p:txBody>
      </p:sp>
      <p:sp>
        <p:nvSpPr>
          <p:cNvPr id="174" name="TextBox 173"/>
          <p:cNvSpPr txBox="1"/>
          <p:nvPr/>
        </p:nvSpPr>
        <p:spPr bwMode="gray">
          <a:xfrm>
            <a:off x="6270032" y="717544"/>
            <a:ext cx="432048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indent="0" algn="ctr">
              <a:buNone/>
            </a:pPr>
            <a:r>
              <a:rPr lang="hr-HR" sz="800" b="1" dirty="0" smtClean="0">
                <a:solidFill>
                  <a:schemeClr val="bg1">
                    <a:lumMod val="65000"/>
                  </a:schemeClr>
                </a:solidFill>
                <a:latin typeface="TeleNeo Office" panose="020B0504040202090203" pitchFamily="34" charset="-18"/>
              </a:rPr>
              <a:t>SHARE</a:t>
            </a:r>
            <a:endParaRPr lang="hr-HR" sz="900" b="1" dirty="0" smtClean="0">
              <a:solidFill>
                <a:schemeClr val="bg1">
                  <a:lumMod val="65000"/>
                </a:schemeClr>
              </a:solidFill>
              <a:latin typeface="TeleNeo Office" panose="020B0504040202090203" pitchFamily="34" charset="-18"/>
            </a:endParaRPr>
          </a:p>
        </p:txBody>
      </p:sp>
      <p:sp>
        <p:nvSpPr>
          <p:cNvPr id="175" name="TextBox 174"/>
          <p:cNvSpPr txBox="1"/>
          <p:nvPr/>
        </p:nvSpPr>
        <p:spPr bwMode="gray">
          <a:xfrm>
            <a:off x="7296810" y="717544"/>
            <a:ext cx="864096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indent="0" algn="ctr">
              <a:buNone/>
            </a:pPr>
            <a:r>
              <a:rPr lang="hr-HR" sz="800" b="1" dirty="0" smtClean="0">
                <a:solidFill>
                  <a:schemeClr val="bg1">
                    <a:lumMod val="65000"/>
                  </a:schemeClr>
                </a:solidFill>
                <a:latin typeface="TeleNeo Office" panose="020B0504040202090203" pitchFamily="34" charset="-18"/>
              </a:rPr>
              <a:t>AVERAGE DURATION</a:t>
            </a:r>
          </a:p>
          <a:p>
            <a:pPr marL="0" indent="0" algn="ctr">
              <a:buNone/>
            </a:pPr>
            <a:endParaRPr lang="hr-HR" sz="900" b="1" dirty="0" smtClean="0">
              <a:solidFill>
                <a:schemeClr val="bg1">
                  <a:lumMod val="65000"/>
                </a:schemeClr>
              </a:solidFill>
              <a:latin typeface="TeleNeo Office" panose="020B0504040202090203" pitchFamily="34" charset="-18"/>
            </a:endParaRPr>
          </a:p>
        </p:txBody>
      </p:sp>
      <p:cxnSp>
        <p:nvCxnSpPr>
          <p:cNvPr id="176" name="Straight Connector 175"/>
          <p:cNvCxnSpPr/>
          <p:nvPr/>
        </p:nvCxnSpPr>
        <p:spPr>
          <a:xfrm>
            <a:off x="1979712" y="1203598"/>
            <a:ext cx="6408712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headEnd type="none" w="med" len="med"/>
            <a:tailEnd type="none" w="med" len="med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7" name="Straight Connector 176"/>
          <p:cNvCxnSpPr/>
          <p:nvPr/>
        </p:nvCxnSpPr>
        <p:spPr>
          <a:xfrm>
            <a:off x="1979712" y="1419622"/>
            <a:ext cx="6408712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8" name="Straight Connector 177"/>
          <p:cNvCxnSpPr/>
          <p:nvPr/>
        </p:nvCxnSpPr>
        <p:spPr>
          <a:xfrm>
            <a:off x="1979712" y="1635646"/>
            <a:ext cx="6408712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headEnd type="none" w="med" len="med"/>
            <a:tailEnd type="none" w="med" len="med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9" name="Straight Connector 178"/>
          <p:cNvCxnSpPr/>
          <p:nvPr/>
        </p:nvCxnSpPr>
        <p:spPr>
          <a:xfrm>
            <a:off x="1979712" y="1851670"/>
            <a:ext cx="576064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0" name="Straight Connector 179"/>
          <p:cNvCxnSpPr/>
          <p:nvPr/>
        </p:nvCxnSpPr>
        <p:spPr>
          <a:xfrm>
            <a:off x="1979712" y="1851670"/>
            <a:ext cx="6408712" cy="2266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headEnd type="none" w="med" len="med"/>
            <a:tailEnd type="none" w="med" len="med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1" name="Straight Connector 180"/>
          <p:cNvCxnSpPr/>
          <p:nvPr/>
        </p:nvCxnSpPr>
        <p:spPr>
          <a:xfrm>
            <a:off x="1979712" y="2067694"/>
            <a:ext cx="6408712" cy="2266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2" name="Straight Connector 181"/>
          <p:cNvCxnSpPr/>
          <p:nvPr/>
        </p:nvCxnSpPr>
        <p:spPr>
          <a:xfrm>
            <a:off x="1979712" y="2283718"/>
            <a:ext cx="6408712" cy="2266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headEnd type="none" w="med" len="med"/>
            <a:tailEnd type="none" w="med" len="med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3" name="Straight Connector 182"/>
          <p:cNvCxnSpPr/>
          <p:nvPr/>
        </p:nvCxnSpPr>
        <p:spPr>
          <a:xfrm>
            <a:off x="1979712" y="2499742"/>
            <a:ext cx="6408712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5" name="Straight Connector 184"/>
          <p:cNvCxnSpPr/>
          <p:nvPr/>
        </p:nvCxnSpPr>
        <p:spPr>
          <a:xfrm>
            <a:off x="1979712" y="2715766"/>
            <a:ext cx="6408712" cy="6866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headEnd type="none" w="med" len="med"/>
            <a:tailEnd type="none" w="med" len="med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6" name="Straight Connector 185"/>
          <p:cNvCxnSpPr/>
          <p:nvPr/>
        </p:nvCxnSpPr>
        <p:spPr>
          <a:xfrm>
            <a:off x="1979712" y="2931790"/>
            <a:ext cx="6408712" cy="6866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7" name="Straight Connector 186"/>
          <p:cNvCxnSpPr/>
          <p:nvPr/>
        </p:nvCxnSpPr>
        <p:spPr>
          <a:xfrm>
            <a:off x="1979712" y="3147814"/>
            <a:ext cx="6408712" cy="6866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headEnd type="none" w="med" len="med"/>
            <a:tailEnd type="none" w="med" len="med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8" name="Straight Connector 187"/>
          <p:cNvCxnSpPr/>
          <p:nvPr/>
        </p:nvCxnSpPr>
        <p:spPr>
          <a:xfrm>
            <a:off x="1979712" y="3363838"/>
            <a:ext cx="6408712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headEnd type="none" w="med" len="med"/>
            <a:tailEnd type="none" w="med" len="med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6" name="Straight Connector 325"/>
          <p:cNvCxnSpPr/>
          <p:nvPr/>
        </p:nvCxnSpPr>
        <p:spPr>
          <a:xfrm>
            <a:off x="1979712" y="3579862"/>
            <a:ext cx="6408712" cy="460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7" name="Straight Connector 326"/>
          <p:cNvCxnSpPr/>
          <p:nvPr/>
        </p:nvCxnSpPr>
        <p:spPr>
          <a:xfrm>
            <a:off x="2002528" y="3795886"/>
            <a:ext cx="6385896" cy="2266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headEnd type="none" w="med" len="med"/>
            <a:tailEnd type="none" w="med" len="med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8" name="Straight Connector 327"/>
          <p:cNvCxnSpPr/>
          <p:nvPr/>
        </p:nvCxnSpPr>
        <p:spPr>
          <a:xfrm>
            <a:off x="1979712" y="4011910"/>
            <a:ext cx="6408712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9" name="Straight Connector 328"/>
          <p:cNvCxnSpPr/>
          <p:nvPr/>
        </p:nvCxnSpPr>
        <p:spPr>
          <a:xfrm>
            <a:off x="1979712" y="4227934"/>
            <a:ext cx="6408712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30" name="TextBox 329"/>
          <p:cNvSpPr txBox="1"/>
          <p:nvPr/>
        </p:nvSpPr>
        <p:spPr bwMode="gray">
          <a:xfrm>
            <a:off x="4314582" y="717544"/>
            <a:ext cx="432048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indent="0" algn="ctr">
              <a:buNone/>
            </a:pPr>
            <a:r>
              <a:rPr lang="hr-HR" sz="800" b="1" dirty="0" smtClean="0">
                <a:solidFill>
                  <a:schemeClr val="bg1">
                    <a:lumMod val="65000"/>
                  </a:schemeClr>
                </a:solidFill>
                <a:latin typeface="TeleNeo Office" panose="020B0504040202090203" pitchFamily="34" charset="-18"/>
              </a:rPr>
              <a:t>DATUM</a:t>
            </a:r>
          </a:p>
        </p:txBody>
      </p:sp>
      <p:sp>
        <p:nvSpPr>
          <p:cNvPr id="331" name="TextBox 330"/>
          <p:cNvSpPr txBox="1"/>
          <p:nvPr/>
        </p:nvSpPr>
        <p:spPr bwMode="gray">
          <a:xfrm>
            <a:off x="4284422" y="1005576"/>
            <a:ext cx="492367" cy="1800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r-HR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26.05.2021</a:t>
            </a:r>
            <a:endParaRPr lang="hr-HR" sz="700" dirty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332" name="TextBox 331"/>
          <p:cNvSpPr txBox="1"/>
          <p:nvPr/>
        </p:nvSpPr>
        <p:spPr bwMode="gray">
          <a:xfrm>
            <a:off x="4283973" y="2105964"/>
            <a:ext cx="492367" cy="1800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r-HR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01.05.2021</a:t>
            </a:r>
            <a:endParaRPr lang="hr-HR" sz="700" dirty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333" name="TextBox 332"/>
          <p:cNvSpPr txBox="1"/>
          <p:nvPr/>
        </p:nvSpPr>
        <p:spPr bwMode="gray">
          <a:xfrm>
            <a:off x="4284420" y="1249264"/>
            <a:ext cx="492367" cy="1800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r-HR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05.05.2021</a:t>
            </a:r>
            <a:endParaRPr lang="hr-HR" sz="700" dirty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334" name="TextBox 333"/>
          <p:cNvSpPr txBox="1"/>
          <p:nvPr/>
        </p:nvSpPr>
        <p:spPr bwMode="gray">
          <a:xfrm>
            <a:off x="4284419" y="1453360"/>
            <a:ext cx="492367" cy="1800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r-HR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19.05.2021</a:t>
            </a:r>
          </a:p>
        </p:txBody>
      </p:sp>
      <p:sp>
        <p:nvSpPr>
          <p:cNvPr id="335" name="TextBox 334"/>
          <p:cNvSpPr txBox="1"/>
          <p:nvPr/>
        </p:nvSpPr>
        <p:spPr bwMode="gray">
          <a:xfrm>
            <a:off x="4283974" y="1669384"/>
            <a:ext cx="492367" cy="1800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r-HR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26.05.2021</a:t>
            </a:r>
          </a:p>
        </p:txBody>
      </p:sp>
      <p:sp>
        <p:nvSpPr>
          <p:cNvPr id="336" name="TextBox 335"/>
          <p:cNvSpPr txBox="1"/>
          <p:nvPr/>
        </p:nvSpPr>
        <p:spPr bwMode="gray">
          <a:xfrm>
            <a:off x="4284422" y="1889940"/>
            <a:ext cx="492367" cy="1800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r-HR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09.05.2021</a:t>
            </a:r>
            <a:endParaRPr lang="hr-HR" sz="700" dirty="0">
              <a:solidFill>
                <a:schemeClr val="bg1"/>
              </a:solidFill>
              <a:latin typeface="TeleNeo Office" panose="020B0504040202090203" pitchFamily="34" charset="-18"/>
            </a:endParaRPr>
          </a:p>
          <a:p>
            <a:pPr algn="ctr"/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337" name="TextBox 336"/>
          <p:cNvSpPr txBox="1"/>
          <p:nvPr/>
        </p:nvSpPr>
        <p:spPr bwMode="gray">
          <a:xfrm>
            <a:off x="4284422" y="2319722"/>
            <a:ext cx="492367" cy="1800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r-HR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06.05.2021</a:t>
            </a:r>
          </a:p>
        </p:txBody>
      </p:sp>
      <p:sp>
        <p:nvSpPr>
          <p:cNvPr id="338" name="TextBox 337"/>
          <p:cNvSpPr txBox="1"/>
          <p:nvPr/>
        </p:nvSpPr>
        <p:spPr bwMode="gray">
          <a:xfrm>
            <a:off x="4283972" y="2535746"/>
            <a:ext cx="492367" cy="1800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r-HR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12.05.2021</a:t>
            </a:r>
          </a:p>
        </p:txBody>
      </p:sp>
      <p:sp>
        <p:nvSpPr>
          <p:cNvPr id="339" name="TextBox 338"/>
          <p:cNvSpPr txBox="1"/>
          <p:nvPr/>
        </p:nvSpPr>
        <p:spPr bwMode="gray">
          <a:xfrm>
            <a:off x="4283971" y="2758636"/>
            <a:ext cx="492367" cy="1800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r-HR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16.05.2021</a:t>
            </a:r>
          </a:p>
        </p:txBody>
      </p:sp>
      <p:sp>
        <p:nvSpPr>
          <p:cNvPr id="340" name="TextBox 339"/>
          <p:cNvSpPr txBox="1"/>
          <p:nvPr/>
        </p:nvSpPr>
        <p:spPr bwMode="gray">
          <a:xfrm>
            <a:off x="4284422" y="2974660"/>
            <a:ext cx="492367" cy="1800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r-HR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08.05.2021</a:t>
            </a:r>
          </a:p>
        </p:txBody>
      </p:sp>
      <p:sp>
        <p:nvSpPr>
          <p:cNvPr id="342" name="TextBox 341"/>
          <p:cNvSpPr txBox="1"/>
          <p:nvPr/>
        </p:nvSpPr>
        <p:spPr bwMode="gray">
          <a:xfrm>
            <a:off x="4283972" y="3194234"/>
            <a:ext cx="492367" cy="1800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r-HR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01.05.2021</a:t>
            </a:r>
          </a:p>
        </p:txBody>
      </p:sp>
      <p:sp>
        <p:nvSpPr>
          <p:cNvPr id="343" name="TextBox 342"/>
          <p:cNvSpPr txBox="1"/>
          <p:nvPr/>
        </p:nvSpPr>
        <p:spPr bwMode="gray">
          <a:xfrm>
            <a:off x="4283971" y="3407924"/>
            <a:ext cx="492367" cy="1800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r-HR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22.05.2021</a:t>
            </a:r>
          </a:p>
        </p:txBody>
      </p:sp>
      <p:sp>
        <p:nvSpPr>
          <p:cNvPr id="347" name="TextBox 346"/>
          <p:cNvSpPr txBox="1"/>
          <p:nvPr/>
        </p:nvSpPr>
        <p:spPr bwMode="gray">
          <a:xfrm>
            <a:off x="4283970" y="3621682"/>
            <a:ext cx="492367" cy="1800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r-HR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02.05.2021</a:t>
            </a:r>
          </a:p>
        </p:txBody>
      </p:sp>
      <p:sp>
        <p:nvSpPr>
          <p:cNvPr id="348" name="TextBox 347"/>
          <p:cNvSpPr txBox="1"/>
          <p:nvPr/>
        </p:nvSpPr>
        <p:spPr bwMode="gray">
          <a:xfrm>
            <a:off x="4284424" y="3837706"/>
            <a:ext cx="492367" cy="1800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r-HR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07.05.2021</a:t>
            </a:r>
            <a:endParaRPr lang="hr-HR" sz="700" dirty="0">
              <a:solidFill>
                <a:schemeClr val="bg1"/>
              </a:solidFill>
              <a:latin typeface="TeleNeo Office" panose="020B0504040202090203" pitchFamily="34" charset="-18"/>
            </a:endParaRPr>
          </a:p>
          <a:p>
            <a:pPr algn="ctr"/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349" name="TextBox 348"/>
          <p:cNvSpPr txBox="1"/>
          <p:nvPr/>
        </p:nvSpPr>
        <p:spPr bwMode="gray">
          <a:xfrm>
            <a:off x="5652574" y="1005576"/>
            <a:ext cx="492367" cy="1800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r-HR" sz="700" dirty="0">
                <a:solidFill>
                  <a:schemeClr val="bg1"/>
                </a:solidFill>
                <a:latin typeface="TeleNeo Office" panose="020B0504040202090203" pitchFamily="34" charset="-18"/>
              </a:rPr>
              <a:t>39.075,32</a:t>
            </a:r>
          </a:p>
          <a:p>
            <a:pPr algn="ctr"/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350" name="TextBox 349"/>
          <p:cNvSpPr txBox="1"/>
          <p:nvPr/>
        </p:nvSpPr>
        <p:spPr bwMode="gray">
          <a:xfrm>
            <a:off x="5652572" y="1249264"/>
            <a:ext cx="492367" cy="1800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r-HR" sz="700" dirty="0">
                <a:solidFill>
                  <a:schemeClr val="bg1"/>
                </a:solidFill>
                <a:latin typeface="TeleNeo Office" panose="020B0504040202090203" pitchFamily="34" charset="-18"/>
              </a:rPr>
              <a:t>36.012,15</a:t>
            </a:r>
          </a:p>
          <a:p>
            <a:pPr algn="ctr"/>
            <a:endParaRPr lang="hr-HR" sz="700" dirty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351" name="TextBox 350"/>
          <p:cNvSpPr txBox="1"/>
          <p:nvPr/>
        </p:nvSpPr>
        <p:spPr bwMode="gray">
          <a:xfrm>
            <a:off x="5652571" y="1453360"/>
            <a:ext cx="492367" cy="1800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r-HR" sz="700" dirty="0">
                <a:solidFill>
                  <a:schemeClr val="bg1"/>
                </a:solidFill>
                <a:latin typeface="TeleNeo Office" panose="020B0504040202090203" pitchFamily="34" charset="-18"/>
              </a:rPr>
              <a:t>30.194,99</a:t>
            </a:r>
          </a:p>
        </p:txBody>
      </p:sp>
      <p:sp>
        <p:nvSpPr>
          <p:cNvPr id="352" name="TextBox 351"/>
          <p:cNvSpPr txBox="1"/>
          <p:nvPr/>
        </p:nvSpPr>
        <p:spPr bwMode="gray">
          <a:xfrm>
            <a:off x="5652126" y="1669384"/>
            <a:ext cx="492367" cy="1800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r-HR" sz="700" dirty="0">
                <a:solidFill>
                  <a:schemeClr val="bg1"/>
                </a:solidFill>
                <a:latin typeface="TeleNeo Office" panose="020B0504040202090203" pitchFamily="34" charset="-18"/>
              </a:rPr>
              <a:t>28.902,21</a:t>
            </a:r>
          </a:p>
          <a:p>
            <a:pPr algn="ctr"/>
            <a:endParaRPr lang="hr-HR" sz="700" dirty="0">
              <a:solidFill>
                <a:schemeClr val="bg1"/>
              </a:solidFill>
              <a:latin typeface="TeleNeo Office" panose="020B0504040202090203" pitchFamily="34" charset="-18"/>
            </a:endParaRPr>
          </a:p>
          <a:p>
            <a:pPr algn="ctr"/>
            <a:endParaRPr lang="hr-HR" sz="700" dirty="0">
              <a:solidFill>
                <a:schemeClr val="bg1"/>
              </a:solidFill>
              <a:latin typeface="TeleNeo Office" panose="020B0504040202090203" pitchFamily="34" charset="-18"/>
            </a:endParaRPr>
          </a:p>
          <a:p>
            <a:pPr algn="ctr"/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353" name="TextBox 352"/>
          <p:cNvSpPr txBox="1"/>
          <p:nvPr/>
        </p:nvSpPr>
        <p:spPr bwMode="gray">
          <a:xfrm>
            <a:off x="5652574" y="1889940"/>
            <a:ext cx="492367" cy="1800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r-HR" sz="700" dirty="0">
                <a:solidFill>
                  <a:schemeClr val="bg1"/>
                </a:solidFill>
                <a:latin typeface="TeleNeo Office" panose="020B0504040202090203" pitchFamily="34" charset="-18"/>
              </a:rPr>
              <a:t>26.103,41</a:t>
            </a:r>
          </a:p>
          <a:p>
            <a:pPr algn="ctr"/>
            <a:endParaRPr lang="hr-HR" sz="700" dirty="0">
              <a:solidFill>
                <a:schemeClr val="bg1"/>
              </a:solidFill>
              <a:latin typeface="TeleNeo Office" panose="020B0504040202090203" pitchFamily="34" charset="-18"/>
            </a:endParaRPr>
          </a:p>
          <a:p>
            <a:pPr algn="ctr"/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354" name="TextBox 353"/>
          <p:cNvSpPr txBox="1"/>
          <p:nvPr/>
        </p:nvSpPr>
        <p:spPr bwMode="gray">
          <a:xfrm>
            <a:off x="5652123" y="2758636"/>
            <a:ext cx="492367" cy="1800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r-HR" sz="700" dirty="0">
                <a:solidFill>
                  <a:schemeClr val="bg1"/>
                </a:solidFill>
                <a:latin typeface="TeleNeo Office" panose="020B0504040202090203" pitchFamily="34" charset="-18"/>
              </a:rPr>
              <a:t>17.493,14</a:t>
            </a:r>
          </a:p>
          <a:p>
            <a:pPr algn="ctr"/>
            <a:endParaRPr lang="hr-HR" sz="700" dirty="0">
              <a:solidFill>
                <a:schemeClr val="bg1"/>
              </a:solidFill>
              <a:latin typeface="TeleNeo Office" panose="020B0504040202090203" pitchFamily="34" charset="-18"/>
            </a:endParaRPr>
          </a:p>
          <a:p>
            <a:pPr algn="ctr"/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355" name="TextBox 354"/>
          <p:cNvSpPr txBox="1"/>
          <p:nvPr/>
        </p:nvSpPr>
        <p:spPr bwMode="gray">
          <a:xfrm>
            <a:off x="5652574" y="2974660"/>
            <a:ext cx="492367" cy="1800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r-HR" sz="700" dirty="0">
                <a:solidFill>
                  <a:schemeClr val="bg1"/>
                </a:solidFill>
                <a:latin typeface="TeleNeo Office" panose="020B0504040202090203" pitchFamily="34" charset="-18"/>
              </a:rPr>
              <a:t>16.702,88</a:t>
            </a:r>
          </a:p>
          <a:p>
            <a:pPr algn="ctr"/>
            <a:endParaRPr lang="hr-HR" sz="700" dirty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357" name="TextBox 356"/>
          <p:cNvSpPr txBox="1"/>
          <p:nvPr/>
        </p:nvSpPr>
        <p:spPr bwMode="gray">
          <a:xfrm>
            <a:off x="5652124" y="3194234"/>
            <a:ext cx="492367" cy="1800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r-HR" sz="700" dirty="0">
                <a:solidFill>
                  <a:schemeClr val="bg1"/>
                </a:solidFill>
                <a:latin typeface="TeleNeo Office" panose="020B0504040202090203" pitchFamily="34" charset="-18"/>
              </a:rPr>
              <a:t>15.450,27</a:t>
            </a:r>
          </a:p>
          <a:p>
            <a:pPr algn="ctr"/>
            <a:endParaRPr lang="hr-HR" sz="700" dirty="0">
              <a:solidFill>
                <a:schemeClr val="bg1"/>
              </a:solidFill>
              <a:latin typeface="TeleNeo Office" panose="020B0504040202090203" pitchFamily="34" charset="-18"/>
            </a:endParaRPr>
          </a:p>
          <a:p>
            <a:pPr algn="ctr"/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358" name="TextBox 357"/>
          <p:cNvSpPr txBox="1"/>
          <p:nvPr/>
        </p:nvSpPr>
        <p:spPr bwMode="gray">
          <a:xfrm>
            <a:off x="5652123" y="3407924"/>
            <a:ext cx="492367" cy="1800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r-HR" sz="700" dirty="0">
                <a:solidFill>
                  <a:schemeClr val="bg1"/>
                </a:solidFill>
                <a:latin typeface="TeleNeo Office" panose="020B0504040202090203" pitchFamily="34" charset="-18"/>
              </a:rPr>
              <a:t>14.705,91</a:t>
            </a:r>
          </a:p>
        </p:txBody>
      </p:sp>
      <p:sp>
        <p:nvSpPr>
          <p:cNvPr id="359" name="TextBox 358"/>
          <p:cNvSpPr txBox="1"/>
          <p:nvPr/>
        </p:nvSpPr>
        <p:spPr bwMode="gray">
          <a:xfrm>
            <a:off x="5652122" y="3621682"/>
            <a:ext cx="492367" cy="1800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r-HR" sz="700" dirty="0">
                <a:solidFill>
                  <a:schemeClr val="bg1"/>
                </a:solidFill>
                <a:latin typeface="TeleNeo Office" panose="020B0504040202090203" pitchFamily="34" charset="-18"/>
              </a:rPr>
              <a:t>14.698,34</a:t>
            </a:r>
          </a:p>
          <a:p>
            <a:pPr algn="ctr"/>
            <a:endParaRPr lang="hr-HR" sz="700" dirty="0">
              <a:solidFill>
                <a:schemeClr val="bg1"/>
              </a:solidFill>
              <a:latin typeface="TeleNeo Office" panose="020B0504040202090203" pitchFamily="34" charset="-18"/>
            </a:endParaRPr>
          </a:p>
          <a:p>
            <a:pPr algn="ctr"/>
            <a:endParaRPr lang="hr-HR" sz="700" dirty="0">
              <a:solidFill>
                <a:schemeClr val="bg1"/>
              </a:solidFill>
              <a:latin typeface="TeleNeo Office" panose="020B0504040202090203" pitchFamily="34" charset="-18"/>
            </a:endParaRPr>
          </a:p>
          <a:p>
            <a:pPr algn="ctr"/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360" name="TextBox 359"/>
          <p:cNvSpPr txBox="1"/>
          <p:nvPr/>
        </p:nvSpPr>
        <p:spPr bwMode="gray">
          <a:xfrm>
            <a:off x="5652576" y="3837706"/>
            <a:ext cx="492367" cy="1800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r-HR" sz="700" dirty="0">
                <a:solidFill>
                  <a:schemeClr val="bg1"/>
                </a:solidFill>
                <a:latin typeface="TeleNeo Office" panose="020B0504040202090203" pitchFamily="34" charset="-18"/>
              </a:rPr>
              <a:t>14.400,38</a:t>
            </a:r>
          </a:p>
          <a:p>
            <a:pPr algn="ctr"/>
            <a:endParaRPr lang="hr-HR" sz="700" dirty="0">
              <a:solidFill>
                <a:schemeClr val="bg1"/>
              </a:solidFill>
              <a:latin typeface="TeleNeo Office" panose="020B0504040202090203" pitchFamily="34" charset="-18"/>
            </a:endParaRPr>
          </a:p>
          <a:p>
            <a:pPr algn="ctr"/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361" name="TextBox 360"/>
          <p:cNvSpPr txBox="1"/>
          <p:nvPr/>
        </p:nvSpPr>
        <p:spPr bwMode="gray">
          <a:xfrm>
            <a:off x="6732694" y="1005576"/>
            <a:ext cx="492367" cy="1800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r-HR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20,78</a:t>
            </a:r>
          </a:p>
        </p:txBody>
      </p:sp>
      <p:sp>
        <p:nvSpPr>
          <p:cNvPr id="363" name="TextBox 362"/>
          <p:cNvSpPr txBox="1"/>
          <p:nvPr/>
        </p:nvSpPr>
        <p:spPr bwMode="gray">
          <a:xfrm>
            <a:off x="6732245" y="2105964"/>
            <a:ext cx="492367" cy="1800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r-HR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13,86</a:t>
            </a:r>
          </a:p>
        </p:txBody>
      </p:sp>
      <p:sp>
        <p:nvSpPr>
          <p:cNvPr id="364" name="TextBox 363"/>
          <p:cNvSpPr txBox="1"/>
          <p:nvPr/>
        </p:nvSpPr>
        <p:spPr bwMode="gray">
          <a:xfrm>
            <a:off x="6732692" y="1249264"/>
            <a:ext cx="492367" cy="1800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r-HR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22,78</a:t>
            </a:r>
          </a:p>
        </p:txBody>
      </p:sp>
      <p:sp>
        <p:nvSpPr>
          <p:cNvPr id="365" name="TextBox 364"/>
          <p:cNvSpPr txBox="1"/>
          <p:nvPr/>
        </p:nvSpPr>
        <p:spPr bwMode="gray">
          <a:xfrm>
            <a:off x="6732691" y="1453360"/>
            <a:ext cx="492367" cy="1800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r-HR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15,53</a:t>
            </a:r>
          </a:p>
        </p:txBody>
      </p:sp>
      <p:sp>
        <p:nvSpPr>
          <p:cNvPr id="366" name="TextBox 365"/>
          <p:cNvSpPr txBox="1"/>
          <p:nvPr/>
        </p:nvSpPr>
        <p:spPr bwMode="gray">
          <a:xfrm>
            <a:off x="6732246" y="1669384"/>
            <a:ext cx="492367" cy="1800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r-HR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22,88</a:t>
            </a:r>
          </a:p>
        </p:txBody>
      </p:sp>
      <p:sp>
        <p:nvSpPr>
          <p:cNvPr id="367" name="TextBox 366"/>
          <p:cNvSpPr txBox="1"/>
          <p:nvPr/>
        </p:nvSpPr>
        <p:spPr bwMode="gray">
          <a:xfrm>
            <a:off x="6732694" y="1889940"/>
            <a:ext cx="492367" cy="1800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r-HR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15,57</a:t>
            </a:r>
          </a:p>
        </p:txBody>
      </p:sp>
      <p:sp>
        <p:nvSpPr>
          <p:cNvPr id="368" name="TextBox 367"/>
          <p:cNvSpPr txBox="1"/>
          <p:nvPr/>
        </p:nvSpPr>
        <p:spPr bwMode="gray">
          <a:xfrm>
            <a:off x="6732694" y="2319722"/>
            <a:ext cx="492367" cy="1800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r-HR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11,26</a:t>
            </a:r>
          </a:p>
        </p:txBody>
      </p:sp>
      <p:sp>
        <p:nvSpPr>
          <p:cNvPr id="369" name="TextBox 368"/>
          <p:cNvSpPr txBox="1"/>
          <p:nvPr/>
        </p:nvSpPr>
        <p:spPr bwMode="gray">
          <a:xfrm>
            <a:off x="6732244" y="2535746"/>
            <a:ext cx="492367" cy="1800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r-HR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9,94</a:t>
            </a:r>
          </a:p>
        </p:txBody>
      </p:sp>
      <p:sp>
        <p:nvSpPr>
          <p:cNvPr id="370" name="TextBox 369"/>
          <p:cNvSpPr txBox="1"/>
          <p:nvPr/>
        </p:nvSpPr>
        <p:spPr bwMode="gray">
          <a:xfrm>
            <a:off x="6732243" y="2758636"/>
            <a:ext cx="492367" cy="1800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r-HR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11,60</a:t>
            </a:r>
          </a:p>
        </p:txBody>
      </p:sp>
      <p:sp>
        <p:nvSpPr>
          <p:cNvPr id="371" name="TextBox 370"/>
          <p:cNvSpPr txBox="1"/>
          <p:nvPr/>
        </p:nvSpPr>
        <p:spPr bwMode="gray">
          <a:xfrm>
            <a:off x="6732694" y="2974660"/>
            <a:ext cx="492367" cy="1800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r-HR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14,39</a:t>
            </a:r>
          </a:p>
        </p:txBody>
      </p:sp>
      <p:sp>
        <p:nvSpPr>
          <p:cNvPr id="373" name="TextBox 372"/>
          <p:cNvSpPr txBox="1"/>
          <p:nvPr/>
        </p:nvSpPr>
        <p:spPr bwMode="gray">
          <a:xfrm>
            <a:off x="6732244" y="3194234"/>
            <a:ext cx="492367" cy="1800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r-HR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12,45</a:t>
            </a:r>
          </a:p>
        </p:txBody>
      </p:sp>
      <p:sp>
        <p:nvSpPr>
          <p:cNvPr id="374" name="TextBox 373"/>
          <p:cNvSpPr txBox="1"/>
          <p:nvPr/>
        </p:nvSpPr>
        <p:spPr bwMode="gray">
          <a:xfrm>
            <a:off x="6732243" y="3407924"/>
            <a:ext cx="492367" cy="1800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r-HR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11,35</a:t>
            </a:r>
          </a:p>
        </p:txBody>
      </p:sp>
      <p:sp>
        <p:nvSpPr>
          <p:cNvPr id="375" name="TextBox 374"/>
          <p:cNvSpPr txBox="1"/>
          <p:nvPr/>
        </p:nvSpPr>
        <p:spPr bwMode="gray">
          <a:xfrm>
            <a:off x="6732242" y="3621682"/>
            <a:ext cx="492367" cy="1800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r-HR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8,10</a:t>
            </a:r>
          </a:p>
        </p:txBody>
      </p:sp>
      <p:sp>
        <p:nvSpPr>
          <p:cNvPr id="376" name="TextBox 375"/>
          <p:cNvSpPr txBox="1"/>
          <p:nvPr/>
        </p:nvSpPr>
        <p:spPr bwMode="gray">
          <a:xfrm>
            <a:off x="6732696" y="3837706"/>
            <a:ext cx="492367" cy="1800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r-HR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8,25</a:t>
            </a:r>
          </a:p>
        </p:txBody>
      </p:sp>
      <p:sp>
        <p:nvSpPr>
          <p:cNvPr id="377" name="TextBox 376"/>
          <p:cNvSpPr txBox="1"/>
          <p:nvPr/>
        </p:nvSpPr>
        <p:spPr bwMode="gray">
          <a:xfrm>
            <a:off x="8040073" y="1005576"/>
            <a:ext cx="492367" cy="1800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r-HR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61,42</a:t>
            </a:r>
          </a:p>
        </p:txBody>
      </p:sp>
      <p:sp>
        <p:nvSpPr>
          <p:cNvPr id="378" name="TextBox 377"/>
          <p:cNvSpPr txBox="1"/>
          <p:nvPr/>
        </p:nvSpPr>
        <p:spPr bwMode="gray">
          <a:xfrm>
            <a:off x="8039624" y="2105964"/>
            <a:ext cx="492367" cy="1800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r-HR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54,95</a:t>
            </a:r>
          </a:p>
        </p:txBody>
      </p:sp>
      <p:sp>
        <p:nvSpPr>
          <p:cNvPr id="379" name="TextBox 378"/>
          <p:cNvSpPr txBox="1"/>
          <p:nvPr/>
        </p:nvSpPr>
        <p:spPr bwMode="gray">
          <a:xfrm>
            <a:off x="8040071" y="1249264"/>
            <a:ext cx="492367" cy="1800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r-HR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67,37</a:t>
            </a:r>
          </a:p>
        </p:txBody>
      </p:sp>
      <p:sp>
        <p:nvSpPr>
          <p:cNvPr id="380" name="TextBox 379"/>
          <p:cNvSpPr txBox="1"/>
          <p:nvPr/>
        </p:nvSpPr>
        <p:spPr bwMode="gray">
          <a:xfrm>
            <a:off x="8040070" y="1453360"/>
            <a:ext cx="492367" cy="1800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r-HR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52,13</a:t>
            </a:r>
          </a:p>
        </p:txBody>
      </p:sp>
      <p:sp>
        <p:nvSpPr>
          <p:cNvPr id="381" name="TextBox 380"/>
          <p:cNvSpPr txBox="1"/>
          <p:nvPr/>
        </p:nvSpPr>
        <p:spPr bwMode="gray">
          <a:xfrm>
            <a:off x="8039625" y="1669384"/>
            <a:ext cx="492367" cy="1800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r-HR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34,03</a:t>
            </a:r>
            <a:endParaRPr lang="hr-HR" sz="700" dirty="0">
              <a:solidFill>
                <a:schemeClr val="bg1"/>
              </a:solidFill>
              <a:latin typeface="TeleNeo Office" panose="020B0504040202090203" pitchFamily="34" charset="-18"/>
            </a:endParaRPr>
          </a:p>
          <a:p>
            <a:pPr algn="ctr"/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382" name="TextBox 381"/>
          <p:cNvSpPr txBox="1"/>
          <p:nvPr/>
        </p:nvSpPr>
        <p:spPr bwMode="gray">
          <a:xfrm>
            <a:off x="8040073" y="1889940"/>
            <a:ext cx="492367" cy="1800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r-HR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57,62</a:t>
            </a:r>
          </a:p>
        </p:txBody>
      </p:sp>
      <p:sp>
        <p:nvSpPr>
          <p:cNvPr id="383" name="TextBox 382"/>
          <p:cNvSpPr txBox="1"/>
          <p:nvPr/>
        </p:nvSpPr>
        <p:spPr bwMode="gray">
          <a:xfrm>
            <a:off x="8040073" y="2319722"/>
            <a:ext cx="492367" cy="1800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r-HR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44,06</a:t>
            </a:r>
          </a:p>
        </p:txBody>
      </p:sp>
      <p:sp>
        <p:nvSpPr>
          <p:cNvPr id="384" name="TextBox 383"/>
          <p:cNvSpPr txBox="1"/>
          <p:nvPr/>
        </p:nvSpPr>
        <p:spPr bwMode="gray">
          <a:xfrm>
            <a:off x="8039623" y="2535746"/>
            <a:ext cx="492367" cy="1800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r-HR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43,70</a:t>
            </a:r>
          </a:p>
        </p:txBody>
      </p:sp>
      <p:sp>
        <p:nvSpPr>
          <p:cNvPr id="385" name="TextBox 384"/>
          <p:cNvSpPr txBox="1"/>
          <p:nvPr/>
        </p:nvSpPr>
        <p:spPr bwMode="gray">
          <a:xfrm>
            <a:off x="8039622" y="2758636"/>
            <a:ext cx="492367" cy="1800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r-HR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45,27</a:t>
            </a:r>
          </a:p>
        </p:txBody>
      </p:sp>
      <p:sp>
        <p:nvSpPr>
          <p:cNvPr id="386" name="TextBox 385"/>
          <p:cNvSpPr txBox="1"/>
          <p:nvPr/>
        </p:nvSpPr>
        <p:spPr bwMode="gray">
          <a:xfrm>
            <a:off x="8040073" y="2974660"/>
            <a:ext cx="492367" cy="1800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r-HR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51,81</a:t>
            </a:r>
          </a:p>
        </p:txBody>
      </p:sp>
      <p:sp>
        <p:nvSpPr>
          <p:cNvPr id="388" name="TextBox 387"/>
          <p:cNvSpPr txBox="1"/>
          <p:nvPr/>
        </p:nvSpPr>
        <p:spPr bwMode="gray">
          <a:xfrm>
            <a:off x="8039623" y="3194234"/>
            <a:ext cx="492367" cy="1800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r-HR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47,63</a:t>
            </a:r>
          </a:p>
        </p:txBody>
      </p:sp>
      <p:sp>
        <p:nvSpPr>
          <p:cNvPr id="389" name="TextBox 388"/>
          <p:cNvSpPr txBox="1"/>
          <p:nvPr/>
        </p:nvSpPr>
        <p:spPr bwMode="gray">
          <a:xfrm>
            <a:off x="8039622" y="3407924"/>
            <a:ext cx="492367" cy="1800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r-HR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39,63</a:t>
            </a:r>
          </a:p>
        </p:txBody>
      </p:sp>
      <p:sp>
        <p:nvSpPr>
          <p:cNvPr id="390" name="TextBox 389"/>
          <p:cNvSpPr txBox="1"/>
          <p:nvPr/>
        </p:nvSpPr>
        <p:spPr bwMode="gray">
          <a:xfrm>
            <a:off x="8039621" y="3621682"/>
            <a:ext cx="492367" cy="1800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r-HR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41,07</a:t>
            </a:r>
          </a:p>
        </p:txBody>
      </p:sp>
      <p:sp>
        <p:nvSpPr>
          <p:cNvPr id="391" name="TextBox 390"/>
          <p:cNvSpPr txBox="1"/>
          <p:nvPr/>
        </p:nvSpPr>
        <p:spPr bwMode="gray">
          <a:xfrm>
            <a:off x="8040075" y="3837706"/>
            <a:ext cx="492367" cy="1800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r-HR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40,56</a:t>
            </a:r>
          </a:p>
        </p:txBody>
      </p:sp>
      <p:sp>
        <p:nvSpPr>
          <p:cNvPr id="421" name="TextBox 420"/>
          <p:cNvSpPr txBox="1"/>
          <p:nvPr/>
        </p:nvSpPr>
        <p:spPr bwMode="gray">
          <a:xfrm>
            <a:off x="1979712" y="1005576"/>
            <a:ext cx="1296144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pt-BR" sz="700" dirty="0">
                <a:solidFill>
                  <a:schemeClr val="bg1"/>
                </a:solidFill>
                <a:latin typeface="TeleNeo Office" panose="020B0504040202090203" pitchFamily="34" charset="-18"/>
              </a:rPr>
              <a:t>UEFA Europa liga: Villarreal - Manchester United (Arena Sport 1)</a:t>
            </a:r>
          </a:p>
        </p:txBody>
      </p:sp>
      <p:sp>
        <p:nvSpPr>
          <p:cNvPr id="422" name="TextBox 421"/>
          <p:cNvSpPr txBox="1"/>
          <p:nvPr/>
        </p:nvSpPr>
        <p:spPr bwMode="gray">
          <a:xfrm>
            <a:off x="1979712" y="1221600"/>
            <a:ext cx="648072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hr-HR" sz="700" dirty="0">
                <a:solidFill>
                  <a:schemeClr val="bg1"/>
                </a:solidFill>
                <a:latin typeface="TeleNeo Office" panose="020B0504040202090203" pitchFamily="34" charset="-18"/>
              </a:rPr>
              <a:t>HT Prva liga: Hajduk  - Dinamo  (Arena Sport 3)</a:t>
            </a:r>
          </a:p>
        </p:txBody>
      </p:sp>
      <p:sp>
        <p:nvSpPr>
          <p:cNvPr id="423" name="TextBox 422"/>
          <p:cNvSpPr txBox="1"/>
          <p:nvPr/>
        </p:nvSpPr>
        <p:spPr bwMode="gray">
          <a:xfrm>
            <a:off x="1979712" y="1435358"/>
            <a:ext cx="648072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sv-SE" sz="700" dirty="0">
                <a:solidFill>
                  <a:schemeClr val="bg1"/>
                </a:solidFill>
                <a:latin typeface="TeleNeo Office" panose="020B0504040202090203" pitchFamily="34" charset="-18"/>
              </a:rPr>
              <a:t>HR Kup: Dinamo  - NK Istra 1961 (Hrvatska nogometna TV)</a:t>
            </a:r>
          </a:p>
        </p:txBody>
      </p:sp>
      <p:sp>
        <p:nvSpPr>
          <p:cNvPr id="424" name="TextBox 423"/>
          <p:cNvSpPr txBox="1"/>
          <p:nvPr/>
        </p:nvSpPr>
        <p:spPr bwMode="gray">
          <a:xfrm>
            <a:off x="1979712" y="1651382"/>
            <a:ext cx="648072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it-IT" sz="700" dirty="0" err="1">
                <a:solidFill>
                  <a:schemeClr val="bg1"/>
                </a:solidFill>
                <a:latin typeface="TeleNeo Office" panose="020B0504040202090203" pitchFamily="34" charset="-18"/>
              </a:rPr>
              <a:t>Automobilizam</a:t>
            </a:r>
            <a:r>
              <a:rPr lang="it-IT" sz="700" dirty="0">
                <a:solidFill>
                  <a:schemeClr val="bg1"/>
                </a:solidFill>
                <a:latin typeface="TeleNeo Office" panose="020B0504040202090203" pitchFamily="34" charset="-18"/>
              </a:rPr>
              <a:t>: WRC HRVATSKA (Arena Sport 1)</a:t>
            </a:r>
          </a:p>
        </p:txBody>
      </p:sp>
      <p:sp>
        <p:nvSpPr>
          <p:cNvPr id="425" name="TextBox 424"/>
          <p:cNvSpPr txBox="1"/>
          <p:nvPr/>
        </p:nvSpPr>
        <p:spPr bwMode="gray">
          <a:xfrm>
            <a:off x="1979712" y="1871938"/>
            <a:ext cx="648072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hr-HR" sz="700" dirty="0">
                <a:solidFill>
                  <a:schemeClr val="bg1"/>
                </a:solidFill>
                <a:latin typeface="TeleNeo Office" panose="020B0504040202090203" pitchFamily="34" charset="-18"/>
              </a:rPr>
              <a:t>HT Prva liga: Rijeka - Dinamo (Arena Sport 3)</a:t>
            </a:r>
          </a:p>
        </p:txBody>
      </p:sp>
      <p:sp>
        <p:nvSpPr>
          <p:cNvPr id="426" name="TextBox 425"/>
          <p:cNvSpPr txBox="1"/>
          <p:nvPr/>
        </p:nvSpPr>
        <p:spPr bwMode="gray">
          <a:xfrm>
            <a:off x="1979712" y="2087962"/>
            <a:ext cx="648072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sv-SE" sz="700" dirty="0">
                <a:solidFill>
                  <a:schemeClr val="bg1"/>
                </a:solidFill>
                <a:latin typeface="TeleNeo Office" panose="020B0504040202090203" pitchFamily="34" charset="-18"/>
              </a:rPr>
              <a:t>HT Prva liga: Hajduk - Rijeka (Arena Sport 3)</a:t>
            </a:r>
          </a:p>
        </p:txBody>
      </p:sp>
      <p:sp>
        <p:nvSpPr>
          <p:cNvPr id="427" name="TextBox 426"/>
          <p:cNvSpPr txBox="1"/>
          <p:nvPr/>
        </p:nvSpPr>
        <p:spPr bwMode="gray">
          <a:xfrm>
            <a:off x="1979712" y="2301720"/>
            <a:ext cx="648072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hr-HR" sz="700" dirty="0">
                <a:solidFill>
                  <a:schemeClr val="bg1"/>
                </a:solidFill>
                <a:latin typeface="TeleNeo Office" panose="020B0504040202090203" pitchFamily="34" charset="-18"/>
              </a:rPr>
              <a:t>UEFA Europa liga:  Arsenal - </a:t>
            </a:r>
            <a:r>
              <a:rPr lang="hr-HR" sz="700" dirty="0" err="1">
                <a:solidFill>
                  <a:schemeClr val="bg1"/>
                </a:solidFill>
                <a:latin typeface="TeleNeo Office" panose="020B0504040202090203" pitchFamily="34" charset="-18"/>
              </a:rPr>
              <a:t>Villarreal</a:t>
            </a:r>
            <a:r>
              <a:rPr lang="hr-HR" sz="700" dirty="0">
                <a:solidFill>
                  <a:schemeClr val="bg1"/>
                </a:solidFill>
                <a:latin typeface="TeleNeo Office" panose="020B0504040202090203" pitchFamily="34" charset="-18"/>
              </a:rPr>
              <a:t> (Arena Sport 1)</a:t>
            </a:r>
          </a:p>
        </p:txBody>
      </p:sp>
      <p:sp>
        <p:nvSpPr>
          <p:cNvPr id="428" name="TextBox 427"/>
          <p:cNvSpPr txBox="1"/>
          <p:nvPr/>
        </p:nvSpPr>
        <p:spPr bwMode="gray">
          <a:xfrm>
            <a:off x="1979712" y="2517744"/>
            <a:ext cx="648072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sv-SE" sz="700" dirty="0">
                <a:solidFill>
                  <a:schemeClr val="bg1"/>
                </a:solidFill>
                <a:latin typeface="TeleNeo Office" panose="020B0504040202090203" pitchFamily="34" charset="-18"/>
              </a:rPr>
              <a:t>HT Prva liga: Hajduk - Gorica (Arena Sport 3)</a:t>
            </a:r>
          </a:p>
        </p:txBody>
      </p:sp>
      <p:sp>
        <p:nvSpPr>
          <p:cNvPr id="429" name="TextBox 428"/>
          <p:cNvSpPr txBox="1"/>
          <p:nvPr/>
        </p:nvSpPr>
        <p:spPr bwMode="gray">
          <a:xfrm>
            <a:off x="1979712" y="2740634"/>
            <a:ext cx="648072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sv-SE" sz="700" dirty="0">
                <a:solidFill>
                  <a:schemeClr val="bg1"/>
                </a:solidFill>
                <a:latin typeface="TeleNeo Office" panose="020B0504040202090203" pitchFamily="34" charset="-18"/>
              </a:rPr>
              <a:t>HT Prva liga: Šibenik - Hajduk (Arena Sport 3)</a:t>
            </a:r>
          </a:p>
        </p:txBody>
      </p:sp>
      <p:sp>
        <p:nvSpPr>
          <p:cNvPr id="430" name="TextBox 429"/>
          <p:cNvSpPr txBox="1"/>
          <p:nvPr/>
        </p:nvSpPr>
        <p:spPr bwMode="gray">
          <a:xfrm>
            <a:off x="1979712" y="2956658"/>
            <a:ext cx="648072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it-IT" sz="700" dirty="0">
                <a:solidFill>
                  <a:schemeClr val="bg1"/>
                </a:solidFill>
                <a:latin typeface="TeleNeo Office" panose="020B0504040202090203" pitchFamily="34" charset="-18"/>
              </a:rPr>
              <a:t>HT </a:t>
            </a:r>
            <a:r>
              <a:rPr lang="it-IT" sz="700" dirty="0" err="1">
                <a:solidFill>
                  <a:schemeClr val="bg1"/>
                </a:solidFill>
                <a:latin typeface="TeleNeo Office" panose="020B0504040202090203" pitchFamily="34" charset="-18"/>
              </a:rPr>
              <a:t>Prva</a:t>
            </a:r>
            <a:r>
              <a:rPr lang="it-IT" sz="700" dirty="0">
                <a:solidFill>
                  <a:schemeClr val="bg1"/>
                </a:solidFill>
                <a:latin typeface="TeleNeo Office" panose="020B0504040202090203" pitchFamily="34" charset="-18"/>
              </a:rPr>
              <a:t> </a:t>
            </a:r>
            <a:r>
              <a:rPr lang="it-IT" sz="700" dirty="0" err="1">
                <a:solidFill>
                  <a:schemeClr val="bg1"/>
                </a:solidFill>
                <a:latin typeface="TeleNeo Office" panose="020B0504040202090203" pitchFamily="34" charset="-18"/>
              </a:rPr>
              <a:t>liga</a:t>
            </a:r>
            <a:r>
              <a:rPr lang="it-IT" sz="700" dirty="0">
                <a:solidFill>
                  <a:schemeClr val="bg1"/>
                </a:solidFill>
                <a:latin typeface="TeleNeo Office" panose="020B0504040202090203" pitchFamily="34" charset="-18"/>
              </a:rPr>
              <a:t>: </a:t>
            </a:r>
            <a:r>
              <a:rPr lang="it-IT" sz="700" dirty="0" err="1">
                <a:solidFill>
                  <a:schemeClr val="bg1"/>
                </a:solidFill>
                <a:latin typeface="TeleNeo Office" panose="020B0504040202090203" pitchFamily="34" charset="-18"/>
              </a:rPr>
              <a:t>Varaždin</a:t>
            </a:r>
            <a:r>
              <a:rPr lang="it-IT" sz="700" dirty="0">
                <a:solidFill>
                  <a:schemeClr val="bg1"/>
                </a:solidFill>
                <a:latin typeface="TeleNeo Office" panose="020B0504040202090203" pitchFamily="34" charset="-18"/>
              </a:rPr>
              <a:t> - </a:t>
            </a:r>
            <a:r>
              <a:rPr lang="it-IT" sz="700" dirty="0" err="1">
                <a:solidFill>
                  <a:schemeClr val="bg1"/>
                </a:solidFill>
                <a:latin typeface="TeleNeo Office" panose="020B0504040202090203" pitchFamily="34" charset="-18"/>
              </a:rPr>
              <a:t>Hajduk</a:t>
            </a:r>
            <a:r>
              <a:rPr lang="it-IT" sz="700" dirty="0">
                <a:solidFill>
                  <a:schemeClr val="bg1"/>
                </a:solidFill>
                <a:latin typeface="TeleNeo Office" panose="020B0504040202090203" pitchFamily="34" charset="-18"/>
              </a:rPr>
              <a:t> (Arena Sport 3)</a:t>
            </a:r>
          </a:p>
        </p:txBody>
      </p:sp>
      <p:sp>
        <p:nvSpPr>
          <p:cNvPr id="432" name="TextBox 431"/>
          <p:cNvSpPr txBox="1"/>
          <p:nvPr/>
        </p:nvSpPr>
        <p:spPr bwMode="gray">
          <a:xfrm>
            <a:off x="1979714" y="3176232"/>
            <a:ext cx="648072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sv-SE" sz="700" dirty="0">
                <a:solidFill>
                  <a:schemeClr val="bg1"/>
                </a:solidFill>
                <a:latin typeface="TeleNeo Office" panose="020B0504040202090203" pitchFamily="34" charset="-18"/>
              </a:rPr>
              <a:t>HT Prva liga: Slaven Belupo - Dinamo (Arena Sport 3)</a:t>
            </a:r>
          </a:p>
        </p:txBody>
      </p:sp>
      <p:sp>
        <p:nvSpPr>
          <p:cNvPr id="433" name="TextBox 432"/>
          <p:cNvSpPr txBox="1"/>
          <p:nvPr/>
        </p:nvSpPr>
        <p:spPr bwMode="gray">
          <a:xfrm>
            <a:off x="1979714" y="3389922"/>
            <a:ext cx="648072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it-IT" sz="700" dirty="0">
                <a:solidFill>
                  <a:schemeClr val="bg1"/>
                </a:solidFill>
                <a:latin typeface="TeleNeo Office" panose="020B0504040202090203" pitchFamily="34" charset="-18"/>
              </a:rPr>
              <a:t>HT </a:t>
            </a:r>
            <a:r>
              <a:rPr lang="it-IT" sz="700" dirty="0" err="1">
                <a:solidFill>
                  <a:schemeClr val="bg1"/>
                </a:solidFill>
                <a:latin typeface="TeleNeo Office" panose="020B0504040202090203" pitchFamily="34" charset="-18"/>
              </a:rPr>
              <a:t>Prva</a:t>
            </a:r>
            <a:r>
              <a:rPr lang="it-IT" sz="700" dirty="0">
                <a:solidFill>
                  <a:schemeClr val="bg1"/>
                </a:solidFill>
                <a:latin typeface="TeleNeo Office" panose="020B0504040202090203" pitchFamily="34" charset="-18"/>
              </a:rPr>
              <a:t> </a:t>
            </a:r>
            <a:r>
              <a:rPr lang="it-IT" sz="700" dirty="0" err="1">
                <a:solidFill>
                  <a:schemeClr val="bg1"/>
                </a:solidFill>
                <a:latin typeface="TeleNeo Office" panose="020B0504040202090203" pitchFamily="34" charset="-18"/>
              </a:rPr>
              <a:t>liga</a:t>
            </a:r>
            <a:r>
              <a:rPr lang="it-IT" sz="700" dirty="0">
                <a:solidFill>
                  <a:schemeClr val="bg1"/>
                </a:solidFill>
                <a:latin typeface="TeleNeo Office" panose="020B0504040202090203" pitchFamily="34" charset="-18"/>
              </a:rPr>
              <a:t>: </a:t>
            </a:r>
            <a:r>
              <a:rPr lang="it-IT" sz="700" dirty="0" err="1">
                <a:solidFill>
                  <a:schemeClr val="bg1"/>
                </a:solidFill>
                <a:latin typeface="TeleNeo Office" panose="020B0504040202090203" pitchFamily="34" charset="-18"/>
              </a:rPr>
              <a:t>Hajduk</a:t>
            </a:r>
            <a:r>
              <a:rPr lang="it-IT" sz="700" dirty="0">
                <a:solidFill>
                  <a:schemeClr val="bg1"/>
                </a:solidFill>
                <a:latin typeface="TeleNeo Office" panose="020B0504040202090203" pitchFamily="34" charset="-18"/>
              </a:rPr>
              <a:t> - </a:t>
            </a:r>
            <a:r>
              <a:rPr lang="it-IT" sz="700" dirty="0" err="1">
                <a:solidFill>
                  <a:schemeClr val="bg1"/>
                </a:solidFill>
                <a:latin typeface="TeleNeo Office" panose="020B0504040202090203" pitchFamily="34" charset="-18"/>
              </a:rPr>
              <a:t>Lokomotiva</a:t>
            </a:r>
            <a:r>
              <a:rPr lang="it-IT" sz="700" dirty="0">
                <a:solidFill>
                  <a:schemeClr val="bg1"/>
                </a:solidFill>
                <a:latin typeface="TeleNeo Office" panose="020B0504040202090203" pitchFamily="34" charset="-18"/>
              </a:rPr>
              <a:t> (Arena Sport 5)</a:t>
            </a:r>
          </a:p>
        </p:txBody>
      </p:sp>
      <p:sp>
        <p:nvSpPr>
          <p:cNvPr id="434" name="TextBox 433"/>
          <p:cNvSpPr txBox="1"/>
          <p:nvPr/>
        </p:nvSpPr>
        <p:spPr bwMode="gray">
          <a:xfrm>
            <a:off x="1979714" y="3603680"/>
            <a:ext cx="648072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sv-SE" sz="700" dirty="0">
                <a:solidFill>
                  <a:schemeClr val="bg1"/>
                </a:solidFill>
                <a:latin typeface="TeleNeo Office" panose="020B0504040202090203" pitchFamily="34" charset="-18"/>
              </a:rPr>
              <a:t>HT Prva liga: Osijek - Varaždin (Arena Sport 3)</a:t>
            </a:r>
          </a:p>
        </p:txBody>
      </p:sp>
      <p:sp>
        <p:nvSpPr>
          <p:cNvPr id="435" name="TextBox 434"/>
          <p:cNvSpPr txBox="1"/>
          <p:nvPr/>
        </p:nvSpPr>
        <p:spPr bwMode="gray">
          <a:xfrm>
            <a:off x="1979714" y="3819704"/>
            <a:ext cx="648072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it-IT" sz="700" dirty="0">
                <a:solidFill>
                  <a:schemeClr val="bg1"/>
                </a:solidFill>
                <a:latin typeface="TeleNeo Office" panose="020B0504040202090203" pitchFamily="34" charset="-18"/>
              </a:rPr>
              <a:t>HT </a:t>
            </a:r>
            <a:r>
              <a:rPr lang="it-IT" sz="700" dirty="0" err="1">
                <a:solidFill>
                  <a:schemeClr val="bg1"/>
                </a:solidFill>
                <a:latin typeface="TeleNeo Office" panose="020B0504040202090203" pitchFamily="34" charset="-18"/>
              </a:rPr>
              <a:t>Prva</a:t>
            </a:r>
            <a:r>
              <a:rPr lang="it-IT" sz="700" dirty="0">
                <a:solidFill>
                  <a:schemeClr val="bg1"/>
                </a:solidFill>
                <a:latin typeface="TeleNeo Office" panose="020B0504040202090203" pitchFamily="34" charset="-18"/>
              </a:rPr>
              <a:t> </a:t>
            </a:r>
            <a:r>
              <a:rPr lang="it-IT" sz="700" dirty="0" err="1">
                <a:solidFill>
                  <a:schemeClr val="bg1"/>
                </a:solidFill>
                <a:latin typeface="TeleNeo Office" panose="020B0504040202090203" pitchFamily="34" charset="-18"/>
              </a:rPr>
              <a:t>liga</a:t>
            </a:r>
            <a:r>
              <a:rPr lang="it-IT" sz="700" dirty="0">
                <a:solidFill>
                  <a:schemeClr val="bg1"/>
                </a:solidFill>
                <a:latin typeface="TeleNeo Office" panose="020B0504040202090203" pitchFamily="34" charset="-18"/>
              </a:rPr>
              <a:t>: </a:t>
            </a:r>
            <a:r>
              <a:rPr lang="it-IT" sz="700" dirty="0" err="1">
                <a:solidFill>
                  <a:schemeClr val="bg1"/>
                </a:solidFill>
                <a:latin typeface="TeleNeo Office" panose="020B0504040202090203" pitchFamily="34" charset="-18"/>
              </a:rPr>
              <a:t>Gorica</a:t>
            </a:r>
            <a:r>
              <a:rPr lang="it-IT" sz="700" dirty="0">
                <a:solidFill>
                  <a:schemeClr val="bg1"/>
                </a:solidFill>
                <a:latin typeface="TeleNeo Office" panose="020B0504040202090203" pitchFamily="34" charset="-18"/>
              </a:rPr>
              <a:t> - Osijek (Arena Sport 3)</a:t>
            </a:r>
          </a:p>
        </p:txBody>
      </p:sp>
      <p:sp>
        <p:nvSpPr>
          <p:cNvPr id="452" name="TextBox 451"/>
          <p:cNvSpPr txBox="1"/>
          <p:nvPr/>
        </p:nvSpPr>
        <p:spPr bwMode="gray">
          <a:xfrm>
            <a:off x="5652574" y="2076737"/>
            <a:ext cx="492367" cy="1800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r-HR" sz="700" dirty="0">
                <a:solidFill>
                  <a:schemeClr val="bg1"/>
                </a:solidFill>
                <a:latin typeface="TeleNeo Office" panose="020B0504040202090203" pitchFamily="34" charset="-18"/>
              </a:rPr>
              <a:t>26.099,47</a:t>
            </a:r>
          </a:p>
          <a:p>
            <a:pPr algn="ctr"/>
            <a:endParaRPr lang="hr-HR" sz="700" dirty="0">
              <a:solidFill>
                <a:schemeClr val="bg1"/>
              </a:solidFill>
              <a:latin typeface="TeleNeo Office" panose="020B0504040202090203" pitchFamily="34" charset="-18"/>
            </a:endParaRPr>
          </a:p>
          <a:p>
            <a:pPr algn="ctr"/>
            <a:endParaRPr lang="hr-HR" sz="700" dirty="0">
              <a:solidFill>
                <a:schemeClr val="bg1"/>
              </a:solidFill>
              <a:latin typeface="TeleNeo Office" panose="020B0504040202090203" pitchFamily="34" charset="-18"/>
            </a:endParaRPr>
          </a:p>
          <a:p>
            <a:pPr algn="ctr"/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453" name="TextBox 452"/>
          <p:cNvSpPr txBox="1"/>
          <p:nvPr/>
        </p:nvSpPr>
        <p:spPr bwMode="gray">
          <a:xfrm>
            <a:off x="5652574" y="2290558"/>
            <a:ext cx="492367" cy="1800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r-HR" sz="700" dirty="0">
                <a:solidFill>
                  <a:schemeClr val="bg1"/>
                </a:solidFill>
                <a:latin typeface="TeleNeo Office" panose="020B0504040202090203" pitchFamily="34" charset="-18"/>
              </a:rPr>
              <a:t>21.436,91</a:t>
            </a:r>
          </a:p>
          <a:p>
            <a:pPr algn="ctr"/>
            <a:endParaRPr lang="hr-HR" sz="700" dirty="0">
              <a:solidFill>
                <a:schemeClr val="bg1"/>
              </a:solidFill>
              <a:latin typeface="TeleNeo Office" panose="020B0504040202090203" pitchFamily="34" charset="-18"/>
            </a:endParaRPr>
          </a:p>
          <a:p>
            <a:pPr algn="ctr"/>
            <a:endParaRPr lang="hr-HR" sz="700" dirty="0">
              <a:solidFill>
                <a:schemeClr val="bg1"/>
              </a:solidFill>
              <a:latin typeface="TeleNeo Office" panose="020B0504040202090203" pitchFamily="34" charset="-18"/>
            </a:endParaRPr>
          </a:p>
          <a:p>
            <a:pPr algn="ctr"/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454" name="TextBox 453"/>
          <p:cNvSpPr txBox="1"/>
          <p:nvPr/>
        </p:nvSpPr>
        <p:spPr bwMode="gray">
          <a:xfrm>
            <a:off x="5652120" y="2535746"/>
            <a:ext cx="492367" cy="1800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r-HR" sz="700" dirty="0">
                <a:solidFill>
                  <a:schemeClr val="bg1"/>
                </a:solidFill>
                <a:latin typeface="TeleNeo Office" panose="020B0504040202090203" pitchFamily="34" charset="-18"/>
              </a:rPr>
              <a:t>19.131,31</a:t>
            </a:r>
          </a:p>
          <a:p>
            <a:pPr algn="ctr"/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cxnSp>
        <p:nvCxnSpPr>
          <p:cNvPr id="455" name="Straight Connector 454"/>
          <p:cNvCxnSpPr/>
          <p:nvPr/>
        </p:nvCxnSpPr>
        <p:spPr>
          <a:xfrm>
            <a:off x="2002526" y="4006094"/>
            <a:ext cx="6385896" cy="2266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headEnd type="none" w="med" len="med"/>
            <a:tailEnd type="none" w="med" len="med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6" name="Straight Connector 455"/>
          <p:cNvCxnSpPr/>
          <p:nvPr/>
        </p:nvCxnSpPr>
        <p:spPr>
          <a:xfrm>
            <a:off x="1979710" y="4222118"/>
            <a:ext cx="6408712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57" name="TextBox 456"/>
          <p:cNvSpPr txBox="1"/>
          <p:nvPr/>
        </p:nvSpPr>
        <p:spPr bwMode="gray">
          <a:xfrm>
            <a:off x="4283969" y="4029912"/>
            <a:ext cx="492367" cy="1800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r-HR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12.05.2021</a:t>
            </a:r>
            <a:endParaRPr lang="hr-HR" sz="700" dirty="0">
              <a:solidFill>
                <a:schemeClr val="bg1"/>
              </a:solidFill>
              <a:latin typeface="TeleNeo Office" panose="020B0504040202090203" pitchFamily="34" charset="-18"/>
            </a:endParaRPr>
          </a:p>
          <a:p>
            <a:pPr algn="ctr"/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458" name="TextBox 457"/>
          <p:cNvSpPr txBox="1"/>
          <p:nvPr/>
        </p:nvSpPr>
        <p:spPr bwMode="gray">
          <a:xfrm>
            <a:off x="5652574" y="4029802"/>
            <a:ext cx="492367" cy="1800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r-HR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13.854,21</a:t>
            </a:r>
            <a:endParaRPr lang="hr-HR" sz="700" dirty="0">
              <a:solidFill>
                <a:schemeClr val="bg1"/>
              </a:solidFill>
              <a:latin typeface="TeleNeo Office" panose="020B0504040202090203" pitchFamily="34" charset="-18"/>
            </a:endParaRPr>
          </a:p>
          <a:p>
            <a:pPr algn="ctr"/>
            <a:endParaRPr lang="hr-HR" sz="700" dirty="0">
              <a:solidFill>
                <a:schemeClr val="bg1"/>
              </a:solidFill>
              <a:latin typeface="TeleNeo Office" panose="020B0504040202090203" pitchFamily="34" charset="-18"/>
            </a:endParaRPr>
          </a:p>
          <a:p>
            <a:pPr algn="ctr"/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459" name="TextBox 458"/>
          <p:cNvSpPr txBox="1"/>
          <p:nvPr/>
        </p:nvSpPr>
        <p:spPr bwMode="gray">
          <a:xfrm>
            <a:off x="6732694" y="4034036"/>
            <a:ext cx="492367" cy="1800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r-HR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9,20</a:t>
            </a:r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460" name="TextBox 459"/>
          <p:cNvSpPr txBox="1"/>
          <p:nvPr/>
        </p:nvSpPr>
        <p:spPr bwMode="gray">
          <a:xfrm>
            <a:off x="8040073" y="4036669"/>
            <a:ext cx="492367" cy="1800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r-HR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41,38</a:t>
            </a:r>
            <a:endParaRPr lang="hr-HR" sz="700" dirty="0" smtClean="0">
              <a:solidFill>
                <a:schemeClr val="bg1"/>
              </a:solidFill>
              <a:latin typeface="TeleNeo Office" panose="020B0504040202090203" pitchFamily="34" charset="-18"/>
            </a:endParaRPr>
          </a:p>
        </p:txBody>
      </p:sp>
      <p:sp>
        <p:nvSpPr>
          <p:cNvPr id="464" name="TextBox 463"/>
          <p:cNvSpPr txBox="1"/>
          <p:nvPr/>
        </p:nvSpPr>
        <p:spPr bwMode="gray">
          <a:xfrm>
            <a:off x="1979710" y="4018212"/>
            <a:ext cx="648072" cy="2160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72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it-IT" sz="700" dirty="0">
                <a:solidFill>
                  <a:schemeClr val="bg1"/>
                </a:solidFill>
                <a:latin typeface="TeleNeo Office" panose="020B0504040202090203" pitchFamily="34" charset="-18"/>
              </a:rPr>
              <a:t>HT </a:t>
            </a:r>
            <a:r>
              <a:rPr lang="it-IT" sz="700" dirty="0" err="1">
                <a:solidFill>
                  <a:schemeClr val="bg1"/>
                </a:solidFill>
                <a:latin typeface="TeleNeo Office" panose="020B0504040202090203" pitchFamily="34" charset="-18"/>
              </a:rPr>
              <a:t>Prva</a:t>
            </a:r>
            <a:r>
              <a:rPr lang="it-IT" sz="700" dirty="0">
                <a:solidFill>
                  <a:schemeClr val="bg1"/>
                </a:solidFill>
                <a:latin typeface="TeleNeo Office" panose="020B0504040202090203" pitchFamily="34" charset="-18"/>
              </a:rPr>
              <a:t> </a:t>
            </a:r>
            <a:r>
              <a:rPr lang="it-IT" sz="700" dirty="0" err="1">
                <a:solidFill>
                  <a:schemeClr val="bg1"/>
                </a:solidFill>
                <a:latin typeface="TeleNeo Office" panose="020B0504040202090203" pitchFamily="34" charset="-18"/>
              </a:rPr>
              <a:t>liga</a:t>
            </a:r>
            <a:r>
              <a:rPr lang="it-IT" sz="700" dirty="0">
                <a:solidFill>
                  <a:schemeClr val="bg1"/>
                </a:solidFill>
                <a:latin typeface="TeleNeo Office" panose="020B0504040202090203" pitchFamily="34" charset="-18"/>
              </a:rPr>
              <a:t>: </a:t>
            </a:r>
            <a:r>
              <a:rPr lang="hr-HR" sz="700" dirty="0">
                <a:solidFill>
                  <a:schemeClr val="bg1"/>
                </a:solidFill>
                <a:latin typeface="TeleNeo Office" panose="020B0504040202090203" pitchFamily="34" charset="-18"/>
              </a:rPr>
              <a:t> </a:t>
            </a:r>
            <a:r>
              <a:rPr lang="hr-HR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Dinamo </a:t>
            </a:r>
            <a:r>
              <a:rPr lang="it-IT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– </a:t>
            </a:r>
            <a:r>
              <a:rPr lang="hr-HR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Varaždin </a:t>
            </a:r>
            <a:r>
              <a:rPr lang="it-IT" sz="700" dirty="0" smtClean="0">
                <a:solidFill>
                  <a:schemeClr val="bg1"/>
                </a:solidFill>
                <a:latin typeface="TeleNeo Office" panose="020B0504040202090203" pitchFamily="34" charset="-18"/>
              </a:rPr>
              <a:t>(Arena </a:t>
            </a:r>
            <a:r>
              <a:rPr lang="it-IT" sz="700" dirty="0">
                <a:solidFill>
                  <a:schemeClr val="bg1"/>
                </a:solidFill>
                <a:latin typeface="TeleNeo Office" panose="020B0504040202090203" pitchFamily="34" charset="-18"/>
              </a:rPr>
              <a:t>Sport 3)</a:t>
            </a:r>
          </a:p>
        </p:txBody>
      </p:sp>
      <p:sp>
        <p:nvSpPr>
          <p:cNvPr id="466" name="Rectangle 465"/>
          <p:cNvSpPr/>
          <p:nvPr/>
        </p:nvSpPr>
        <p:spPr>
          <a:xfrm>
            <a:off x="7304377" y="1038739"/>
            <a:ext cx="691201" cy="135632"/>
          </a:xfrm>
          <a:prstGeom prst="rect">
            <a:avLst/>
          </a:prstGeom>
          <a:solidFill>
            <a:srgbClr val="BFCB44"/>
          </a:solidFill>
          <a:ln>
            <a:solidFill>
              <a:srgbClr val="BFCB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sz="700">
              <a:latin typeface="TeleNeo Office" panose="020B0504040202090203" pitchFamily="34" charset="-18"/>
            </a:endParaRPr>
          </a:p>
        </p:txBody>
      </p:sp>
      <p:sp>
        <p:nvSpPr>
          <p:cNvPr id="467" name="Rectangle 466"/>
          <p:cNvSpPr/>
          <p:nvPr/>
        </p:nvSpPr>
        <p:spPr>
          <a:xfrm>
            <a:off x="7304377" y="1254763"/>
            <a:ext cx="756000" cy="135632"/>
          </a:xfrm>
          <a:prstGeom prst="rect">
            <a:avLst/>
          </a:prstGeom>
          <a:solidFill>
            <a:srgbClr val="BFCB44"/>
          </a:solidFill>
          <a:ln>
            <a:solidFill>
              <a:srgbClr val="BFCB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sz="700">
              <a:latin typeface="TeleNeo Office" panose="020B0504040202090203" pitchFamily="34" charset="-18"/>
            </a:endParaRPr>
          </a:p>
        </p:txBody>
      </p:sp>
      <p:sp>
        <p:nvSpPr>
          <p:cNvPr id="468" name="Rectangle 467"/>
          <p:cNvSpPr/>
          <p:nvPr/>
        </p:nvSpPr>
        <p:spPr>
          <a:xfrm>
            <a:off x="7304379" y="1468521"/>
            <a:ext cx="612000" cy="135632"/>
          </a:xfrm>
          <a:prstGeom prst="rect">
            <a:avLst/>
          </a:prstGeom>
          <a:solidFill>
            <a:srgbClr val="BFCB44"/>
          </a:solidFill>
          <a:ln>
            <a:solidFill>
              <a:srgbClr val="BFCB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sz="700">
              <a:latin typeface="TeleNeo Office" panose="020B0504040202090203" pitchFamily="34" charset="-18"/>
            </a:endParaRPr>
          </a:p>
        </p:txBody>
      </p:sp>
      <p:sp>
        <p:nvSpPr>
          <p:cNvPr id="469" name="Rectangle 468"/>
          <p:cNvSpPr/>
          <p:nvPr/>
        </p:nvSpPr>
        <p:spPr>
          <a:xfrm>
            <a:off x="7304377" y="1684545"/>
            <a:ext cx="360000" cy="135632"/>
          </a:xfrm>
          <a:prstGeom prst="rect">
            <a:avLst/>
          </a:prstGeom>
          <a:solidFill>
            <a:srgbClr val="BFCB44"/>
          </a:solidFill>
          <a:ln>
            <a:solidFill>
              <a:srgbClr val="BFCB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sz="700">
              <a:latin typeface="TeleNeo Office" panose="020B0504040202090203" pitchFamily="34" charset="-18"/>
            </a:endParaRPr>
          </a:p>
        </p:txBody>
      </p:sp>
      <p:sp>
        <p:nvSpPr>
          <p:cNvPr id="470" name="Rectangle 469"/>
          <p:cNvSpPr/>
          <p:nvPr/>
        </p:nvSpPr>
        <p:spPr>
          <a:xfrm>
            <a:off x="7304378" y="1905101"/>
            <a:ext cx="648000" cy="135632"/>
          </a:xfrm>
          <a:prstGeom prst="rect">
            <a:avLst/>
          </a:prstGeom>
          <a:solidFill>
            <a:srgbClr val="BFCB44"/>
          </a:solidFill>
          <a:ln>
            <a:solidFill>
              <a:srgbClr val="BFCB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sz="700">
              <a:latin typeface="TeleNeo Office" panose="020B0504040202090203" pitchFamily="34" charset="-18"/>
            </a:endParaRPr>
          </a:p>
        </p:txBody>
      </p:sp>
      <p:sp>
        <p:nvSpPr>
          <p:cNvPr id="471" name="Rectangle 470"/>
          <p:cNvSpPr/>
          <p:nvPr/>
        </p:nvSpPr>
        <p:spPr>
          <a:xfrm>
            <a:off x="7304379" y="2121125"/>
            <a:ext cx="630000" cy="135632"/>
          </a:xfrm>
          <a:prstGeom prst="rect">
            <a:avLst/>
          </a:prstGeom>
          <a:solidFill>
            <a:srgbClr val="BFCB44"/>
          </a:solidFill>
          <a:ln>
            <a:solidFill>
              <a:srgbClr val="BFCB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sz="700">
              <a:latin typeface="TeleNeo Office" panose="020B0504040202090203" pitchFamily="34" charset="-18"/>
            </a:endParaRPr>
          </a:p>
        </p:txBody>
      </p:sp>
      <p:sp>
        <p:nvSpPr>
          <p:cNvPr id="472" name="Rectangle 471"/>
          <p:cNvSpPr/>
          <p:nvPr/>
        </p:nvSpPr>
        <p:spPr>
          <a:xfrm>
            <a:off x="7304378" y="2334883"/>
            <a:ext cx="504000" cy="127248"/>
          </a:xfrm>
          <a:prstGeom prst="rect">
            <a:avLst/>
          </a:prstGeom>
          <a:solidFill>
            <a:srgbClr val="BFCB44"/>
          </a:solidFill>
          <a:ln>
            <a:solidFill>
              <a:srgbClr val="BFCB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sz="700">
              <a:latin typeface="TeleNeo Office" panose="020B0504040202090203" pitchFamily="34" charset="-18"/>
            </a:endParaRPr>
          </a:p>
        </p:txBody>
      </p:sp>
      <p:sp>
        <p:nvSpPr>
          <p:cNvPr id="473" name="Rectangle 472"/>
          <p:cNvSpPr/>
          <p:nvPr/>
        </p:nvSpPr>
        <p:spPr>
          <a:xfrm>
            <a:off x="7304378" y="2550907"/>
            <a:ext cx="468000" cy="135632"/>
          </a:xfrm>
          <a:prstGeom prst="rect">
            <a:avLst/>
          </a:prstGeom>
          <a:solidFill>
            <a:srgbClr val="BFCB44"/>
          </a:solidFill>
          <a:ln>
            <a:solidFill>
              <a:srgbClr val="BFCB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sz="700">
              <a:latin typeface="TeleNeo Office" panose="020B0504040202090203" pitchFamily="34" charset="-18"/>
            </a:endParaRPr>
          </a:p>
        </p:txBody>
      </p:sp>
      <p:sp>
        <p:nvSpPr>
          <p:cNvPr id="474" name="Rectangle 473"/>
          <p:cNvSpPr/>
          <p:nvPr/>
        </p:nvSpPr>
        <p:spPr>
          <a:xfrm>
            <a:off x="7304378" y="2773797"/>
            <a:ext cx="496800" cy="129229"/>
          </a:xfrm>
          <a:prstGeom prst="rect">
            <a:avLst/>
          </a:prstGeom>
          <a:solidFill>
            <a:srgbClr val="BFCB44"/>
          </a:solidFill>
          <a:ln>
            <a:solidFill>
              <a:srgbClr val="BFCB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sz="700">
              <a:latin typeface="TeleNeo Office" panose="020B0504040202090203" pitchFamily="34" charset="-18"/>
            </a:endParaRPr>
          </a:p>
        </p:txBody>
      </p:sp>
      <p:sp>
        <p:nvSpPr>
          <p:cNvPr id="475" name="Rectangle 474"/>
          <p:cNvSpPr/>
          <p:nvPr/>
        </p:nvSpPr>
        <p:spPr>
          <a:xfrm>
            <a:off x="7304377" y="3200365"/>
            <a:ext cx="540000" cy="138846"/>
          </a:xfrm>
          <a:prstGeom prst="rect">
            <a:avLst/>
          </a:prstGeom>
          <a:solidFill>
            <a:srgbClr val="BFCB44"/>
          </a:solidFill>
          <a:ln>
            <a:solidFill>
              <a:srgbClr val="BFCB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sz="700">
              <a:latin typeface="TeleNeo Office" panose="020B0504040202090203" pitchFamily="34" charset="-18"/>
            </a:endParaRPr>
          </a:p>
        </p:txBody>
      </p:sp>
      <p:sp>
        <p:nvSpPr>
          <p:cNvPr id="476" name="Rectangle 475"/>
          <p:cNvSpPr/>
          <p:nvPr/>
        </p:nvSpPr>
        <p:spPr>
          <a:xfrm>
            <a:off x="7299947" y="3406262"/>
            <a:ext cx="414000" cy="138846"/>
          </a:xfrm>
          <a:prstGeom prst="rect">
            <a:avLst/>
          </a:prstGeom>
          <a:solidFill>
            <a:srgbClr val="BFCB44"/>
          </a:solidFill>
          <a:ln>
            <a:solidFill>
              <a:srgbClr val="BFCB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sz="700">
              <a:latin typeface="TeleNeo Office" panose="020B0504040202090203" pitchFamily="34" charset="-18"/>
            </a:endParaRPr>
          </a:p>
        </p:txBody>
      </p:sp>
      <p:sp>
        <p:nvSpPr>
          <p:cNvPr id="477" name="Rectangle 476"/>
          <p:cNvSpPr/>
          <p:nvPr/>
        </p:nvSpPr>
        <p:spPr>
          <a:xfrm>
            <a:off x="7304377" y="3622643"/>
            <a:ext cx="450000" cy="146282"/>
          </a:xfrm>
          <a:prstGeom prst="rect">
            <a:avLst/>
          </a:prstGeom>
          <a:solidFill>
            <a:srgbClr val="BFCB44"/>
          </a:solidFill>
          <a:ln>
            <a:solidFill>
              <a:srgbClr val="BFCB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sz="700">
              <a:latin typeface="TeleNeo Office" panose="020B0504040202090203" pitchFamily="34" charset="-18"/>
            </a:endParaRPr>
          </a:p>
        </p:txBody>
      </p:sp>
      <p:sp>
        <p:nvSpPr>
          <p:cNvPr id="478" name="Rectangle 477"/>
          <p:cNvSpPr/>
          <p:nvPr/>
        </p:nvSpPr>
        <p:spPr>
          <a:xfrm>
            <a:off x="7304377" y="3843836"/>
            <a:ext cx="432000" cy="137845"/>
          </a:xfrm>
          <a:prstGeom prst="rect">
            <a:avLst/>
          </a:prstGeom>
          <a:solidFill>
            <a:srgbClr val="BFCB44"/>
          </a:solidFill>
          <a:ln>
            <a:solidFill>
              <a:srgbClr val="BFCB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sz="700">
              <a:latin typeface="TeleNeo Office" panose="020B0504040202090203" pitchFamily="34" charset="-18"/>
            </a:endParaRPr>
          </a:p>
        </p:txBody>
      </p:sp>
      <p:sp>
        <p:nvSpPr>
          <p:cNvPr id="479" name="Rectangle 478"/>
          <p:cNvSpPr/>
          <p:nvPr/>
        </p:nvSpPr>
        <p:spPr>
          <a:xfrm>
            <a:off x="7304378" y="4059861"/>
            <a:ext cx="464400" cy="132069"/>
          </a:xfrm>
          <a:prstGeom prst="rect">
            <a:avLst/>
          </a:prstGeom>
          <a:solidFill>
            <a:srgbClr val="BFCB44"/>
          </a:solidFill>
          <a:ln>
            <a:solidFill>
              <a:srgbClr val="BFCB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sz="700">
              <a:latin typeface="TeleNeo Office" panose="020B0504040202090203" pitchFamily="34" charset="-18"/>
            </a:endParaRPr>
          </a:p>
        </p:txBody>
      </p:sp>
      <p:sp>
        <p:nvSpPr>
          <p:cNvPr id="480" name="Rectangle 479"/>
          <p:cNvSpPr/>
          <p:nvPr/>
        </p:nvSpPr>
        <p:spPr>
          <a:xfrm>
            <a:off x="6311880" y="1035525"/>
            <a:ext cx="360000" cy="138846"/>
          </a:xfrm>
          <a:prstGeom prst="rect">
            <a:avLst/>
          </a:prstGeom>
          <a:solidFill>
            <a:srgbClr val="529AD6"/>
          </a:solidFill>
          <a:ln>
            <a:solidFill>
              <a:srgbClr val="529A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sz="700">
              <a:latin typeface="TeleNeo Office" panose="020B0504040202090203" pitchFamily="34" charset="-18"/>
            </a:endParaRPr>
          </a:p>
        </p:txBody>
      </p:sp>
      <p:sp>
        <p:nvSpPr>
          <p:cNvPr id="481" name="Rectangle 480"/>
          <p:cNvSpPr/>
          <p:nvPr/>
        </p:nvSpPr>
        <p:spPr>
          <a:xfrm>
            <a:off x="6311880" y="1251549"/>
            <a:ext cx="396000" cy="138846"/>
          </a:xfrm>
          <a:prstGeom prst="rect">
            <a:avLst/>
          </a:prstGeom>
          <a:solidFill>
            <a:srgbClr val="529AD6"/>
          </a:solidFill>
          <a:ln>
            <a:solidFill>
              <a:srgbClr val="529A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sz="700">
              <a:latin typeface="TeleNeo Office" panose="020B0504040202090203" pitchFamily="34" charset="-18"/>
            </a:endParaRPr>
          </a:p>
        </p:txBody>
      </p:sp>
      <p:sp>
        <p:nvSpPr>
          <p:cNvPr id="482" name="Rectangle 481"/>
          <p:cNvSpPr/>
          <p:nvPr/>
        </p:nvSpPr>
        <p:spPr>
          <a:xfrm>
            <a:off x="6311878" y="1465307"/>
            <a:ext cx="288000" cy="138846"/>
          </a:xfrm>
          <a:prstGeom prst="rect">
            <a:avLst/>
          </a:prstGeom>
          <a:solidFill>
            <a:srgbClr val="529AD6"/>
          </a:solidFill>
          <a:ln>
            <a:solidFill>
              <a:srgbClr val="529A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sz="700">
              <a:latin typeface="TeleNeo Office" panose="020B0504040202090203" pitchFamily="34" charset="-18"/>
            </a:endParaRPr>
          </a:p>
        </p:txBody>
      </p:sp>
      <p:sp>
        <p:nvSpPr>
          <p:cNvPr id="483" name="Rectangle 482"/>
          <p:cNvSpPr/>
          <p:nvPr/>
        </p:nvSpPr>
        <p:spPr>
          <a:xfrm>
            <a:off x="6311880" y="1681331"/>
            <a:ext cx="403200" cy="138846"/>
          </a:xfrm>
          <a:prstGeom prst="rect">
            <a:avLst/>
          </a:prstGeom>
          <a:solidFill>
            <a:srgbClr val="529AD6"/>
          </a:solidFill>
          <a:ln>
            <a:solidFill>
              <a:srgbClr val="529A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sz="700">
              <a:latin typeface="TeleNeo Office" panose="020B0504040202090203" pitchFamily="34" charset="-18"/>
            </a:endParaRPr>
          </a:p>
        </p:txBody>
      </p:sp>
      <p:sp>
        <p:nvSpPr>
          <p:cNvPr id="484" name="Rectangle 483"/>
          <p:cNvSpPr/>
          <p:nvPr/>
        </p:nvSpPr>
        <p:spPr>
          <a:xfrm>
            <a:off x="6311881" y="1901887"/>
            <a:ext cx="288000" cy="138846"/>
          </a:xfrm>
          <a:prstGeom prst="rect">
            <a:avLst/>
          </a:prstGeom>
          <a:solidFill>
            <a:srgbClr val="529AD6"/>
          </a:solidFill>
          <a:ln>
            <a:solidFill>
              <a:srgbClr val="529A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sz="700">
              <a:latin typeface="TeleNeo Office" panose="020B0504040202090203" pitchFamily="34" charset="-18"/>
            </a:endParaRPr>
          </a:p>
        </p:txBody>
      </p:sp>
      <p:sp>
        <p:nvSpPr>
          <p:cNvPr id="485" name="Rectangle 484"/>
          <p:cNvSpPr/>
          <p:nvPr/>
        </p:nvSpPr>
        <p:spPr>
          <a:xfrm>
            <a:off x="6300190" y="2547693"/>
            <a:ext cx="198000" cy="138846"/>
          </a:xfrm>
          <a:prstGeom prst="rect">
            <a:avLst/>
          </a:prstGeom>
          <a:solidFill>
            <a:srgbClr val="529AD6"/>
          </a:solidFill>
          <a:ln>
            <a:solidFill>
              <a:srgbClr val="529A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sz="700">
              <a:latin typeface="TeleNeo Office" panose="020B0504040202090203" pitchFamily="34" charset="-18"/>
            </a:endParaRPr>
          </a:p>
        </p:txBody>
      </p:sp>
      <p:sp>
        <p:nvSpPr>
          <p:cNvPr id="486" name="Rectangle 485"/>
          <p:cNvSpPr/>
          <p:nvPr/>
        </p:nvSpPr>
        <p:spPr>
          <a:xfrm>
            <a:off x="6306036" y="2764179"/>
            <a:ext cx="223200" cy="138847"/>
          </a:xfrm>
          <a:prstGeom prst="rect">
            <a:avLst/>
          </a:prstGeom>
          <a:solidFill>
            <a:srgbClr val="529AD6"/>
          </a:solidFill>
          <a:ln>
            <a:solidFill>
              <a:srgbClr val="529A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sz="700">
              <a:latin typeface="TeleNeo Office" panose="020B0504040202090203" pitchFamily="34" charset="-18"/>
            </a:endParaRPr>
          </a:p>
        </p:txBody>
      </p:sp>
      <p:sp>
        <p:nvSpPr>
          <p:cNvPr id="487" name="Rectangle 486"/>
          <p:cNvSpPr/>
          <p:nvPr/>
        </p:nvSpPr>
        <p:spPr>
          <a:xfrm>
            <a:off x="6295402" y="2981437"/>
            <a:ext cx="270000" cy="135632"/>
          </a:xfrm>
          <a:prstGeom prst="rect">
            <a:avLst/>
          </a:prstGeom>
          <a:solidFill>
            <a:srgbClr val="529AD6"/>
          </a:solidFill>
          <a:ln>
            <a:solidFill>
              <a:srgbClr val="529A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sz="700">
              <a:latin typeface="TeleNeo Office" panose="020B0504040202090203" pitchFamily="34" charset="-18"/>
            </a:endParaRPr>
          </a:p>
        </p:txBody>
      </p:sp>
      <p:sp>
        <p:nvSpPr>
          <p:cNvPr id="488" name="Rectangle 487"/>
          <p:cNvSpPr/>
          <p:nvPr/>
        </p:nvSpPr>
        <p:spPr>
          <a:xfrm>
            <a:off x="6300191" y="3404442"/>
            <a:ext cx="230400" cy="144016"/>
          </a:xfrm>
          <a:prstGeom prst="rect">
            <a:avLst/>
          </a:prstGeom>
          <a:solidFill>
            <a:srgbClr val="529AD6"/>
          </a:solidFill>
          <a:ln>
            <a:solidFill>
              <a:srgbClr val="529A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sz="700">
              <a:latin typeface="TeleNeo Office" panose="020B0504040202090203" pitchFamily="34" charset="-18"/>
            </a:endParaRPr>
          </a:p>
        </p:txBody>
      </p:sp>
      <p:sp>
        <p:nvSpPr>
          <p:cNvPr id="489" name="Rectangle 488"/>
          <p:cNvSpPr/>
          <p:nvPr/>
        </p:nvSpPr>
        <p:spPr>
          <a:xfrm>
            <a:off x="6300192" y="3630079"/>
            <a:ext cx="216000" cy="137315"/>
          </a:xfrm>
          <a:prstGeom prst="rect">
            <a:avLst/>
          </a:prstGeom>
          <a:solidFill>
            <a:srgbClr val="529AD6"/>
          </a:solidFill>
          <a:ln>
            <a:solidFill>
              <a:srgbClr val="529A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sz="700">
              <a:latin typeface="TeleNeo Office" panose="020B0504040202090203" pitchFamily="34" charset="-18"/>
            </a:endParaRPr>
          </a:p>
        </p:txBody>
      </p:sp>
      <p:sp>
        <p:nvSpPr>
          <p:cNvPr id="490" name="Rectangle 489"/>
          <p:cNvSpPr/>
          <p:nvPr/>
        </p:nvSpPr>
        <p:spPr>
          <a:xfrm>
            <a:off x="6300192" y="4059861"/>
            <a:ext cx="187200" cy="132069"/>
          </a:xfrm>
          <a:prstGeom prst="rect">
            <a:avLst/>
          </a:prstGeom>
          <a:solidFill>
            <a:srgbClr val="529AD6"/>
          </a:solidFill>
          <a:ln>
            <a:solidFill>
              <a:srgbClr val="529A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sz="700">
              <a:latin typeface="TeleNeo Office" panose="020B0504040202090203" pitchFamily="34" charset="-18"/>
            </a:endParaRPr>
          </a:p>
        </p:txBody>
      </p:sp>
      <p:sp>
        <p:nvSpPr>
          <p:cNvPr id="491" name="Rectangle 490"/>
          <p:cNvSpPr/>
          <p:nvPr/>
        </p:nvSpPr>
        <p:spPr>
          <a:xfrm>
            <a:off x="7308303" y="2981437"/>
            <a:ext cx="597600" cy="140802"/>
          </a:xfrm>
          <a:prstGeom prst="rect">
            <a:avLst/>
          </a:prstGeom>
          <a:solidFill>
            <a:srgbClr val="BFCB44"/>
          </a:solidFill>
          <a:ln>
            <a:solidFill>
              <a:srgbClr val="BFCB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sz="700">
              <a:latin typeface="TeleNeo Office" panose="020B0504040202090203" pitchFamily="34" charset="-18"/>
            </a:endParaRPr>
          </a:p>
        </p:txBody>
      </p:sp>
      <p:sp>
        <p:nvSpPr>
          <p:cNvPr id="492" name="Rectangle 491"/>
          <p:cNvSpPr/>
          <p:nvPr/>
        </p:nvSpPr>
        <p:spPr>
          <a:xfrm>
            <a:off x="6300460" y="3838667"/>
            <a:ext cx="180000" cy="144016"/>
          </a:xfrm>
          <a:prstGeom prst="rect">
            <a:avLst/>
          </a:prstGeom>
          <a:solidFill>
            <a:srgbClr val="529AD6"/>
          </a:solidFill>
          <a:ln>
            <a:solidFill>
              <a:srgbClr val="529A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sz="700">
              <a:latin typeface="TeleNeo Office" panose="020B0504040202090203" pitchFamily="34" charset="-18"/>
            </a:endParaRPr>
          </a:p>
        </p:txBody>
      </p:sp>
      <p:sp>
        <p:nvSpPr>
          <p:cNvPr id="493" name="Rectangle 492"/>
          <p:cNvSpPr/>
          <p:nvPr/>
        </p:nvSpPr>
        <p:spPr>
          <a:xfrm>
            <a:off x="6311881" y="2121125"/>
            <a:ext cx="252000" cy="135632"/>
          </a:xfrm>
          <a:prstGeom prst="rect">
            <a:avLst/>
          </a:prstGeom>
          <a:solidFill>
            <a:srgbClr val="529AD6"/>
          </a:solidFill>
          <a:ln>
            <a:solidFill>
              <a:srgbClr val="529A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sz="700">
              <a:latin typeface="TeleNeo Office" panose="020B0504040202090203" pitchFamily="34" charset="-18"/>
            </a:endParaRPr>
          </a:p>
        </p:txBody>
      </p:sp>
      <p:sp>
        <p:nvSpPr>
          <p:cNvPr id="494" name="Rectangle 493"/>
          <p:cNvSpPr/>
          <p:nvPr/>
        </p:nvSpPr>
        <p:spPr>
          <a:xfrm>
            <a:off x="6306036" y="2326499"/>
            <a:ext cx="216000" cy="135632"/>
          </a:xfrm>
          <a:prstGeom prst="rect">
            <a:avLst/>
          </a:prstGeom>
          <a:solidFill>
            <a:srgbClr val="529AD6"/>
          </a:solidFill>
          <a:ln>
            <a:solidFill>
              <a:srgbClr val="529A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sz="700">
              <a:latin typeface="TeleNeo Office" panose="020B0504040202090203" pitchFamily="34" charset="-18"/>
            </a:endParaRPr>
          </a:p>
        </p:txBody>
      </p:sp>
      <p:sp>
        <p:nvSpPr>
          <p:cNvPr id="495" name="Rectangle 494"/>
          <p:cNvSpPr/>
          <p:nvPr/>
        </p:nvSpPr>
        <p:spPr>
          <a:xfrm>
            <a:off x="4860032" y="1030355"/>
            <a:ext cx="780399" cy="144016"/>
          </a:xfrm>
          <a:prstGeom prst="rect">
            <a:avLst/>
          </a:prstGeom>
          <a:solidFill>
            <a:srgbClr val="E20074"/>
          </a:solidFill>
          <a:ln>
            <a:solidFill>
              <a:srgbClr val="E2007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sz="700">
              <a:latin typeface="TeleNeo Office" panose="020B0504040202090203" pitchFamily="34" charset="-18"/>
            </a:endParaRPr>
          </a:p>
        </p:txBody>
      </p:sp>
      <p:sp>
        <p:nvSpPr>
          <p:cNvPr id="496" name="Rectangle 495"/>
          <p:cNvSpPr/>
          <p:nvPr/>
        </p:nvSpPr>
        <p:spPr>
          <a:xfrm>
            <a:off x="4860032" y="1246379"/>
            <a:ext cx="720000" cy="144016"/>
          </a:xfrm>
          <a:prstGeom prst="rect">
            <a:avLst/>
          </a:prstGeom>
          <a:solidFill>
            <a:srgbClr val="E20074"/>
          </a:solidFill>
          <a:ln>
            <a:solidFill>
              <a:srgbClr val="E2007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sz="700">
              <a:latin typeface="TeleNeo Office" panose="020B0504040202090203" pitchFamily="34" charset="-18"/>
            </a:endParaRPr>
          </a:p>
        </p:txBody>
      </p:sp>
      <p:sp>
        <p:nvSpPr>
          <p:cNvPr id="497" name="Rectangle 496"/>
          <p:cNvSpPr/>
          <p:nvPr/>
        </p:nvSpPr>
        <p:spPr>
          <a:xfrm>
            <a:off x="4860031" y="1460137"/>
            <a:ext cx="648000" cy="144016"/>
          </a:xfrm>
          <a:prstGeom prst="rect">
            <a:avLst/>
          </a:prstGeom>
          <a:solidFill>
            <a:srgbClr val="E20074"/>
          </a:solidFill>
          <a:ln>
            <a:solidFill>
              <a:srgbClr val="E2007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sz="700">
              <a:latin typeface="TeleNeo Office" panose="020B0504040202090203" pitchFamily="34" charset="-18"/>
            </a:endParaRPr>
          </a:p>
        </p:txBody>
      </p:sp>
      <p:sp>
        <p:nvSpPr>
          <p:cNvPr id="498" name="Rectangle 497"/>
          <p:cNvSpPr/>
          <p:nvPr/>
        </p:nvSpPr>
        <p:spPr>
          <a:xfrm>
            <a:off x="4860033" y="1676161"/>
            <a:ext cx="612000" cy="144016"/>
          </a:xfrm>
          <a:prstGeom prst="rect">
            <a:avLst/>
          </a:prstGeom>
          <a:solidFill>
            <a:srgbClr val="E20074"/>
          </a:solidFill>
          <a:ln>
            <a:solidFill>
              <a:srgbClr val="E2007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sz="700">
              <a:latin typeface="TeleNeo Office" panose="020B0504040202090203" pitchFamily="34" charset="-18"/>
            </a:endParaRPr>
          </a:p>
        </p:txBody>
      </p:sp>
      <p:sp>
        <p:nvSpPr>
          <p:cNvPr id="499" name="Rectangle 498"/>
          <p:cNvSpPr/>
          <p:nvPr/>
        </p:nvSpPr>
        <p:spPr>
          <a:xfrm>
            <a:off x="4860033" y="2112741"/>
            <a:ext cx="554400" cy="144016"/>
          </a:xfrm>
          <a:prstGeom prst="rect">
            <a:avLst/>
          </a:prstGeom>
          <a:solidFill>
            <a:srgbClr val="E20074"/>
          </a:solidFill>
          <a:ln>
            <a:solidFill>
              <a:srgbClr val="E2007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sz="700">
              <a:latin typeface="TeleNeo Office" panose="020B0504040202090203" pitchFamily="34" charset="-18"/>
            </a:endParaRPr>
          </a:p>
        </p:txBody>
      </p:sp>
      <p:sp>
        <p:nvSpPr>
          <p:cNvPr id="500" name="Rectangle 499"/>
          <p:cNvSpPr/>
          <p:nvPr/>
        </p:nvSpPr>
        <p:spPr>
          <a:xfrm>
            <a:off x="4860032" y="2326499"/>
            <a:ext cx="468000" cy="135632"/>
          </a:xfrm>
          <a:prstGeom prst="rect">
            <a:avLst/>
          </a:prstGeom>
          <a:solidFill>
            <a:srgbClr val="E20074"/>
          </a:solidFill>
          <a:ln>
            <a:solidFill>
              <a:srgbClr val="E2007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sz="700">
              <a:latin typeface="TeleNeo Office" panose="020B0504040202090203" pitchFamily="34" charset="-18"/>
            </a:endParaRPr>
          </a:p>
        </p:txBody>
      </p:sp>
      <p:sp>
        <p:nvSpPr>
          <p:cNvPr id="501" name="Rectangle 500"/>
          <p:cNvSpPr/>
          <p:nvPr/>
        </p:nvSpPr>
        <p:spPr>
          <a:xfrm>
            <a:off x="4860033" y="2542523"/>
            <a:ext cx="432000" cy="144016"/>
          </a:xfrm>
          <a:prstGeom prst="rect">
            <a:avLst/>
          </a:prstGeom>
          <a:solidFill>
            <a:srgbClr val="E20074"/>
          </a:solidFill>
          <a:ln>
            <a:solidFill>
              <a:srgbClr val="E2007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sz="700">
              <a:latin typeface="TeleNeo Office" panose="020B0504040202090203" pitchFamily="34" charset="-18"/>
            </a:endParaRPr>
          </a:p>
        </p:txBody>
      </p:sp>
      <p:sp>
        <p:nvSpPr>
          <p:cNvPr id="502" name="Rectangle 501"/>
          <p:cNvSpPr/>
          <p:nvPr/>
        </p:nvSpPr>
        <p:spPr>
          <a:xfrm>
            <a:off x="4860033" y="2765413"/>
            <a:ext cx="396000" cy="144016"/>
          </a:xfrm>
          <a:prstGeom prst="rect">
            <a:avLst/>
          </a:prstGeom>
          <a:solidFill>
            <a:srgbClr val="E20074"/>
          </a:solidFill>
          <a:ln>
            <a:solidFill>
              <a:srgbClr val="E2007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sz="700">
              <a:latin typeface="TeleNeo Office" panose="020B0504040202090203" pitchFamily="34" charset="-18"/>
            </a:endParaRPr>
          </a:p>
        </p:txBody>
      </p:sp>
      <p:sp>
        <p:nvSpPr>
          <p:cNvPr id="503" name="Rectangle 502"/>
          <p:cNvSpPr/>
          <p:nvPr/>
        </p:nvSpPr>
        <p:spPr>
          <a:xfrm>
            <a:off x="4860032" y="2981437"/>
            <a:ext cx="360000" cy="140802"/>
          </a:xfrm>
          <a:prstGeom prst="rect">
            <a:avLst/>
          </a:prstGeom>
          <a:solidFill>
            <a:srgbClr val="E20074"/>
          </a:solidFill>
          <a:ln>
            <a:solidFill>
              <a:srgbClr val="E2007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sz="700">
              <a:latin typeface="TeleNeo Office" panose="020B0504040202090203" pitchFamily="34" charset="-18"/>
            </a:endParaRPr>
          </a:p>
        </p:txBody>
      </p:sp>
      <p:sp>
        <p:nvSpPr>
          <p:cNvPr id="504" name="Rectangle 503"/>
          <p:cNvSpPr/>
          <p:nvPr/>
        </p:nvSpPr>
        <p:spPr>
          <a:xfrm>
            <a:off x="4860033" y="3195195"/>
            <a:ext cx="324000" cy="144016"/>
          </a:xfrm>
          <a:prstGeom prst="rect">
            <a:avLst/>
          </a:prstGeom>
          <a:solidFill>
            <a:srgbClr val="E20074"/>
          </a:solidFill>
          <a:ln>
            <a:solidFill>
              <a:srgbClr val="E2007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sz="700">
              <a:latin typeface="TeleNeo Office" panose="020B0504040202090203" pitchFamily="34" charset="-18"/>
            </a:endParaRPr>
          </a:p>
        </p:txBody>
      </p:sp>
      <p:sp>
        <p:nvSpPr>
          <p:cNvPr id="505" name="Rectangle 504"/>
          <p:cNvSpPr/>
          <p:nvPr/>
        </p:nvSpPr>
        <p:spPr>
          <a:xfrm>
            <a:off x="4860033" y="3411219"/>
            <a:ext cx="288000" cy="144016"/>
          </a:xfrm>
          <a:prstGeom prst="rect">
            <a:avLst/>
          </a:prstGeom>
          <a:solidFill>
            <a:srgbClr val="E20074"/>
          </a:solidFill>
          <a:ln>
            <a:solidFill>
              <a:srgbClr val="E2007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sz="700">
              <a:latin typeface="TeleNeo Office" panose="020B0504040202090203" pitchFamily="34" charset="-18"/>
            </a:endParaRPr>
          </a:p>
        </p:txBody>
      </p:sp>
      <p:sp>
        <p:nvSpPr>
          <p:cNvPr id="506" name="Rectangle 505"/>
          <p:cNvSpPr/>
          <p:nvPr/>
        </p:nvSpPr>
        <p:spPr>
          <a:xfrm>
            <a:off x="4860031" y="3624909"/>
            <a:ext cx="252000" cy="142485"/>
          </a:xfrm>
          <a:prstGeom prst="rect">
            <a:avLst/>
          </a:prstGeom>
          <a:solidFill>
            <a:srgbClr val="E20074"/>
          </a:solidFill>
          <a:ln>
            <a:solidFill>
              <a:srgbClr val="E2007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sz="700">
              <a:latin typeface="TeleNeo Office" panose="020B0504040202090203" pitchFamily="34" charset="-18"/>
            </a:endParaRPr>
          </a:p>
        </p:txBody>
      </p:sp>
      <p:sp>
        <p:nvSpPr>
          <p:cNvPr id="507" name="Rectangle 506"/>
          <p:cNvSpPr/>
          <p:nvPr/>
        </p:nvSpPr>
        <p:spPr>
          <a:xfrm>
            <a:off x="4860032" y="3838667"/>
            <a:ext cx="216000" cy="144016"/>
          </a:xfrm>
          <a:prstGeom prst="rect">
            <a:avLst/>
          </a:prstGeom>
          <a:solidFill>
            <a:srgbClr val="E20074"/>
          </a:solidFill>
          <a:ln>
            <a:solidFill>
              <a:srgbClr val="E2007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sz="700">
              <a:latin typeface="TeleNeo Office" panose="020B0504040202090203" pitchFamily="34" charset="-18"/>
            </a:endParaRPr>
          </a:p>
        </p:txBody>
      </p:sp>
      <p:sp>
        <p:nvSpPr>
          <p:cNvPr id="508" name="Rectangle 507"/>
          <p:cNvSpPr/>
          <p:nvPr/>
        </p:nvSpPr>
        <p:spPr>
          <a:xfrm>
            <a:off x="4860033" y="1896717"/>
            <a:ext cx="558000" cy="144016"/>
          </a:xfrm>
          <a:prstGeom prst="rect">
            <a:avLst/>
          </a:prstGeom>
          <a:solidFill>
            <a:srgbClr val="E20074"/>
          </a:solidFill>
          <a:ln>
            <a:solidFill>
              <a:srgbClr val="E2007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sz="700">
              <a:latin typeface="TeleNeo Office" panose="020B0504040202090203" pitchFamily="34" charset="-18"/>
            </a:endParaRPr>
          </a:p>
        </p:txBody>
      </p:sp>
      <p:sp>
        <p:nvSpPr>
          <p:cNvPr id="509" name="Rectangle 508"/>
          <p:cNvSpPr/>
          <p:nvPr/>
        </p:nvSpPr>
        <p:spPr>
          <a:xfrm>
            <a:off x="4859037" y="4047914"/>
            <a:ext cx="180000" cy="144016"/>
          </a:xfrm>
          <a:prstGeom prst="rect">
            <a:avLst/>
          </a:prstGeom>
          <a:solidFill>
            <a:srgbClr val="E20074"/>
          </a:solidFill>
          <a:ln>
            <a:solidFill>
              <a:srgbClr val="E2007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sz="700">
              <a:latin typeface="TeleNeo Office" panose="020B0504040202090203" pitchFamily="34" charset="-18"/>
            </a:endParaRPr>
          </a:p>
        </p:txBody>
      </p:sp>
      <p:sp>
        <p:nvSpPr>
          <p:cNvPr id="510" name="Rectangle 509"/>
          <p:cNvSpPr/>
          <p:nvPr/>
        </p:nvSpPr>
        <p:spPr>
          <a:xfrm>
            <a:off x="6300461" y="3188418"/>
            <a:ext cx="252000" cy="135632"/>
          </a:xfrm>
          <a:prstGeom prst="rect">
            <a:avLst/>
          </a:prstGeom>
          <a:solidFill>
            <a:srgbClr val="529AD6"/>
          </a:solidFill>
          <a:ln>
            <a:solidFill>
              <a:srgbClr val="529A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sz="700">
              <a:latin typeface="TeleNeo Office" panose="020B0504040202090203" pitchFamily="34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3211057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E20074"/>
        </a:solidFill>
        <a:ln>
          <a:solidFill>
            <a:srgbClr val="E20074"/>
          </a:solidFill>
        </a:ln>
      </a:spPr>
      <a:bodyPr rtlCol="0" anchor="ctr"/>
      <a:lstStyle>
        <a:defPPr algn="ctr">
          <a:defRPr sz="700">
            <a:latin typeface="TeleNeo Office" panose="020B0504040202090203" pitchFamily="34" charset="-18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2467</TotalTime>
  <Words>1612</Words>
  <Application>Microsoft Office PowerPoint</Application>
  <PresentationFormat>On-screen Show (16:9)</PresentationFormat>
  <Paragraphs>779</Paragraphs>
  <Slides>10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Robert Kovaćević</dc:creator>
  <cp:lastModifiedBy>Robert Kovaćević</cp:lastModifiedBy>
  <cp:revision>123</cp:revision>
  <dcterms:created xsi:type="dcterms:W3CDTF">2021-03-03T11:14:23Z</dcterms:created>
  <dcterms:modified xsi:type="dcterms:W3CDTF">2021-06-10T13:44:11Z</dcterms:modified>
</cp:coreProperties>
</file>