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4.1.2022.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4.1.2022.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4.1.2022.</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4.1.2022.</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4.1.2022.</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pmo-hd@infodom.hr" TargetMode="External"/><Relationship Id="rId2" Type="http://schemas.openxmlformats.org/officeDocument/2006/relationships/hyperlink" Target="https://pmu.e-mediji.hr/Login.aspx" TargetMode="External"/><Relationship Id="rId1" Type="http://schemas.openxmlformats.org/officeDocument/2006/relationships/slideLayout" Target="../slideLayouts/slideLayout2.xml"/><Relationship Id="rId5" Type="http://schemas.openxmlformats.org/officeDocument/2006/relationships/hyperlink" Target="http://www.e-mediji.hr/repository_files/file/582/" TargetMode="External"/><Relationship Id="rId4" Type="http://schemas.openxmlformats.org/officeDocument/2006/relationships/hyperlink" Target="mailto:jmarusic@aem.h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3566160"/>
          </a:xfrm>
        </p:spPr>
        <p:txBody>
          <a:bodyPr>
            <a:normAutofit/>
          </a:bodyPr>
          <a:lstStyle/>
          <a:p>
            <a:r>
              <a:rPr lang="hr-HR" sz="6000" dirty="0"/>
              <a:t>Vodič za predavanje financijskog pravdanja Fondova putem web sučelja</a:t>
            </a:r>
          </a:p>
        </p:txBody>
      </p:sp>
      <p:sp>
        <p:nvSpPr>
          <p:cNvPr id="3" name="Subtitle 2"/>
          <p:cNvSpPr>
            <a:spLocks noGrp="1"/>
          </p:cNvSpPr>
          <p:nvPr>
            <p:ph type="subTitle" idx="1"/>
          </p:nvPr>
        </p:nvSpPr>
        <p:spPr>
          <a:xfrm>
            <a:off x="1100051" y="4455619"/>
            <a:ext cx="10058400" cy="1673331"/>
          </a:xfrm>
        </p:spPr>
        <p:txBody>
          <a:bodyPr>
            <a:normAutofit fontScale="92500" lnSpcReduction="20000"/>
          </a:bodyPr>
          <a:lstStyle/>
          <a:p>
            <a:r>
              <a:rPr lang="hr-HR" dirty="0" err="1"/>
              <a:t>PripremiLi</a:t>
            </a:r>
            <a:r>
              <a:rPr lang="hr-HR" dirty="0"/>
              <a:t>:</a:t>
            </a:r>
          </a:p>
          <a:p>
            <a:r>
              <a:rPr lang="hr-HR" dirty="0"/>
              <a:t>Zoran </a:t>
            </a:r>
            <a:r>
              <a:rPr lang="hr-HR" dirty="0" err="1"/>
              <a:t>jakić</a:t>
            </a:r>
            <a:r>
              <a:rPr lang="hr-HR" dirty="0"/>
              <a:t> </a:t>
            </a:r>
          </a:p>
          <a:p>
            <a:r>
              <a:rPr lang="hr-HR" dirty="0"/>
              <a:t>petra pazman</a:t>
            </a:r>
          </a:p>
          <a:p>
            <a:r>
              <a:rPr lang="hr-HR" dirty="0"/>
              <a:t>Josip </a:t>
            </a:r>
            <a:r>
              <a:rPr lang="hr-HR" dirty="0" err="1"/>
              <a:t>marušić</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10" y="4563520"/>
            <a:ext cx="3067478" cy="1457528"/>
          </a:xfrm>
          <a:prstGeom prst="rect">
            <a:avLst/>
          </a:prstGeom>
        </p:spPr>
      </p:pic>
    </p:spTree>
    <p:extLst>
      <p:ext uri="{BB962C8B-B14F-4D97-AF65-F5344CB8AC3E}">
        <p14:creationId xmlns:p14="http://schemas.microsoft.com/office/powerpoint/2010/main" val="266661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dirty="0"/>
              <a:t> Podržava preglednike Internet Explorer 9 i novije, </a:t>
            </a:r>
            <a:r>
              <a:rPr lang="hr-HR" dirty="0" err="1"/>
              <a:t>Mozilla</a:t>
            </a:r>
            <a:r>
              <a:rPr lang="hr-HR" dirty="0"/>
              <a:t> Firefox i Google </a:t>
            </a:r>
            <a:r>
              <a:rPr lang="hr-HR" dirty="0" err="1"/>
              <a:t>Chrome</a:t>
            </a:r>
            <a:r>
              <a:rPr lang="hr-HR" dirty="0"/>
              <a:t>. </a:t>
            </a:r>
          </a:p>
          <a:p>
            <a:pPr>
              <a:buFont typeface="Wingdings" panose="05000000000000000000" pitchFamily="2" charset="2"/>
              <a:buChar char="q"/>
            </a:pPr>
            <a:r>
              <a:rPr lang="hr-HR" dirty="0"/>
              <a:t> Ispunjavanje web pravdanja na adresi - </a:t>
            </a:r>
            <a:r>
              <a:rPr lang="hr-HR" dirty="0">
                <a:hlinkClick r:id="rId2"/>
              </a:rPr>
              <a:t>https://pmu.e-mediji.hr/Login.aspx</a:t>
            </a:r>
            <a:endParaRPr lang="en-GB" dirty="0"/>
          </a:p>
          <a:p>
            <a:pPr>
              <a:buFont typeface="Wingdings" panose="05000000000000000000" pitchFamily="2" charset="2"/>
              <a:buChar char="q"/>
            </a:pPr>
            <a:r>
              <a:rPr lang="hr-HR" dirty="0"/>
              <a:t>Dodatni upiti - Fond2021@</a:t>
            </a:r>
            <a:r>
              <a:rPr lang="en-GB" dirty="0" err="1"/>
              <a:t>aem</a:t>
            </a:r>
            <a:r>
              <a:rPr lang="hr-HR" dirty="0"/>
              <a:t>.hr </a:t>
            </a:r>
          </a:p>
          <a:p>
            <a:pPr>
              <a:buFont typeface="Wingdings" panose="05000000000000000000" pitchFamily="2" charset="2"/>
              <a:buChar char="q"/>
            </a:pPr>
            <a:r>
              <a:rPr lang="hr-HR" dirty="0"/>
              <a:t> Prijava tehničkih problema: </a:t>
            </a:r>
          </a:p>
          <a:p>
            <a:pPr lvl="1">
              <a:buFont typeface="Wingdings" panose="05000000000000000000" pitchFamily="2" charset="2"/>
              <a:buChar char="§"/>
            </a:pPr>
            <a:r>
              <a:rPr lang="hr-HR" dirty="0"/>
              <a:t>E-mail: </a:t>
            </a:r>
            <a:r>
              <a:rPr lang="hr-HR" dirty="0">
                <a:hlinkClick r:id="rId3"/>
              </a:rPr>
              <a:t>pmo-hd@infodom.hr</a:t>
            </a:r>
            <a:r>
              <a:rPr lang="hr-HR" dirty="0"/>
              <a:t>, </a:t>
            </a:r>
            <a:r>
              <a:rPr lang="hr-HR" dirty="0">
                <a:hlinkClick r:id="rId4"/>
              </a:rPr>
              <a:t>jmarusic@aem.hr</a:t>
            </a:r>
            <a:r>
              <a:rPr lang="hr-HR" dirty="0"/>
              <a:t> </a:t>
            </a:r>
          </a:p>
          <a:p>
            <a:pPr lvl="1">
              <a:buFont typeface="Wingdings" panose="05000000000000000000" pitchFamily="2" charset="2"/>
              <a:buChar char="§"/>
            </a:pPr>
            <a:r>
              <a:rPr lang="hr-HR" dirty="0"/>
              <a:t>Tel: 01/3040-588, lokal 140 </a:t>
            </a:r>
          </a:p>
          <a:p>
            <a:pPr>
              <a:buFont typeface="Wingdings" panose="05000000000000000000" pitchFamily="2" charset="2"/>
              <a:buChar char="q"/>
            </a:pPr>
            <a:r>
              <a:rPr lang="hr-HR" dirty="0"/>
              <a:t> Kratke upute za spajanje više PDF dokumenata u jedan: </a:t>
            </a:r>
          </a:p>
          <a:p>
            <a:pPr lvl="1">
              <a:buFont typeface="Wingdings" panose="05000000000000000000" pitchFamily="2" charset="2"/>
              <a:buChar char="§"/>
            </a:pPr>
            <a:r>
              <a:rPr lang="hr-HR" dirty="0">
                <a:hlinkClick r:id="rId5"/>
              </a:rPr>
              <a:t>www.e-mediji.hr/repository_files/file/582/ </a:t>
            </a:r>
            <a:endParaRPr lang="hr-HR" dirty="0"/>
          </a:p>
          <a:p>
            <a:pPr>
              <a:buFont typeface="Wingdings" panose="05000000000000000000" pitchFamily="2" charset="2"/>
              <a:buChar char="q"/>
            </a:pPr>
            <a:r>
              <a:rPr lang="hr-HR" dirty="0"/>
              <a:t> Prije početka ispunjavanja ažurirati opće podatke o pružatelju ( u dijelu „moje medijske usluge“, u stupcu „Opći podaci“ kliknuti na „Uredi podatke“)!</a:t>
            </a:r>
          </a:p>
        </p:txBody>
      </p:sp>
    </p:spTree>
    <p:extLst>
      <p:ext uri="{BB962C8B-B14F-4D97-AF65-F5344CB8AC3E}">
        <p14:creationId xmlns:p14="http://schemas.microsoft.com/office/powerpoint/2010/main" val="196015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4400" dirty="0"/>
              <a:t>Potpore male vrijednosti</a:t>
            </a:r>
          </a:p>
        </p:txBody>
      </p:sp>
      <p:sp>
        <p:nvSpPr>
          <p:cNvPr id="3" name="Content Placeholder 2"/>
          <p:cNvSpPr>
            <a:spLocks noGrp="1"/>
          </p:cNvSpPr>
          <p:nvPr>
            <p:ph idx="1"/>
          </p:nvPr>
        </p:nvSpPr>
        <p:spPr>
          <a:xfrm>
            <a:off x="1097280" y="5503742"/>
            <a:ext cx="10058400" cy="513348"/>
          </a:xfrm>
        </p:spPr>
        <p:txBody>
          <a:bodyPr>
            <a:normAutofit fontScale="92500" lnSpcReduction="20000"/>
          </a:bodyPr>
          <a:lstStyle/>
          <a:p>
            <a:r>
              <a:rPr lang="hr-HR" dirty="0"/>
              <a:t>U glavnom izborniku odabrati „Fondovi”, nakon toga u stupcu željenog natječaja odabrati „Moja pravdanja”.</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1994908"/>
            <a:ext cx="9887021" cy="2900578"/>
          </a:xfrm>
          <a:prstGeom prst="rect">
            <a:avLst/>
          </a:prstGeom>
        </p:spPr>
      </p:pic>
    </p:spTree>
    <p:extLst>
      <p:ext uri="{BB962C8B-B14F-4D97-AF65-F5344CB8AC3E}">
        <p14:creationId xmlns:p14="http://schemas.microsoft.com/office/powerpoint/2010/main" val="470699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4400" dirty="0"/>
              <a:t>Potpore male vrijednosti</a:t>
            </a:r>
          </a:p>
        </p:txBody>
      </p:sp>
      <p:sp>
        <p:nvSpPr>
          <p:cNvPr id="3" name="Content Placeholder 2"/>
          <p:cNvSpPr>
            <a:spLocks noGrp="1"/>
          </p:cNvSpPr>
          <p:nvPr>
            <p:ph idx="1"/>
          </p:nvPr>
        </p:nvSpPr>
        <p:spPr>
          <a:xfrm>
            <a:off x="710102" y="5758248"/>
            <a:ext cx="10058400" cy="357980"/>
          </a:xfrm>
        </p:spPr>
        <p:txBody>
          <a:bodyPr>
            <a:normAutofit fontScale="62500" lnSpcReduction="20000"/>
          </a:bodyPr>
          <a:lstStyle/>
          <a:p>
            <a:r>
              <a:rPr lang="hr-HR" dirty="0"/>
              <a:t>Nakon što odaberete pravdanje za 20</a:t>
            </a:r>
            <a:r>
              <a:rPr lang="en-GB" dirty="0"/>
              <a:t>2</a:t>
            </a:r>
            <a:r>
              <a:rPr lang="hr-HR" dirty="0"/>
              <a:t>1. godinu, odabiremo  dio „Financijsko pravdanje” te troškove dodajemo klikom na tipku „Dodaj novi trošak”.</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227" y="1788273"/>
            <a:ext cx="8523716" cy="3627863"/>
          </a:xfrm>
          <a:prstGeom prst="rect">
            <a:avLst/>
          </a:prstGeom>
        </p:spPr>
      </p:pic>
    </p:spTree>
    <p:extLst>
      <p:ext uri="{BB962C8B-B14F-4D97-AF65-F5344CB8AC3E}">
        <p14:creationId xmlns:p14="http://schemas.microsoft.com/office/powerpoint/2010/main" val="63919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Potpore male 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dirty="0"/>
              <a:t>Odabirete  vrstu troška kojoj pojedinačni trošak pripada, te nakon toga kliknete „Prihvati”</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468" y="2609735"/>
            <a:ext cx="7983064" cy="1638529"/>
          </a:xfrm>
          <a:prstGeom prst="rect">
            <a:avLst/>
          </a:prstGeom>
        </p:spPr>
      </p:pic>
    </p:spTree>
    <p:extLst>
      <p:ext uri="{BB962C8B-B14F-4D97-AF65-F5344CB8AC3E}">
        <p14:creationId xmlns:p14="http://schemas.microsoft.com/office/powerpoint/2010/main" val="481301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Potpore male vrijednosti</a:t>
            </a:r>
          </a:p>
        </p:txBody>
      </p:sp>
      <p:sp>
        <p:nvSpPr>
          <p:cNvPr id="6" name="Content Placeholder 5"/>
          <p:cNvSpPr>
            <a:spLocks noGrp="1"/>
          </p:cNvSpPr>
          <p:nvPr>
            <p:ph idx="1"/>
          </p:nvPr>
        </p:nvSpPr>
        <p:spPr>
          <a:xfrm>
            <a:off x="1097280" y="5793827"/>
            <a:ext cx="10058400" cy="456835"/>
          </a:xfrm>
        </p:spPr>
        <p:txBody>
          <a:bodyPr>
            <a:noAutofit/>
          </a:bodyPr>
          <a:lstStyle/>
          <a:p>
            <a:pPr marL="0" indent="0">
              <a:buNone/>
            </a:pPr>
            <a:r>
              <a:rPr lang="hr-HR" sz="1500" dirty="0"/>
              <a:t>Unosite naziv troška, konto, ukupni godišnji iznos troška koji se potom raspoređuje po pojedinim emisijama sukladno ključu raspodjele, koji definira svaki pružatelj sam za sebe.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3773" y="1925624"/>
            <a:ext cx="6924202" cy="3627357"/>
          </a:xfrm>
          <a:prstGeom prst="rect">
            <a:avLst/>
          </a:prstGeom>
        </p:spPr>
      </p:pic>
    </p:spTree>
    <p:extLst>
      <p:ext uri="{BB962C8B-B14F-4D97-AF65-F5344CB8AC3E}">
        <p14:creationId xmlns:p14="http://schemas.microsoft.com/office/powerpoint/2010/main" val="303196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Potpore male vrijednosti</a:t>
            </a:r>
          </a:p>
        </p:txBody>
      </p:sp>
      <p:sp>
        <p:nvSpPr>
          <p:cNvPr id="5" name="Content Placeholder 4"/>
          <p:cNvSpPr>
            <a:spLocks noGrp="1"/>
          </p:cNvSpPr>
          <p:nvPr>
            <p:ph idx="1"/>
          </p:nvPr>
        </p:nvSpPr>
        <p:spPr>
          <a:xfrm>
            <a:off x="1097280" y="5552303"/>
            <a:ext cx="10058400" cy="691978"/>
          </a:xfrm>
        </p:spPr>
        <p:txBody>
          <a:bodyPr>
            <a:normAutofit fontScale="62500" lnSpcReduction="20000"/>
          </a:bodyPr>
          <a:lstStyle/>
          <a:p>
            <a:r>
              <a:rPr lang="hr-HR" dirty="0"/>
              <a:t>Ispod popisa unesenih troškova nalazi se sažetak za provjeru kojim možete provjeriti da li ste unijeli sve troškove s obzirom na dodijeljena sredstva za 20</a:t>
            </a:r>
            <a:r>
              <a:rPr lang="en-GB" dirty="0"/>
              <a:t>2</a:t>
            </a:r>
            <a:r>
              <a:rPr lang="hr-HR" dirty="0"/>
              <a:t>1. godinu.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1308" y="2019963"/>
            <a:ext cx="7687945" cy="3448569"/>
          </a:xfrm>
          <a:prstGeom prst="rect">
            <a:avLst/>
          </a:prstGeom>
        </p:spPr>
      </p:pic>
    </p:spTree>
    <p:extLst>
      <p:ext uri="{BB962C8B-B14F-4D97-AF65-F5344CB8AC3E}">
        <p14:creationId xmlns:p14="http://schemas.microsoft.com/office/powerpoint/2010/main" val="2067523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4400" dirty="0"/>
              <a:t>Potpore male vrijednosti</a:t>
            </a:r>
          </a:p>
        </p:txBody>
      </p:sp>
      <p:sp>
        <p:nvSpPr>
          <p:cNvPr id="3" name="Content Placeholder 2"/>
          <p:cNvSpPr>
            <a:spLocks noGrp="1"/>
          </p:cNvSpPr>
          <p:nvPr>
            <p:ph idx="1"/>
          </p:nvPr>
        </p:nvSpPr>
        <p:spPr>
          <a:xfrm>
            <a:off x="1097279" y="5321395"/>
            <a:ext cx="10128439" cy="769872"/>
          </a:xfrm>
        </p:spPr>
        <p:txBody>
          <a:bodyPr>
            <a:normAutofit fontScale="62500" lnSpcReduction="20000"/>
          </a:bodyPr>
          <a:lstStyle/>
          <a:p>
            <a:r>
              <a:rPr lang="hr-HR" dirty="0"/>
              <a:t>Kada ste unijeli sve troškove, u dijelu „Dokumentacija” preuzimate obrazac pravdanja, ispišete ga, </a:t>
            </a:r>
            <a:r>
              <a:rPr lang="hr-HR" dirty="0" err="1"/>
              <a:t>pečatirate</a:t>
            </a:r>
            <a:r>
              <a:rPr lang="hr-HR" dirty="0"/>
              <a:t> i potpišete, provjerite da su svi podaci ispravni, nakon toga ponovno skenirate tako potpisanog. Podignete ga u aplikaciju klikom na „Odaberi”, odaberete tip dokumenta dokument pravdanja i kliknete „dodaj odabrane dokumente”. Na isti način podignete i analitičku bruto bilancu ili knjigu primitaka i izdataka te eventualno druge dokumente. Kada ste podigli dokumente </a:t>
            </a:r>
            <a:r>
              <a:rPr lang="hr-HR" b="1" dirty="0"/>
              <a:t>klikom na „Završi pravdanje” predajete ukupno pravdanje</a:t>
            </a:r>
            <a:r>
              <a:rPr lang="hr-HR" dirty="0"/>
              <a:t>, koje uključuje i programski dio, za 20</a:t>
            </a:r>
            <a:r>
              <a:rPr lang="en-GB" dirty="0"/>
              <a:t>2</a:t>
            </a:r>
            <a:r>
              <a:rPr lang="hr-HR" dirty="0"/>
              <a:t>1. godinu.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159</TotalTime>
  <Words>431</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Vodič za predavanje financijskog pravdanja Fondova putem web sučelja</vt:lpstr>
      <vt:lpstr>Opće informacije</vt:lpstr>
      <vt:lpstr>Potpore male vrijednosti</vt:lpstr>
      <vt:lpstr>Potpore male vrijednosti</vt:lpstr>
      <vt:lpstr>Potpore male vrijednosti</vt:lpstr>
      <vt:lpstr>Potpore male vrijednosti</vt:lpstr>
      <vt:lpstr>Potpore male vrijednosti</vt:lpstr>
      <vt:lpstr>Potpore male vrijednosti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Josip Marušić</cp:lastModifiedBy>
  <cp:revision>42</cp:revision>
  <dcterms:created xsi:type="dcterms:W3CDTF">2016-01-26T08:11:14Z</dcterms:created>
  <dcterms:modified xsi:type="dcterms:W3CDTF">2022-01-04T12:04:56Z</dcterms:modified>
</cp:coreProperties>
</file>