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7" r:id="rId1"/>
  </p:sldMasterIdLst>
  <p:sldIdLst>
    <p:sldId id="278" r:id="rId2"/>
    <p:sldId id="277" r:id="rId3"/>
    <p:sldId id="276" r:id="rId4"/>
    <p:sldId id="275" r:id="rId5"/>
    <p:sldId id="259" r:id="rId6"/>
    <p:sldId id="260" r:id="rId7"/>
    <p:sldId id="261" r:id="rId8"/>
    <p:sldId id="262" r:id="rId9"/>
    <p:sldId id="280" r:id="rId10"/>
    <p:sldId id="281" r:id="rId11"/>
    <p:sldId id="265" r:id="rId12"/>
    <p:sldId id="266" r:id="rId13"/>
    <p:sldId id="267" r:id="rId14"/>
    <p:sldId id="283" r:id="rId15"/>
    <p:sldId id="270" r:id="rId16"/>
  </p:sldIdLst>
  <p:sldSz cx="12192000" cy="6858000"/>
  <p:notesSz cx="6797675" cy="9928225"/>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1118" userDrawn="1">
          <p15:clr>
            <a:srgbClr val="A4A3A4"/>
          </p15:clr>
        </p15:guide>
        <p15:guide id="3" pos="80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3" d="100"/>
          <a:sy n="83" d="100"/>
        </p:scale>
        <p:origin x="686" y="77"/>
      </p:cViewPr>
      <p:guideLst>
        <p:guide orient="horz" pos="2160"/>
        <p:guide pos="1118"/>
        <p:guide pos="80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253C937-0F37-436A-A2D4-7A9D1D1F924B}" type="datetimeFigureOut">
              <a:rPr lang="hr-HR" smtClean="0"/>
              <a:t>25.11.2021.</a:t>
            </a:fld>
            <a:endParaRPr lang="hr-H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hr-H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FB43FD1-4D68-427E-9176-D15321A32D74}" type="slidenum">
              <a:rPr lang="hr-HR" smtClean="0"/>
              <a:t>‹#›</a:t>
            </a:fld>
            <a:endParaRPr lang="hr-H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66719799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53C937-0F37-436A-A2D4-7A9D1D1F924B}" type="datetimeFigureOut">
              <a:rPr lang="hr-HR" smtClean="0"/>
              <a:t>25.11.2021.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FB43FD1-4D68-427E-9176-D15321A32D74}" type="slidenum">
              <a:rPr lang="hr-HR" smtClean="0"/>
              <a:t>‹#›</a:t>
            </a:fld>
            <a:endParaRPr lang="hr-HR"/>
          </a:p>
        </p:txBody>
      </p:sp>
    </p:spTree>
    <p:extLst>
      <p:ext uri="{BB962C8B-B14F-4D97-AF65-F5344CB8AC3E}">
        <p14:creationId xmlns:p14="http://schemas.microsoft.com/office/powerpoint/2010/main" val="2250065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53C937-0F37-436A-A2D4-7A9D1D1F924B}" type="datetimeFigureOut">
              <a:rPr lang="hr-HR" smtClean="0"/>
              <a:t>25.11.2021.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FB43FD1-4D68-427E-9176-D15321A32D74}" type="slidenum">
              <a:rPr lang="hr-HR" smtClean="0"/>
              <a:t>‹#›</a:t>
            </a:fld>
            <a:endParaRPr lang="hr-HR"/>
          </a:p>
        </p:txBody>
      </p:sp>
    </p:spTree>
    <p:extLst>
      <p:ext uri="{BB962C8B-B14F-4D97-AF65-F5344CB8AC3E}">
        <p14:creationId xmlns:p14="http://schemas.microsoft.com/office/powerpoint/2010/main" val="4163315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53C937-0F37-436A-A2D4-7A9D1D1F924B}" type="datetimeFigureOut">
              <a:rPr lang="hr-HR" smtClean="0"/>
              <a:t>25.11.2021.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FB43FD1-4D68-427E-9176-D15321A32D74}" type="slidenum">
              <a:rPr lang="hr-HR" smtClean="0"/>
              <a:t>‹#›</a:t>
            </a:fld>
            <a:endParaRPr lang="hr-HR"/>
          </a:p>
        </p:txBody>
      </p:sp>
    </p:spTree>
    <p:extLst>
      <p:ext uri="{BB962C8B-B14F-4D97-AF65-F5344CB8AC3E}">
        <p14:creationId xmlns:p14="http://schemas.microsoft.com/office/powerpoint/2010/main" val="2248622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253C937-0F37-436A-A2D4-7A9D1D1F924B}" type="datetimeFigureOut">
              <a:rPr lang="hr-HR" smtClean="0"/>
              <a:t>25.11.2021.</a:t>
            </a:fld>
            <a:endParaRPr lang="hr-H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hr-H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FB43FD1-4D68-427E-9176-D15321A32D74}" type="slidenum">
              <a:rPr lang="hr-HR" smtClean="0"/>
              <a:t>‹#›</a:t>
            </a:fld>
            <a:endParaRPr lang="hr-H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44556775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53C937-0F37-436A-A2D4-7A9D1D1F924B}" type="datetimeFigureOut">
              <a:rPr lang="hr-HR" smtClean="0"/>
              <a:t>25.11.2021.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4FB43FD1-4D68-427E-9176-D15321A32D74}" type="slidenum">
              <a:rPr lang="hr-HR" smtClean="0"/>
              <a:t>‹#›</a:t>
            </a:fld>
            <a:endParaRPr lang="hr-HR"/>
          </a:p>
        </p:txBody>
      </p:sp>
    </p:spTree>
    <p:extLst>
      <p:ext uri="{BB962C8B-B14F-4D97-AF65-F5344CB8AC3E}">
        <p14:creationId xmlns:p14="http://schemas.microsoft.com/office/powerpoint/2010/main" val="1825346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53C937-0F37-436A-A2D4-7A9D1D1F924B}" type="datetimeFigureOut">
              <a:rPr lang="hr-HR" smtClean="0"/>
              <a:t>25.11.2021.</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4FB43FD1-4D68-427E-9176-D15321A32D74}" type="slidenum">
              <a:rPr lang="hr-HR" smtClean="0"/>
              <a:t>‹#›</a:t>
            </a:fld>
            <a:endParaRPr lang="hr-HR"/>
          </a:p>
        </p:txBody>
      </p:sp>
    </p:spTree>
    <p:extLst>
      <p:ext uri="{BB962C8B-B14F-4D97-AF65-F5344CB8AC3E}">
        <p14:creationId xmlns:p14="http://schemas.microsoft.com/office/powerpoint/2010/main" val="15247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53C937-0F37-436A-A2D4-7A9D1D1F924B}" type="datetimeFigureOut">
              <a:rPr lang="hr-HR" smtClean="0"/>
              <a:t>25.11.2021.</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4FB43FD1-4D68-427E-9176-D15321A32D74}" type="slidenum">
              <a:rPr lang="hr-HR" smtClean="0"/>
              <a:t>‹#›</a:t>
            </a:fld>
            <a:endParaRPr lang="hr-HR"/>
          </a:p>
        </p:txBody>
      </p:sp>
    </p:spTree>
    <p:extLst>
      <p:ext uri="{BB962C8B-B14F-4D97-AF65-F5344CB8AC3E}">
        <p14:creationId xmlns:p14="http://schemas.microsoft.com/office/powerpoint/2010/main" val="4181808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53C937-0F37-436A-A2D4-7A9D1D1F924B}" type="datetimeFigureOut">
              <a:rPr lang="hr-HR" smtClean="0"/>
              <a:t>25.11.2021.</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4FB43FD1-4D68-427E-9176-D15321A32D74}" type="slidenum">
              <a:rPr lang="hr-HR" smtClean="0"/>
              <a:t>‹#›</a:t>
            </a:fld>
            <a:endParaRPr lang="hr-HR"/>
          </a:p>
        </p:txBody>
      </p:sp>
    </p:spTree>
    <p:extLst>
      <p:ext uri="{BB962C8B-B14F-4D97-AF65-F5344CB8AC3E}">
        <p14:creationId xmlns:p14="http://schemas.microsoft.com/office/powerpoint/2010/main" val="2407821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253C937-0F37-436A-A2D4-7A9D1D1F924B}" type="datetimeFigureOut">
              <a:rPr lang="hr-HR" smtClean="0"/>
              <a:t>25.11.2021.</a:t>
            </a:fld>
            <a:endParaRPr lang="hr-H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hr-H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FB43FD1-4D68-427E-9176-D15321A32D74}" type="slidenum">
              <a:rPr lang="hr-HR" smtClean="0"/>
              <a:t>‹#›</a:t>
            </a:fld>
            <a:endParaRPr lang="hr-H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88843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253C937-0F37-436A-A2D4-7A9D1D1F924B}" type="datetimeFigureOut">
              <a:rPr lang="hr-HR" smtClean="0"/>
              <a:t>25.11.2021.</a:t>
            </a:fld>
            <a:endParaRPr lang="hr-H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hr-H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FB43FD1-4D68-427E-9176-D15321A32D74}" type="slidenum">
              <a:rPr lang="hr-HR" smtClean="0"/>
              <a:t>‹#›</a:t>
            </a:fld>
            <a:endParaRPr lang="hr-H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06663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253C937-0F37-436A-A2D4-7A9D1D1F924B}" type="datetimeFigureOut">
              <a:rPr lang="hr-HR" smtClean="0"/>
              <a:t>25.11.2021.</a:t>
            </a:fld>
            <a:endParaRPr lang="hr-H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hr-H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FB43FD1-4D68-427E-9176-D15321A32D74}" type="slidenum">
              <a:rPr lang="hr-HR" smtClean="0"/>
              <a:t>‹#›</a:t>
            </a:fld>
            <a:endParaRPr lang="hr-H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73072106"/>
      </p:ext>
    </p:extLst>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mailto:fond2021@aem.hr"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79218"/>
          </a:xfrm>
          <a:solidFill>
            <a:schemeClr val="bg1"/>
          </a:solidFill>
        </p:spPr>
        <p:txBody>
          <a:bodyPr>
            <a:normAutofit/>
          </a:bodyPr>
          <a:lstStyle/>
          <a:p>
            <a:r>
              <a:rPr lang="hr-HR" sz="3200" dirty="0">
                <a:latin typeface="Trebuchet MS" panose="020B0603020202020204" pitchFamily="34" charset="0"/>
              </a:rPr>
              <a:t>Financijsko pravdanje fondova 1/20, 2/20 i 3/20 za 2021. godinu se provodi putem sučelja ispmu na web stranici AEM-a !</a:t>
            </a:r>
            <a:br>
              <a:rPr lang="hr-HR" sz="3200" dirty="0">
                <a:latin typeface="Trebuchet MS" panose="020B0603020202020204" pitchFamily="34" charset="0"/>
              </a:rPr>
            </a:br>
            <a:br>
              <a:rPr lang="hr-HR" sz="3200" dirty="0">
                <a:latin typeface="Trebuchet MS" panose="020B0603020202020204" pitchFamily="34" charset="0"/>
              </a:rPr>
            </a:br>
            <a:r>
              <a:rPr lang="hr-HR" sz="3200" dirty="0">
                <a:latin typeface="Trebuchet MS" panose="020B0603020202020204" pitchFamily="34" charset="0"/>
              </a:rPr>
              <a:t> </a:t>
            </a:r>
            <a:br>
              <a:rPr lang="hr-HR" sz="3200" dirty="0">
                <a:latin typeface="Trebuchet MS" panose="020B0603020202020204" pitchFamily="34" charset="0"/>
              </a:rPr>
            </a:br>
            <a:r>
              <a:rPr lang="hr-HR" sz="3200" dirty="0">
                <a:latin typeface="Trebuchet MS" panose="020B0603020202020204" pitchFamily="34" charset="0"/>
              </a:rPr>
              <a:t>Tehnika popunjavanja financijskog izvješća je identična prošlim godinama uz dodatnu razradu kod onih koji pravdaju sredstva unutar sustava velikih potpora. </a:t>
            </a:r>
            <a:br>
              <a:rPr lang="hr-HR" sz="3200" dirty="0">
                <a:latin typeface="Trebuchet MS" panose="020B0603020202020204" pitchFamily="34" charset="0"/>
              </a:rPr>
            </a:br>
            <a:br>
              <a:rPr lang="hr-HR" sz="3200" dirty="0">
                <a:latin typeface="Trebuchet MS" panose="020B0603020202020204" pitchFamily="34" charset="0"/>
              </a:rPr>
            </a:br>
            <a:endParaRPr lang="hr-HR" sz="2800" dirty="0">
              <a:latin typeface="Trebuchet MS" panose="020B0603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9185" y="4409872"/>
            <a:ext cx="3067478" cy="1457528"/>
          </a:xfrm>
          <a:prstGeom prst="rect">
            <a:avLst/>
          </a:prstGeom>
          <a:solidFill>
            <a:srgbClr val="FFFFFF"/>
          </a:solidFill>
        </p:spPr>
      </p:pic>
    </p:spTree>
    <p:extLst>
      <p:ext uri="{BB962C8B-B14F-4D97-AF65-F5344CB8AC3E}">
        <p14:creationId xmlns:p14="http://schemas.microsoft.com/office/powerpoint/2010/main" val="3955105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10515600" cy="6477000"/>
          </a:xfrm>
        </p:spPr>
        <p:txBody>
          <a:bodyPr>
            <a:normAutofit/>
          </a:bodyPr>
          <a:lstStyle/>
          <a:p>
            <a:r>
              <a:rPr lang="hr-HR" sz="2400" dirty="0">
                <a:latin typeface="Trebuchet MS" panose="020B0603020202020204" pitchFamily="34" charset="0"/>
              </a:rPr>
              <a:t>    6. 	Također ističemo, ne moraju svi pružatelji imati sve faze troškova i 	kategorije troškova, ovisi od pružatelja do pružatelja, njegovih 	posebnosti i posebnosti programa/sadržaja koje proizvode unutar 	fonda.</a:t>
            </a:r>
            <a:br>
              <a:rPr lang="hr-HR" sz="2400" dirty="0">
                <a:latin typeface="Trebuchet MS" panose="020B0603020202020204" pitchFamily="34" charset="0"/>
              </a:rPr>
            </a:br>
            <a:br>
              <a:rPr lang="hr-HR" sz="2400" dirty="0">
                <a:latin typeface="Trebuchet MS" panose="020B0603020202020204" pitchFamily="34" charset="0"/>
              </a:rPr>
            </a:br>
            <a:r>
              <a:rPr lang="hr-HR" sz="2400" dirty="0">
                <a:latin typeface="Trebuchet MS" panose="020B0603020202020204" pitchFamily="34" charset="0"/>
              </a:rPr>
              <a:t>    </a:t>
            </a:r>
            <a:endParaRPr lang="hr-HR" sz="2400" dirty="0"/>
          </a:p>
        </p:txBody>
      </p:sp>
    </p:spTree>
    <p:extLst>
      <p:ext uri="{BB962C8B-B14F-4D97-AF65-F5344CB8AC3E}">
        <p14:creationId xmlns:p14="http://schemas.microsoft.com/office/powerpoint/2010/main" val="3799498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6992" y="383978"/>
            <a:ext cx="10515600" cy="1397687"/>
          </a:xfrm>
        </p:spPr>
        <p:txBody>
          <a:bodyPr>
            <a:normAutofit fontScale="90000"/>
          </a:bodyPr>
          <a:lstStyle/>
          <a:p>
            <a:pPr marL="457200" lvl="0" indent="-457200">
              <a:buFont typeface="Arial" panose="020B0604020202020204" pitchFamily="34" charset="0"/>
              <a:buChar char="•"/>
            </a:pPr>
            <a:r>
              <a:rPr lang="hr-HR" sz="2700" dirty="0">
                <a:latin typeface="Trebuchet MS" panose="020B0603020202020204" pitchFamily="34" charset="0"/>
              </a:rPr>
              <a:t>Ne postoji zadani ni unificirani popis troškova pretprodukcije, 	</a:t>
            </a:r>
            <a:br>
              <a:rPr lang="hr-HR" sz="2700" dirty="0">
                <a:latin typeface="Trebuchet MS" panose="020B0603020202020204" pitchFamily="34" charset="0"/>
              </a:rPr>
            </a:br>
            <a:r>
              <a:rPr lang="hr-HR" sz="2700" dirty="0">
                <a:latin typeface="Trebuchet MS" panose="020B0603020202020204" pitchFamily="34" charset="0"/>
              </a:rPr>
              <a:t>produkcije i distribucije AV djela. </a:t>
            </a:r>
            <a:br>
              <a:rPr lang="hr-HR" sz="2700" dirty="0">
                <a:latin typeface="Trebuchet MS" panose="020B0603020202020204" pitchFamily="34" charset="0"/>
              </a:rPr>
            </a:br>
            <a:r>
              <a:rPr lang="hr-HR" sz="2700" dirty="0">
                <a:latin typeface="Trebuchet MS" panose="020B0603020202020204" pitchFamily="34" charset="0"/>
              </a:rPr>
              <a:t>Sami pružatelji najbolje znaju koji trošak bi pripadao kojoj od ove tri faze. Kao pojašnjenja navodimo niže.</a:t>
            </a:r>
            <a:br>
              <a:rPr lang="hr-HR" sz="2700" dirty="0">
                <a:latin typeface="Trebuchet MS" panose="020B0603020202020204" pitchFamily="34" charset="0"/>
              </a:rPr>
            </a:br>
            <a:br>
              <a:rPr lang="hr-HR" sz="2400" dirty="0">
                <a:latin typeface="Trebuchet MS" panose="020B0603020202020204" pitchFamily="34" charset="0"/>
              </a:rPr>
            </a:br>
            <a:endParaRPr lang="hr-HR" sz="2400" dirty="0">
              <a:latin typeface="Trebuchet MS" panose="020B0603020202020204" pitchFamily="34" charset="0"/>
            </a:endParaRPr>
          </a:p>
        </p:txBody>
      </p:sp>
      <p:sp>
        <p:nvSpPr>
          <p:cNvPr id="3" name="Title 1"/>
          <p:cNvSpPr txBox="1">
            <a:spLocks/>
          </p:cNvSpPr>
          <p:nvPr/>
        </p:nvSpPr>
        <p:spPr>
          <a:xfrm>
            <a:off x="1186992" y="1957354"/>
            <a:ext cx="10515600" cy="885891"/>
          </a:xfrm>
          <a:prstGeom prst="rect">
            <a:avLst/>
          </a:prstGeom>
        </p:spPr>
        <p:txBody>
          <a:bodyPr vert="horz" lIns="91440" tIns="45720" rIns="91440" bIns="45720" rtlCol="0" anchor="t">
            <a:no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marL="342900" indent="-342900">
              <a:buFont typeface="Arial" panose="020B0604020202020204" pitchFamily="34" charset="0"/>
              <a:buChar char="•"/>
            </a:pPr>
            <a:r>
              <a:rPr lang="hr-HR" sz="2400" dirty="0">
                <a:latin typeface="Trebuchet MS" panose="020B0603020202020204" pitchFamily="34" charset="0"/>
              </a:rPr>
              <a:t>  Troškovi pretprodukcije = troškovi planiranja; primjerice pisanja</a:t>
            </a:r>
          </a:p>
          <a:p>
            <a:r>
              <a:rPr lang="hr-HR" sz="2400" dirty="0">
                <a:latin typeface="Trebuchet MS" panose="020B0603020202020204" pitchFamily="34" charset="0"/>
              </a:rPr>
              <a:t>      scenarija i razvoj AV djela.</a:t>
            </a:r>
          </a:p>
          <a:p>
            <a:endParaRPr lang="hr-HR" sz="2400" dirty="0">
              <a:latin typeface="Trebuchet MS" panose="020B0603020202020204" pitchFamily="34" charset="0"/>
            </a:endParaRPr>
          </a:p>
          <a:p>
            <a:endParaRPr lang="hr-HR" sz="2400" dirty="0">
              <a:latin typeface="Trebuchet MS" panose="020B0603020202020204" pitchFamily="34" charset="0"/>
            </a:endParaRPr>
          </a:p>
        </p:txBody>
      </p:sp>
      <p:sp>
        <p:nvSpPr>
          <p:cNvPr id="4" name="Title 1"/>
          <p:cNvSpPr txBox="1">
            <a:spLocks/>
          </p:cNvSpPr>
          <p:nvPr/>
        </p:nvSpPr>
        <p:spPr>
          <a:xfrm>
            <a:off x="1177565" y="3634031"/>
            <a:ext cx="10515600" cy="782425"/>
          </a:xfrm>
          <a:prstGeom prst="rect">
            <a:avLst/>
          </a:prstGeom>
        </p:spPr>
        <p:txBody>
          <a:bodyPr vert="horz" lIns="91440" tIns="45720" rIns="91440" bIns="45720" rtlCol="0" anchor="t">
            <a:normAutofit fontScale="97500"/>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endParaRPr lang="hr-HR" sz="2500" dirty="0">
              <a:latin typeface="Trebuchet MS" panose="020B0603020202020204" pitchFamily="34" charset="0"/>
            </a:endParaRPr>
          </a:p>
        </p:txBody>
      </p:sp>
      <p:sp>
        <p:nvSpPr>
          <p:cNvPr id="5" name="Title 1"/>
          <p:cNvSpPr txBox="1">
            <a:spLocks/>
          </p:cNvSpPr>
          <p:nvPr/>
        </p:nvSpPr>
        <p:spPr>
          <a:xfrm>
            <a:off x="1186992" y="2839595"/>
            <a:ext cx="10515600" cy="558308"/>
          </a:xfrm>
          <a:prstGeom prst="rect">
            <a:avLst/>
          </a:prstGeom>
        </p:spPr>
        <p:txBody>
          <a:bodyPr vert="horz" lIns="91440" tIns="45720" rIns="91440" bIns="45720" rtlCol="0" anchor="t">
            <a:no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marL="342900" indent="-342900">
              <a:buFont typeface="Arial" panose="020B0604020202020204" pitchFamily="34" charset="0"/>
              <a:buChar char="•"/>
            </a:pPr>
            <a:r>
              <a:rPr lang="hr-HR" sz="2400" dirty="0">
                <a:latin typeface="Trebuchet MS" panose="020B0603020202020204" pitchFamily="34" charset="0"/>
              </a:rPr>
              <a:t> Troškovi produkcije = troškovi same proizvodnje AV djela</a:t>
            </a:r>
          </a:p>
          <a:p>
            <a:endParaRPr lang="hr-HR" sz="2400" dirty="0">
              <a:latin typeface="Trebuchet MS" panose="020B0603020202020204" pitchFamily="34" charset="0"/>
            </a:endParaRPr>
          </a:p>
          <a:p>
            <a:pPr marL="342900" indent="-342900">
              <a:buFont typeface="Arial" panose="020B0604020202020204" pitchFamily="34" charset="0"/>
              <a:buChar char="•"/>
            </a:pPr>
            <a:r>
              <a:rPr lang="hr-HR" sz="2400" dirty="0">
                <a:latin typeface="Trebuchet MS" panose="020B0603020202020204" pitchFamily="34" charset="0"/>
              </a:rPr>
              <a:t>Troškovi distribucije = troškovi objavljivanja  AV djela</a:t>
            </a:r>
          </a:p>
        </p:txBody>
      </p:sp>
    </p:spTree>
    <p:extLst>
      <p:ext uri="{BB962C8B-B14F-4D97-AF65-F5344CB8AC3E}">
        <p14:creationId xmlns:p14="http://schemas.microsoft.com/office/powerpoint/2010/main" val="2087389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88075"/>
          </a:xfrm>
        </p:spPr>
        <p:txBody>
          <a:bodyPr>
            <a:normAutofit/>
          </a:bodyPr>
          <a:lstStyle/>
          <a:p>
            <a:r>
              <a:rPr lang="hr-HR" sz="2400" dirty="0">
                <a:latin typeface="Trebuchet MS" panose="020B0603020202020204" pitchFamily="34" charset="0"/>
              </a:rPr>
              <a:t>Podsjetnik za kategorije troškova !</a:t>
            </a:r>
            <a:br>
              <a:rPr lang="hr-HR" sz="2400" dirty="0">
                <a:latin typeface="Trebuchet MS" panose="020B0603020202020204" pitchFamily="34" charset="0"/>
              </a:rPr>
            </a:br>
            <a:br>
              <a:rPr lang="hr-HR" sz="2400" dirty="0">
                <a:latin typeface="Trebuchet MS" panose="020B0603020202020204" pitchFamily="34" charset="0"/>
              </a:rPr>
            </a:br>
            <a:r>
              <a:rPr lang="hr-HR" sz="2400" dirty="0">
                <a:latin typeface="Trebuchet MS" panose="020B0603020202020204" pitchFamily="34" charset="0"/>
              </a:rPr>
              <a:t>    1.   Materijalni troškovi = režijski troškovi, usluge komunikacije, 	poštanski troškovi, uredski materijal, najam/zakup prostora, usluge 	knjigovodstvenog servisa, bankovni troškovi te ostali materijalni 	troškovi </a:t>
            </a:r>
            <a:r>
              <a:rPr lang="hr-HR" sz="2400" b="1" dirty="0">
                <a:solidFill>
                  <a:schemeClr val="tx1"/>
                </a:solidFill>
                <a:latin typeface="Trebuchet MS" panose="020B0603020202020204" pitchFamily="34" charset="0"/>
              </a:rPr>
              <a:t>maksimalno do 20% ukupnih troškova.</a:t>
            </a:r>
            <a:br>
              <a:rPr lang="hr-HR" sz="2400" dirty="0">
                <a:solidFill>
                  <a:srgbClr val="FF0000"/>
                </a:solidFill>
                <a:latin typeface="Trebuchet MS" panose="020B0603020202020204" pitchFamily="34" charset="0"/>
              </a:rPr>
            </a:br>
            <a:br>
              <a:rPr lang="hr-HR" sz="2400" dirty="0">
                <a:solidFill>
                  <a:srgbClr val="FF0000"/>
                </a:solidFill>
                <a:latin typeface="Trebuchet MS" panose="020B0603020202020204" pitchFamily="34" charset="0"/>
              </a:rPr>
            </a:br>
            <a:r>
              <a:rPr lang="hr-HR" sz="2400" dirty="0">
                <a:solidFill>
                  <a:srgbClr val="FF0000"/>
                </a:solidFill>
                <a:latin typeface="Trebuchet MS" panose="020B0603020202020204" pitchFamily="34" charset="0"/>
              </a:rPr>
              <a:t>    </a:t>
            </a:r>
            <a:r>
              <a:rPr lang="hr-HR" sz="2400" dirty="0">
                <a:latin typeface="Trebuchet MS" panose="020B0603020202020204" pitchFamily="34" charset="0"/>
              </a:rPr>
              <a:t>2.   U izdacima za plaće i naknade  popunjavaju se podaci za radnike 	pružatelja i za vanjske suradnike (ugovor o djelu, autorski honorar, 	student servis). </a:t>
            </a:r>
            <a:br>
              <a:rPr lang="hr-HR" sz="2400" dirty="0">
                <a:latin typeface="Trebuchet MS" panose="020B0603020202020204" pitchFamily="34" charset="0"/>
              </a:rPr>
            </a:br>
            <a:r>
              <a:rPr lang="hr-HR" sz="2400" dirty="0">
                <a:latin typeface="Trebuchet MS" panose="020B0603020202020204" pitchFamily="34" charset="0"/>
              </a:rPr>
              <a:t>	Iskazuju se iznosi bruto plaće II za radnike i bruto naknade vanjskih 	suradnika.</a:t>
            </a:r>
          </a:p>
        </p:txBody>
      </p:sp>
    </p:spTree>
    <p:extLst>
      <p:ext uri="{BB962C8B-B14F-4D97-AF65-F5344CB8AC3E}">
        <p14:creationId xmlns:p14="http://schemas.microsoft.com/office/powerpoint/2010/main" val="2057973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98961"/>
          </a:xfrm>
        </p:spPr>
        <p:txBody>
          <a:bodyPr>
            <a:normAutofit/>
          </a:bodyPr>
          <a:lstStyle/>
          <a:p>
            <a:r>
              <a:rPr lang="hr-HR" sz="2400" dirty="0">
                <a:latin typeface="Trebuchet MS" panose="020B0603020202020204" pitchFamily="34" charset="0"/>
              </a:rPr>
              <a:t>    3.   Unutar skupine putnih izdataka iskazuju se samo troškovi dnevnica 	za službena putovanja i pripadajući putni troškovi sukladno </a:t>
            </a:r>
            <a:r>
              <a:rPr lang="hr-HR" sz="2400" b="1" dirty="0">
                <a:solidFill>
                  <a:schemeClr val="tx1"/>
                </a:solidFill>
                <a:latin typeface="Trebuchet MS" panose="020B0603020202020204" pitchFamily="34" charset="0"/>
              </a:rPr>
              <a:t>putnom 	nalogu</a:t>
            </a:r>
            <a:r>
              <a:rPr lang="hr-HR" sz="2400" dirty="0">
                <a:latin typeface="Trebuchet MS" panose="020B0603020202020204" pitchFamily="34" charset="0"/>
              </a:rPr>
              <a:t>, troškovi prijevoza na posao i s posla te troškovi loko vožnje.</a:t>
            </a:r>
            <a:br>
              <a:rPr lang="hr-HR" sz="2400" dirty="0">
                <a:latin typeface="Trebuchet MS" panose="020B0603020202020204" pitchFamily="34" charset="0"/>
              </a:rPr>
            </a:br>
            <a:br>
              <a:rPr lang="hr-HR" sz="2400" dirty="0">
                <a:latin typeface="Trebuchet MS" panose="020B0603020202020204" pitchFamily="34" charset="0"/>
              </a:rPr>
            </a:br>
            <a:r>
              <a:rPr lang="hr-HR" sz="2400" dirty="0">
                <a:latin typeface="Trebuchet MS" panose="020B0603020202020204" pitchFamily="34" charset="0"/>
              </a:rPr>
              <a:t>    4.   Unutar kategorije ostalih troškova prikazuju se direktni troškovi 	produkcije, i to planiranja proizvodnje, same proizvodnje te 	objavljivanja programa ili sadržaja. </a:t>
            </a:r>
            <a:br>
              <a:rPr lang="hr-HR" sz="2400" dirty="0">
                <a:latin typeface="Trebuchet MS" panose="020B0603020202020204" pitchFamily="34" charset="0"/>
              </a:rPr>
            </a:br>
            <a:r>
              <a:rPr lang="hr-HR" sz="2400" dirty="0">
                <a:latin typeface="Trebuchet MS" panose="020B0603020202020204" pitchFamily="34" charset="0"/>
              </a:rPr>
              <a:t>	Za elektroničke publikacije, i samo za njih, unutar kategorije 	ostalih troškova iskazuju se troškovi programskog usmjerenja 	sadržaja. Ovi troškovi programskog usmjerenja sadržaja nisu ništa 	drugo nego direktni troškovi produkcije, i to planiranja, proizvodnje 	i objavljivanja sadržaja.</a:t>
            </a:r>
          </a:p>
        </p:txBody>
      </p:sp>
    </p:spTree>
    <p:extLst>
      <p:ext uri="{BB962C8B-B14F-4D97-AF65-F5344CB8AC3E}">
        <p14:creationId xmlns:p14="http://schemas.microsoft.com/office/powerpoint/2010/main" val="768717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98961"/>
          </a:xfrm>
        </p:spPr>
        <p:txBody>
          <a:bodyPr>
            <a:normAutofit/>
          </a:bodyPr>
          <a:lstStyle/>
          <a:p>
            <a:pPr algn="ctr"/>
            <a:r>
              <a:rPr lang="hr-HR" sz="2400" dirty="0">
                <a:latin typeface="Trebuchet MS" panose="020B0603020202020204" pitchFamily="34" charset="0"/>
              </a:rPr>
              <a:t>Zaključak, usporedba male i velike potpore</a:t>
            </a:r>
            <a:br>
              <a:rPr lang="hr-HR" sz="2400" dirty="0">
                <a:latin typeface="Trebuchet MS" panose="020B0603020202020204" pitchFamily="34" charset="0"/>
              </a:rPr>
            </a:br>
            <a:br>
              <a:rPr lang="hr-HR" sz="2400" dirty="0">
                <a:latin typeface="Trebuchet MS" panose="020B0603020202020204" pitchFamily="34" charset="0"/>
              </a:rPr>
            </a:br>
            <a:r>
              <a:rPr lang="hr-HR" sz="2400" dirty="0">
                <a:latin typeface="Trebuchet MS" panose="020B0603020202020204" pitchFamily="34" charset="0"/>
              </a:rPr>
              <a:t>-ključna razlika kod popunjavnja financijskog pravdanja u sustavu malih i velikih potpora, osim obveze za velike potpore da se troškovi prvo razvrstaju po fazama, je i u rasporedu direktnih troškova produkcije programa/sadržaja pa:</a:t>
            </a:r>
            <a:br>
              <a:rPr lang="hr-HR" sz="2400" dirty="0">
                <a:latin typeface="Trebuchet MS" panose="020B0603020202020204" pitchFamily="34" charset="0"/>
              </a:rPr>
            </a:br>
            <a:br>
              <a:rPr lang="hr-HR" sz="2400" dirty="0">
                <a:latin typeface="Trebuchet MS" panose="020B0603020202020204" pitchFamily="34" charset="0"/>
              </a:rPr>
            </a:br>
            <a:r>
              <a:rPr lang="hr-HR" sz="2400" dirty="0">
                <a:latin typeface="Trebuchet MS" panose="020B0603020202020204" pitchFamily="34" charset="0"/>
              </a:rPr>
              <a:t>dok će </a:t>
            </a:r>
            <a:r>
              <a:rPr lang="hr-HR" sz="2400" b="1" dirty="0">
                <a:latin typeface="Trebuchet MS" panose="020B0603020202020204" pitchFamily="34" charset="0"/>
              </a:rPr>
              <a:t>pružatelji u sustavu malih potpora </a:t>
            </a:r>
            <a:r>
              <a:rPr lang="hr-HR" sz="2400" dirty="0">
                <a:latin typeface="Trebuchet MS" panose="020B0603020202020204" pitchFamily="34" charset="0"/>
              </a:rPr>
              <a:t>troškove pretprodukcije, produkcije i distribucije kao </a:t>
            </a:r>
            <a:r>
              <a:rPr lang="hr-HR" sz="2400" b="1" dirty="0">
                <a:latin typeface="Trebuchet MS" panose="020B0603020202020204" pitchFamily="34" charset="0"/>
              </a:rPr>
              <a:t>direktne troškove produkcije programa /sadržaja </a:t>
            </a:r>
            <a:r>
              <a:rPr lang="hr-HR" sz="2400" dirty="0">
                <a:latin typeface="Trebuchet MS" panose="020B0603020202020204" pitchFamily="34" charset="0"/>
              </a:rPr>
              <a:t>iskazivati </a:t>
            </a:r>
            <a:r>
              <a:rPr lang="hr-HR" sz="2400" i="1" dirty="0">
                <a:latin typeface="Trebuchet MS" panose="020B0603020202020204" pitchFamily="34" charset="0"/>
              </a:rPr>
              <a:t>odmah unutar kategorije ostalih troškova</a:t>
            </a:r>
            <a:r>
              <a:rPr lang="hr-HR" sz="2400" dirty="0">
                <a:latin typeface="Trebuchet MS" panose="020B0603020202020204" pitchFamily="34" charset="0"/>
              </a:rPr>
              <a:t>, </a:t>
            </a:r>
            <a:br>
              <a:rPr lang="hr-HR" sz="2400" dirty="0">
                <a:latin typeface="Trebuchet MS" panose="020B0603020202020204" pitchFamily="34" charset="0"/>
              </a:rPr>
            </a:br>
            <a:r>
              <a:rPr lang="hr-HR" sz="2400" b="1" dirty="0">
                <a:latin typeface="Trebuchet MS" panose="020B0603020202020204" pitchFamily="34" charset="0"/>
              </a:rPr>
              <a:t>pružatelji u sustavu velikih potpora </a:t>
            </a:r>
            <a:r>
              <a:rPr lang="hr-HR" sz="2400" dirty="0">
                <a:latin typeface="Trebuchet MS" panose="020B0603020202020204" pitchFamily="34" charset="0"/>
              </a:rPr>
              <a:t>će troškove pretprodukcije, produkcije i distribucije kao direktne troškove produkcije iskazivati prvo </a:t>
            </a:r>
            <a:r>
              <a:rPr lang="hr-HR" sz="2400" i="1" dirty="0">
                <a:latin typeface="Trebuchet MS" panose="020B0603020202020204" pitchFamily="34" charset="0"/>
              </a:rPr>
              <a:t>unutar skupine faze troškova </a:t>
            </a:r>
            <a:r>
              <a:rPr lang="hr-HR" sz="2400" dirty="0">
                <a:latin typeface="Trebuchet MS" panose="020B0603020202020204" pitchFamily="34" charset="0"/>
              </a:rPr>
              <a:t>gdje pripada, pa zatim unutar kategorije </a:t>
            </a:r>
            <a:r>
              <a:rPr lang="hr-HR" sz="2400" i="1" dirty="0">
                <a:latin typeface="Trebuchet MS" panose="020B0603020202020204" pitchFamily="34" charset="0"/>
              </a:rPr>
              <a:t>ostalih troškova</a:t>
            </a:r>
            <a:r>
              <a:rPr lang="hr-HR" sz="2400" dirty="0">
                <a:latin typeface="Trebuchet MS" panose="020B0603020202020204" pitchFamily="34" charset="0"/>
              </a:rPr>
              <a:t>. Tako će primjerice trošak pisanja scenarija (ako ga ima) smjestiti u fazu troškova </a:t>
            </a:r>
            <a:r>
              <a:rPr lang="hr-HR" sz="2400" dirty="0" err="1">
                <a:latin typeface="Trebuchet MS" panose="020B0603020202020204" pitchFamily="34" charset="0"/>
              </a:rPr>
              <a:t>pretprodukcije</a:t>
            </a:r>
            <a:r>
              <a:rPr lang="hr-HR" sz="2400" dirty="0">
                <a:latin typeface="Trebuchet MS" panose="020B0603020202020204" pitchFamily="34" charset="0"/>
              </a:rPr>
              <a:t>, a zatim ga unijeti u kategoriju ostali troškovi ili recimo usluga odašiljanja TV signala (ako ga ima) ide u fazu troškova distribucije a zatim ga se smješta u kategoriju ostalih troškova. </a:t>
            </a:r>
          </a:p>
        </p:txBody>
      </p:sp>
    </p:spTree>
    <p:extLst>
      <p:ext uri="{BB962C8B-B14F-4D97-AF65-F5344CB8AC3E}">
        <p14:creationId xmlns:p14="http://schemas.microsoft.com/office/powerpoint/2010/main" val="3654529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26818"/>
          </a:xfrm>
        </p:spPr>
        <p:txBody>
          <a:bodyPr>
            <a:normAutofit/>
          </a:bodyPr>
          <a:lstStyle/>
          <a:p>
            <a:r>
              <a:rPr lang="pl-PL" sz="2800" dirty="0">
                <a:latin typeface="Trebuchet MS" panose="020B0603020202020204" pitchFamily="34" charset="0"/>
              </a:rPr>
              <a:t>Sve dodatne upite vezano uz financijsko pravdanje fondova 1/20, 2/20 i 3/20 za 2021. GODINU ŠALJITE NA E-MAIL ADRESU: </a:t>
            </a:r>
            <a:r>
              <a:rPr lang="pl-PL" sz="2800" dirty="0">
                <a:latin typeface="Trebuchet MS" panose="020B0603020202020204" pitchFamily="34" charset="0"/>
                <a:hlinkClick r:id="rId2"/>
              </a:rPr>
              <a:t>fond2021@aem.hr</a:t>
            </a:r>
            <a:endParaRPr lang="hr-HR" sz="2800" dirty="0">
              <a:latin typeface="Trebuchet MS" panose="020B0603020202020204" pitchFamily="34" charset="0"/>
            </a:endParaRPr>
          </a:p>
        </p:txBody>
      </p:sp>
    </p:spTree>
    <p:extLst>
      <p:ext uri="{BB962C8B-B14F-4D97-AF65-F5344CB8AC3E}">
        <p14:creationId xmlns:p14="http://schemas.microsoft.com/office/powerpoint/2010/main" val="2490164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11401"/>
            <a:ext cx="10515600" cy="3384151"/>
          </a:xfrm>
        </p:spPr>
        <p:txBody>
          <a:bodyPr>
            <a:normAutofit/>
          </a:bodyPr>
          <a:lstStyle/>
          <a:p>
            <a:r>
              <a:rPr lang="hr-HR" sz="2400" dirty="0">
                <a:latin typeface="Trebuchet MS" panose="020B0603020202020204" pitchFamily="34" charset="0"/>
              </a:rPr>
              <a:t>Kao i prijašnjih godina pružatelji su unutar financijskog pravdanja dužni iskazati 100% stvarno nastalih troškova po svakom programu ili sadržaju neovisno o izvorima financiranja.</a:t>
            </a:r>
            <a:br>
              <a:rPr lang="hr-HR" sz="2400" dirty="0">
                <a:latin typeface="Trebuchet MS" panose="020B0603020202020204" pitchFamily="34" charset="0"/>
              </a:rPr>
            </a:br>
            <a:br>
              <a:rPr lang="hr-HR" sz="2400" dirty="0">
                <a:latin typeface="Trebuchet MS" panose="020B0603020202020204" pitchFamily="34" charset="0"/>
              </a:rPr>
            </a:br>
            <a:r>
              <a:rPr lang="hr-HR" sz="2400" dirty="0">
                <a:latin typeface="Trebuchet MS" panose="020B0603020202020204" pitchFamily="34" charset="0"/>
              </a:rPr>
              <a:t>Primjerice, ako su ukupno nastali troškovi određenog programa ili sadržaja iznosili 100 kuna, a Vijeće ga je sufinanciralo sa 60 kuna, iskazuje se 100 kuna stvarno nastalih troškova.</a:t>
            </a:r>
            <a:br>
              <a:rPr lang="hr-HR" sz="3200" dirty="0">
                <a:latin typeface="Trebuchet MS" panose="020B0603020202020204" pitchFamily="34" charset="0"/>
              </a:rPr>
            </a:br>
            <a:br>
              <a:rPr lang="hr-HR" sz="3200" dirty="0">
                <a:latin typeface="Trebuchet MS" panose="020B0603020202020204" pitchFamily="34" charset="0"/>
              </a:rPr>
            </a:br>
            <a:endParaRPr lang="hr-HR" sz="2800" dirty="0">
              <a:latin typeface="Trebuchet MS" panose="020B0603020202020204" pitchFamily="34" charset="0"/>
            </a:endParaRPr>
          </a:p>
        </p:txBody>
      </p:sp>
    </p:spTree>
    <p:extLst>
      <p:ext uri="{BB962C8B-B14F-4D97-AF65-F5344CB8AC3E}">
        <p14:creationId xmlns:p14="http://schemas.microsoft.com/office/powerpoint/2010/main" val="1188558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79218"/>
          </a:xfrm>
        </p:spPr>
        <p:txBody>
          <a:bodyPr>
            <a:normAutofit/>
          </a:bodyPr>
          <a:lstStyle/>
          <a:p>
            <a:pPr marL="457200" indent="-457200">
              <a:buFont typeface="Wingdings" panose="05000000000000000000" pitchFamily="2" charset="2"/>
              <a:buChar char="q"/>
            </a:pPr>
            <a:r>
              <a:rPr lang="hr-HR" sz="3200" b="1" dirty="0">
                <a:latin typeface="Trebuchet MS" panose="020B0603020202020204" pitchFamily="34" charset="0"/>
              </a:rPr>
              <a:t>Važno !</a:t>
            </a:r>
            <a:br>
              <a:rPr lang="hr-HR" sz="3200" b="1" dirty="0">
                <a:latin typeface="Trebuchet MS" panose="020B0603020202020204" pitchFamily="34" charset="0"/>
              </a:rPr>
            </a:br>
            <a:br>
              <a:rPr lang="hr-HR" sz="2800" b="1" dirty="0">
                <a:latin typeface="Trebuchet MS" panose="020B0603020202020204" pitchFamily="34" charset="0"/>
              </a:rPr>
            </a:br>
            <a:r>
              <a:rPr lang="hr-HR" sz="2800" dirty="0">
                <a:latin typeface="Trebuchet MS" panose="020B0603020202020204" pitchFamily="34" charset="0"/>
              </a:rPr>
              <a:t>Podloga za unos iznosa troškova kod neprofitnih organizacija obveznika vođenja dvojnog knjigovodstva i trgovačkih društava je analitička bruto bilanca za 2021. godinu izlistana na dan popunjavanja financijskog pravdanja, primjerice 31. siječnja ili 15. veljače 2022. godine, bez obzira što ona u tom trenutku kod nekih još neće biti u potpunosti konačna.</a:t>
            </a:r>
            <a:br>
              <a:rPr lang="hr-HR" sz="2800" dirty="0">
                <a:latin typeface="Trebuchet MS" panose="020B0603020202020204" pitchFamily="34" charset="0"/>
              </a:rPr>
            </a:br>
            <a:br>
              <a:rPr lang="hr-HR" sz="2800" b="1" dirty="0">
                <a:latin typeface="Trebuchet MS" panose="020B0603020202020204" pitchFamily="34" charset="0"/>
              </a:rPr>
            </a:br>
            <a:r>
              <a:rPr lang="hr-HR" sz="2800" dirty="0">
                <a:latin typeface="Trebuchet MS" panose="020B0603020202020204" pitchFamily="34" charset="0"/>
              </a:rPr>
              <a:t>Podloga za unos iznosa troškova kod neprofitnih organizacija obveznika vođenja jednostavnog knjigovodstva je knjiga primitaka i izdataka za 2021. godinu.</a:t>
            </a:r>
            <a:br>
              <a:rPr lang="hr-HR" sz="2800" dirty="0">
                <a:latin typeface="Trebuchet MS" panose="020B0603020202020204" pitchFamily="34" charset="0"/>
              </a:rPr>
            </a:br>
            <a:endParaRPr lang="hr-HR" sz="2800" dirty="0">
              <a:latin typeface="Trebuchet MS" panose="020B0603020202020204" pitchFamily="34" charset="0"/>
            </a:endParaRPr>
          </a:p>
        </p:txBody>
      </p:sp>
    </p:spTree>
    <p:extLst>
      <p:ext uri="{BB962C8B-B14F-4D97-AF65-F5344CB8AC3E}">
        <p14:creationId xmlns:p14="http://schemas.microsoft.com/office/powerpoint/2010/main" val="1164726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79218"/>
          </a:xfrm>
        </p:spPr>
        <p:txBody>
          <a:bodyPr>
            <a:normAutofit/>
          </a:bodyPr>
          <a:lstStyle/>
          <a:p>
            <a:r>
              <a:rPr lang="hr-HR" sz="2400" dirty="0">
                <a:latin typeface="Trebuchet MS" panose="020B0603020202020204" pitchFamily="34" charset="0"/>
              </a:rPr>
              <a:t>Analitičku bruto bilancu ili knjigu primitaka i izdataka kreiranu na datum početka popunjavanja financijskog pravdanja, a koje naravno služe kao podloge za unos iznosa troškova, za 2021. godinu pružatelj treba obavezno sačuvati kod sebe. </a:t>
            </a:r>
            <a:br>
              <a:rPr lang="hr-HR" sz="2400" dirty="0">
                <a:latin typeface="Trebuchet MS" panose="020B0603020202020204" pitchFamily="34" charset="0"/>
              </a:rPr>
            </a:br>
            <a:br>
              <a:rPr lang="hr-HR" sz="2400" dirty="0">
                <a:latin typeface="Trebuchet MS" panose="020B0603020202020204" pitchFamily="34" charset="0"/>
              </a:rPr>
            </a:br>
            <a:r>
              <a:rPr lang="hr-HR" sz="2400" dirty="0">
                <a:latin typeface="Trebuchet MS" panose="020B0603020202020204" pitchFamily="34" charset="0"/>
              </a:rPr>
              <a:t>Iste je potrebno skenirane „uploadati” putem web sučelja. Analitičku bruto bilancu ili knjigu primitaka i izdataka potrebno je prije skeniranja </a:t>
            </a:r>
            <a:r>
              <a:rPr lang="hr-HR" sz="2400" b="1" dirty="0">
                <a:latin typeface="Trebuchet MS" panose="020B0603020202020204" pitchFamily="34" charset="0"/>
              </a:rPr>
              <a:t>potpisati i ovjeriti žigom</a:t>
            </a:r>
            <a:r>
              <a:rPr lang="hr-HR" sz="2400" dirty="0">
                <a:latin typeface="Trebuchet MS" panose="020B0603020202020204" pitchFamily="34" charset="0"/>
              </a:rPr>
              <a:t>.</a:t>
            </a:r>
            <a:br>
              <a:rPr lang="hr-HR" sz="2800" dirty="0">
                <a:latin typeface="Trebuchet MS" panose="020B0603020202020204" pitchFamily="34" charset="0"/>
              </a:rPr>
            </a:br>
            <a:br>
              <a:rPr lang="hr-HR" sz="2800" dirty="0">
                <a:latin typeface="Trebuchet MS" panose="020B0603020202020204" pitchFamily="34" charset="0"/>
              </a:rPr>
            </a:br>
            <a:endParaRPr lang="hr-HR" sz="2800" dirty="0">
              <a:latin typeface="Trebuchet MS" panose="020B0603020202020204" pitchFamily="34" charset="0"/>
            </a:endParaRPr>
          </a:p>
        </p:txBody>
      </p:sp>
    </p:spTree>
    <p:extLst>
      <p:ext uri="{BB962C8B-B14F-4D97-AF65-F5344CB8AC3E}">
        <p14:creationId xmlns:p14="http://schemas.microsoft.com/office/powerpoint/2010/main" val="1638818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79218"/>
          </a:xfrm>
        </p:spPr>
        <p:txBody>
          <a:bodyPr>
            <a:normAutofit/>
          </a:bodyPr>
          <a:lstStyle/>
          <a:p>
            <a:r>
              <a:rPr lang="hr-HR" sz="2400" dirty="0">
                <a:latin typeface="Trebuchet MS" panose="020B0603020202020204" pitchFamily="34" charset="0"/>
              </a:rPr>
              <a:t>Analitička bruto bilanca ili knjiga primitaka i izdataka nisu obrasci GFI-Pod ili obrasci bilance i izvještaja o prihodima i rashodima ili obrazac godišnjeg financijskog izvještaja o primicima i izdacima za 2021. godinu koji se predaju na Finu, molimo osobitu pažnju po tom pitanju te zatražite pomoć vaših računovođa.</a:t>
            </a:r>
            <a:br>
              <a:rPr lang="hr-HR" sz="2400" dirty="0">
                <a:latin typeface="Trebuchet MS" panose="020B0603020202020204" pitchFamily="34" charset="0"/>
              </a:rPr>
            </a:br>
            <a:br>
              <a:rPr lang="hr-HR" sz="2400" dirty="0">
                <a:latin typeface="Trebuchet MS" panose="020B0603020202020204" pitchFamily="34" charset="0"/>
              </a:rPr>
            </a:br>
            <a:r>
              <a:rPr lang="hr-HR" sz="2400" dirty="0">
                <a:latin typeface="Trebuchet MS" panose="020B0603020202020204" pitchFamily="34" charset="0"/>
              </a:rPr>
              <a:t>Sugeriramo da prilikom popunjavanja financijskog pravdanja uključite vaše računovođe, no ne na način da oni budu jedine i odgovorne osobe za izvršenje obveze financijskog pravdanja. Naime, bez pomoći „operativaca” koji su bili direktno uključeni u realizaciju programa ili sadržaja, računovođe teško mogu ovo odraditi na ispravan način.</a:t>
            </a:r>
            <a:br>
              <a:rPr lang="hr-HR" sz="2800" dirty="0">
                <a:latin typeface="Trebuchet MS" panose="020B0603020202020204" pitchFamily="34" charset="0"/>
              </a:rPr>
            </a:br>
            <a:endParaRPr lang="hr-HR" sz="2800" dirty="0">
              <a:latin typeface="Trebuchet MS" panose="020B0603020202020204" pitchFamily="34" charset="0"/>
            </a:endParaRPr>
          </a:p>
        </p:txBody>
      </p:sp>
    </p:spTree>
    <p:extLst>
      <p:ext uri="{BB962C8B-B14F-4D97-AF65-F5344CB8AC3E}">
        <p14:creationId xmlns:p14="http://schemas.microsoft.com/office/powerpoint/2010/main" val="456786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46561"/>
          </a:xfrm>
        </p:spPr>
        <p:txBody>
          <a:bodyPr>
            <a:normAutofit/>
          </a:bodyPr>
          <a:lstStyle/>
          <a:p>
            <a:r>
              <a:rPr lang="hr-HR" sz="2400" dirty="0">
                <a:latin typeface="Trebuchet MS" panose="020B0603020202020204" pitchFamily="34" charset="0"/>
              </a:rPr>
              <a:t>Računovođe će vam pomoći da vidite pregled pojedinih troškova unutar analitičke bruto bilance ili knjige primitaka i izdataka i njihove ukupne godišnje iznose. </a:t>
            </a:r>
            <a:br>
              <a:rPr lang="hr-HR" sz="2400" dirty="0">
                <a:latin typeface="Trebuchet MS" panose="020B0603020202020204" pitchFamily="34" charset="0"/>
              </a:rPr>
            </a:br>
            <a:r>
              <a:rPr lang="hr-HR" sz="2400" dirty="0">
                <a:latin typeface="Trebuchet MS" panose="020B0603020202020204" pitchFamily="34" charset="0"/>
              </a:rPr>
              <a:t>Oni će Vam reći na kojem su kontu knjiženi i od kojih stavki se sastoje. </a:t>
            </a:r>
            <a:br>
              <a:rPr lang="hr-HR" sz="2400" dirty="0">
                <a:latin typeface="Trebuchet MS" panose="020B0603020202020204" pitchFamily="34" charset="0"/>
              </a:rPr>
            </a:br>
            <a:r>
              <a:rPr lang="hr-HR" sz="2400" dirty="0">
                <a:latin typeface="Trebuchet MS" panose="020B0603020202020204" pitchFamily="34" charset="0"/>
              </a:rPr>
              <a:t>No, osobe koje vode projekt realizacije programa ili sadržaja (koji su sufinancirani sredstvima Fonda) su oni koji znaju koliki je udio tog projekta ili sadržaja u ukupnim troškovima organizacije (a ukupni troškovi kod pojedinih pružatelja mogu uključivati i troškove koji se odnose na aktivnosti, programe i sadržaje koji nisu sufinancirani sredstvima Fonda) i što je ključ raspodjele iznosa svakog pojedinog troška na svaki program ili sadržaj. </a:t>
            </a:r>
            <a:br>
              <a:rPr lang="hr-HR" sz="2400" dirty="0">
                <a:latin typeface="Trebuchet MS" panose="020B0603020202020204" pitchFamily="34" charset="0"/>
              </a:rPr>
            </a:br>
            <a:r>
              <a:rPr lang="hr-HR" sz="2400" dirty="0">
                <a:latin typeface="Trebuchet MS" panose="020B0603020202020204" pitchFamily="34" charset="0"/>
              </a:rPr>
              <a:t>Ključ raspodjele svakog pojedinog iznosa troška na program ili sadržaj je temelj popunjavanja financijskog pravdanja.</a:t>
            </a:r>
            <a:br>
              <a:rPr lang="hr-HR" sz="2800" dirty="0">
                <a:latin typeface="Trebuchet MS" panose="020B0603020202020204" pitchFamily="34" charset="0"/>
              </a:rPr>
            </a:br>
            <a:br>
              <a:rPr lang="hr-HR" sz="2800" dirty="0">
                <a:latin typeface="Trebuchet MS" panose="020B0603020202020204" pitchFamily="34" charset="0"/>
              </a:rPr>
            </a:br>
            <a:endParaRPr lang="hr-HR" sz="2800" dirty="0">
              <a:latin typeface="Trebuchet MS" panose="020B0603020202020204" pitchFamily="34" charset="0"/>
            </a:endParaRPr>
          </a:p>
        </p:txBody>
      </p:sp>
    </p:spTree>
    <p:extLst>
      <p:ext uri="{BB962C8B-B14F-4D97-AF65-F5344CB8AC3E}">
        <p14:creationId xmlns:p14="http://schemas.microsoft.com/office/powerpoint/2010/main" val="3294825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150" y="621792"/>
            <a:ext cx="10515600" cy="5614415"/>
          </a:xfrm>
        </p:spPr>
        <p:txBody>
          <a:bodyPr>
            <a:noAutofit/>
          </a:bodyPr>
          <a:lstStyle/>
          <a:p>
            <a:pPr marL="342900" indent="-342900">
              <a:buFont typeface="Wingdings" panose="05000000000000000000" pitchFamily="2" charset="2"/>
              <a:buChar char="q"/>
            </a:pPr>
            <a:r>
              <a:rPr lang="hr-HR" sz="2800" dirty="0">
                <a:latin typeface="Trebuchet MS" panose="020B0603020202020204" pitchFamily="34" charset="0"/>
              </a:rPr>
              <a:t> Male potpore</a:t>
            </a:r>
            <a:br>
              <a:rPr lang="hr-HR" sz="2300" dirty="0">
                <a:latin typeface="Trebuchet MS" panose="020B0603020202020204" pitchFamily="34" charset="0"/>
              </a:rPr>
            </a:br>
            <a:br>
              <a:rPr lang="hr-HR" sz="2300" dirty="0">
                <a:latin typeface="Trebuchet MS" panose="020B0603020202020204" pitchFamily="34" charset="0"/>
              </a:rPr>
            </a:br>
            <a:r>
              <a:rPr lang="hr-HR" sz="2400" dirty="0">
                <a:latin typeface="Trebuchet MS" panose="020B0603020202020204" pitchFamily="34" charset="0"/>
              </a:rPr>
              <a:t>1. 	Identificirati 100% nastalih troškova, utvrditi koji su, te njihove 	godišnje iznose putem analitičke bruto bilance ili knjige primitaka i 	izdataka.</a:t>
            </a:r>
            <a:br>
              <a:rPr lang="hr-HR" sz="2400" dirty="0">
                <a:latin typeface="Trebuchet MS" panose="020B0603020202020204" pitchFamily="34" charset="0"/>
              </a:rPr>
            </a:br>
            <a:br>
              <a:rPr lang="hr-HR" sz="2400" dirty="0">
                <a:latin typeface="Trebuchet MS" panose="020B0603020202020204" pitchFamily="34" charset="0"/>
              </a:rPr>
            </a:br>
            <a:r>
              <a:rPr lang="hr-HR" sz="2400" dirty="0">
                <a:latin typeface="Trebuchet MS" panose="020B0603020202020204" pitchFamily="34" charset="0"/>
              </a:rPr>
              <a:t>2. 	Razvrstati i rasporediti ih po kategorijama, materijalni troškovi, 	izdaci za plaće i naknade, putni izdaci i ostali troškovi.</a:t>
            </a:r>
            <a:br>
              <a:rPr lang="hr-HR" sz="2400" dirty="0">
                <a:latin typeface="Trebuchet MS" panose="020B0603020202020204" pitchFamily="34" charset="0"/>
              </a:rPr>
            </a:br>
            <a:br>
              <a:rPr lang="hr-HR" sz="2400" dirty="0">
                <a:latin typeface="Trebuchet MS" panose="020B0603020202020204" pitchFamily="34" charset="0"/>
              </a:rPr>
            </a:br>
            <a:r>
              <a:rPr lang="hr-HR" sz="2400" dirty="0">
                <a:latin typeface="Trebuchet MS" panose="020B0603020202020204" pitchFamily="34" charset="0"/>
              </a:rPr>
              <a:t>3. 	Alocirati odgovarajući dio (iznos), od godišnjeg iznosa svakog 	pojedinačnog troška, na program ili sadržaj sukladno ključu 	raspodjele koji utvrđuje svaki pružatelj za sebe. Bitno je da 	pružatelj ima sve informacije o „sudjelovanju” konkretnog 	programa ili sadržaja u svim godišnjim aktivnostima pružatelja. Na 	taj način pružatelj može odrediti koji pojedinačni troškovi su nastali 	u realizaciji programa ili sadržaja, i koji iznos od godišnjeg iznosa 	tih troškova se odnosi na konkretni program ili sadržaj.</a:t>
            </a:r>
            <a:br>
              <a:rPr lang="hr-HR" sz="2400" dirty="0">
                <a:latin typeface="Trebuchet MS" panose="020B0603020202020204" pitchFamily="34" charset="0"/>
              </a:rPr>
            </a:br>
            <a:endParaRPr lang="hr-HR" sz="2400" dirty="0">
              <a:latin typeface="Trebuchet MS" panose="020B0603020202020204" pitchFamily="34" charset="0"/>
            </a:endParaRPr>
          </a:p>
        </p:txBody>
      </p:sp>
    </p:spTree>
    <p:extLst>
      <p:ext uri="{BB962C8B-B14F-4D97-AF65-F5344CB8AC3E}">
        <p14:creationId xmlns:p14="http://schemas.microsoft.com/office/powerpoint/2010/main" val="4260344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627" y="615099"/>
            <a:ext cx="10515600" cy="6477000"/>
          </a:xfrm>
        </p:spPr>
        <p:txBody>
          <a:bodyPr>
            <a:normAutofit/>
          </a:bodyPr>
          <a:lstStyle/>
          <a:p>
            <a:pPr marL="342900" indent="-342900">
              <a:buFont typeface="Wingdings" panose="05000000000000000000" pitchFamily="2" charset="2"/>
              <a:buChar char="q"/>
            </a:pPr>
            <a:r>
              <a:rPr lang="hr-HR" sz="2800" dirty="0">
                <a:latin typeface="Trebuchet MS" panose="020B0603020202020204" pitchFamily="34" charset="0"/>
              </a:rPr>
              <a:t> Velike potpore</a:t>
            </a:r>
            <a:br>
              <a:rPr lang="hr-HR" sz="2800" dirty="0">
                <a:latin typeface="Trebuchet MS" panose="020B0603020202020204" pitchFamily="34" charset="0"/>
              </a:rPr>
            </a:br>
            <a:br>
              <a:rPr lang="hr-HR" sz="2400" dirty="0">
                <a:latin typeface="Trebuchet MS" panose="020B0603020202020204" pitchFamily="34" charset="0"/>
              </a:rPr>
            </a:br>
            <a:r>
              <a:rPr lang="hr-HR" sz="2400" dirty="0">
                <a:latin typeface="Trebuchet MS" panose="020B0603020202020204" pitchFamily="34" charset="0"/>
              </a:rPr>
              <a:t>1. 	Identificirati 100% nastalih troškova, utvrditi koji su, te njihove 	godišnje iznose putem analitičke bruto bilance ili knjige primitaka i 	izdataka.</a:t>
            </a:r>
            <a:br>
              <a:rPr lang="hr-HR" sz="2400" dirty="0">
                <a:latin typeface="Trebuchet MS" panose="020B0603020202020204" pitchFamily="34" charset="0"/>
              </a:rPr>
            </a:br>
            <a:br>
              <a:rPr lang="hr-HR" sz="2400" dirty="0">
                <a:latin typeface="Trebuchet MS" panose="020B0603020202020204" pitchFamily="34" charset="0"/>
              </a:rPr>
            </a:br>
            <a:r>
              <a:rPr lang="hr-HR" sz="2400" dirty="0">
                <a:latin typeface="Trebuchet MS" panose="020B0603020202020204" pitchFamily="34" charset="0"/>
              </a:rPr>
              <a:t>2. 	Razvrstati i rasporediti </a:t>
            </a:r>
            <a:r>
              <a:rPr lang="hr-HR" sz="2400" i="1" dirty="0">
                <a:latin typeface="Trebuchet MS" panose="020B0603020202020204" pitchFamily="34" charset="0"/>
              </a:rPr>
              <a:t>pojedinačno troškove na faze</a:t>
            </a:r>
            <a:r>
              <a:rPr lang="hr-HR" sz="2400" dirty="0">
                <a:latin typeface="Trebuchet MS" panose="020B0603020202020204" pitchFamily="34" charset="0"/>
              </a:rPr>
              <a:t>, i to: troškove 	pretprodukcije, produkcije i distribucije AV djela.</a:t>
            </a:r>
            <a:br>
              <a:rPr lang="hr-HR" sz="2400" dirty="0">
                <a:latin typeface="Trebuchet MS" panose="020B0603020202020204" pitchFamily="34" charset="0"/>
              </a:rPr>
            </a:br>
            <a:br>
              <a:rPr lang="hr-HR" sz="2400" dirty="0">
                <a:latin typeface="Trebuchet MS" panose="020B0603020202020204" pitchFamily="34" charset="0"/>
              </a:rPr>
            </a:br>
            <a:r>
              <a:rPr lang="hr-HR" sz="2400" dirty="0">
                <a:latin typeface="Trebuchet MS" panose="020B0603020202020204" pitchFamily="34" charset="0"/>
              </a:rPr>
              <a:t>3. 	Zatim unutar svake od ove tri faze pojedinačni troškovi se </a:t>
            </a:r>
            <a:r>
              <a:rPr lang="hr-HR" sz="2400" i="1" dirty="0">
                <a:latin typeface="Trebuchet MS" panose="020B0603020202020204" pitchFamily="34" charset="0"/>
              </a:rPr>
              <a:t>dodatno 	razvrstavaju i raspoređuju po kategorijama</a:t>
            </a:r>
            <a:r>
              <a:rPr lang="hr-HR" sz="2400" dirty="0">
                <a:latin typeface="Trebuchet MS" panose="020B0603020202020204" pitchFamily="34" charset="0"/>
              </a:rPr>
              <a:t>, materijalni troškovi, 	izdaci za plaće i naknade, putni izdaci i ostali troškovi.</a:t>
            </a:r>
            <a:br>
              <a:rPr lang="hr-HR" sz="2800" dirty="0">
                <a:latin typeface="Trebuchet MS" panose="020B0603020202020204" pitchFamily="34" charset="0"/>
              </a:rPr>
            </a:br>
            <a:br>
              <a:rPr lang="hr-HR" sz="2400" dirty="0">
                <a:latin typeface="Trebuchet MS" panose="020B0603020202020204" pitchFamily="34" charset="0"/>
              </a:rPr>
            </a:br>
            <a:endParaRPr lang="hr-HR" sz="2400" dirty="0"/>
          </a:p>
        </p:txBody>
      </p:sp>
    </p:spTree>
    <p:extLst>
      <p:ext uri="{BB962C8B-B14F-4D97-AF65-F5344CB8AC3E}">
        <p14:creationId xmlns:p14="http://schemas.microsoft.com/office/powerpoint/2010/main" val="4112318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10515600" cy="6477000"/>
          </a:xfrm>
        </p:spPr>
        <p:txBody>
          <a:bodyPr>
            <a:normAutofit/>
          </a:bodyPr>
          <a:lstStyle/>
          <a:p>
            <a:r>
              <a:rPr lang="hr-HR" sz="2400" dirty="0">
                <a:latin typeface="Trebuchet MS" panose="020B0603020202020204" pitchFamily="34" charset="0"/>
              </a:rPr>
              <a:t>    4. 	Alocirati dio (iznos), od godišnjeg iznosa svakog pojedinačnog 	troška, na program ili sadržaj sukladno ključu raspodjele koji 	utvrđuje svaki pružatelj za sebe. Bitno je da pružatelj ima sve 	informacije o „sudjelovanju” konkretnog programa ili sadržaja u 	svim godišnjim aktivnostima pružatelja. Na taj način pružatelj 	može odrediti koji pojedinačni troškovi su nastali u realizaciji 	programa ili sadržaja, i koji iznos od godišnjeg iznosa tih troškova 	se odnosi na konkretni program ili sadržaj.</a:t>
            </a:r>
            <a:br>
              <a:rPr lang="hr-HR" sz="2400" dirty="0">
                <a:solidFill>
                  <a:srgbClr val="FF0000"/>
                </a:solidFill>
                <a:latin typeface="Trebuchet MS" panose="020B0603020202020204" pitchFamily="34" charset="0"/>
              </a:rPr>
            </a:br>
            <a:br>
              <a:rPr lang="hr-HR" sz="2400" dirty="0">
                <a:latin typeface="Trebuchet MS" panose="020B0603020202020204" pitchFamily="34" charset="0"/>
              </a:rPr>
            </a:br>
            <a:r>
              <a:rPr lang="hr-HR" sz="2400" dirty="0">
                <a:latin typeface="Trebuchet MS" panose="020B0603020202020204" pitchFamily="34" charset="0"/>
              </a:rPr>
              <a:t>    5. 	Teoretski svaka od četiri kategorije troškova može se pojaviti u sve 	tri faze troškova, pa primjerice možete imati materijalne troškove 	u fazi troškova pretprodukcije, produkcije i distribucije. U tom 	slučaju ne smije se zaboraviti na činjenicu da ukupni iznos 	materijalnih troškova za pojedini program ili sadržaj je zbroj 	materijalnih troškova iz tri faze, pretprodukcije, produkcije i 	distribucije. Ista analogija vrijedi i za preostale tri kategorije 	troškova.</a:t>
            </a:r>
            <a:br>
              <a:rPr lang="hr-HR" sz="2400" dirty="0">
                <a:latin typeface="Trebuchet MS" panose="020B0603020202020204" pitchFamily="34" charset="0"/>
              </a:rPr>
            </a:br>
            <a:endParaRPr lang="hr-HR" sz="2400" dirty="0"/>
          </a:p>
        </p:txBody>
      </p:sp>
    </p:spTree>
    <p:extLst>
      <p:ext uri="{BB962C8B-B14F-4D97-AF65-F5344CB8AC3E}">
        <p14:creationId xmlns:p14="http://schemas.microsoft.com/office/powerpoint/2010/main" val="128619661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556</TotalTime>
  <Words>1463</Words>
  <Application>Microsoft Office PowerPoint</Application>
  <PresentationFormat>Widescreen</PresentationFormat>
  <Paragraphs>20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Franklin Gothic Book</vt:lpstr>
      <vt:lpstr>Trebuchet MS</vt:lpstr>
      <vt:lpstr>Wingdings</vt:lpstr>
      <vt:lpstr>Crop</vt:lpstr>
      <vt:lpstr>Financijsko pravdanje fondova 1/20, 2/20 i 3/20 za 2021. godinu se provodi putem sučelja ispmu na web stranici AEM-a !    Tehnika popunjavanja financijskog izvješća je identična prošlim godinama uz dodatnu razradu kod onih koji pravdaju sredstva unutar sustava velikih potpora.   </vt:lpstr>
      <vt:lpstr>Kao i prijašnjih godina pružatelji su unutar financijskog pravdanja dužni iskazati 100% stvarno nastalih troškova po svakom programu ili sadržaju neovisno o izvorima financiranja.  Primjerice, ako su ukupno nastali troškovi određenog programa ili sadržaja iznosili 100 kuna, a Vijeće ga je sufinanciralo sa 60 kuna, iskazuje se 100 kuna stvarno nastalih troškova.  </vt:lpstr>
      <vt:lpstr>Važno !  Podloga za unos iznosa troškova kod neprofitnih organizacija obveznika vođenja dvojnog knjigovodstva i trgovačkih društava je analitička bruto bilanca za 2021. godinu izlistana na dan popunjavanja financijskog pravdanja, primjerice 31. siječnja ili 15. veljače 2022. godine, bez obzira što ona u tom trenutku kod nekih još neće biti u potpunosti konačna.  Podloga za unos iznosa troškova kod neprofitnih organizacija obveznika vođenja jednostavnog knjigovodstva je knjiga primitaka i izdataka za 2021. godinu. </vt:lpstr>
      <vt:lpstr>Analitičku bruto bilancu ili knjigu primitaka i izdataka kreiranu na datum početka popunjavanja financijskog pravdanja, a koje naravno služe kao podloge za unos iznosa troškova, za 2021. godinu pružatelj treba obavezno sačuvati kod sebe.   Iste je potrebno skenirane „uploadati” putem web sučelja. Analitičku bruto bilancu ili knjigu primitaka i izdataka potrebno je prije skeniranja potpisati i ovjeriti žigom.  </vt:lpstr>
      <vt:lpstr>Analitička bruto bilanca ili knjiga primitaka i izdataka nisu obrasci GFI-Pod ili obrasci bilance i izvještaja o prihodima i rashodima ili obrazac godišnjeg financijskog izvještaja o primicima i izdacima za 2021. godinu koji se predaju na Finu, molimo osobitu pažnju po tom pitanju te zatražite pomoć vaših računovođa.  Sugeriramo da prilikom popunjavanja financijskog pravdanja uključite vaše računovođe, no ne na način da oni budu jedine i odgovorne osobe za izvršenje obveze financijskog pravdanja. Naime, bez pomoći „operativaca” koji su bili direktno uključeni u realizaciju programa ili sadržaja, računovođe teško mogu ovo odraditi na ispravan način. </vt:lpstr>
      <vt:lpstr>Računovođe će vam pomoći da vidite pregled pojedinih troškova unutar analitičke bruto bilance ili knjige primitaka i izdataka i njihove ukupne godišnje iznose.  Oni će Vam reći na kojem su kontu knjiženi i od kojih stavki se sastoje.  No, osobe koje vode projekt realizacije programa ili sadržaja (koji su sufinancirani sredstvima Fonda) su oni koji znaju koliki je udio tog projekta ili sadržaja u ukupnim troškovima organizacije (a ukupni troškovi kod pojedinih pružatelja mogu uključivati i troškove koji se odnose na aktivnosti, programe i sadržaje koji nisu sufinancirani sredstvima Fonda) i što je ključ raspodjele iznosa svakog pojedinog troška na svaki program ili sadržaj.  Ključ raspodjele svakog pojedinog iznosa troška na program ili sadržaj je temelj popunjavanja financijskog pravdanja.  </vt:lpstr>
      <vt:lpstr> Male potpore  1.  Identificirati 100% nastalih troškova, utvrditi koji su, te njihove  godišnje iznose putem analitičke bruto bilance ili knjige primitaka i  izdataka.  2.  Razvrstati i rasporediti ih po kategorijama, materijalni troškovi,  izdaci za plaće i naknade, putni izdaci i ostali troškovi.  3.  Alocirati odgovarajući dio (iznos), od godišnjeg iznosa svakog  pojedinačnog troška, na program ili sadržaj sukladno ključu  raspodjele koji utvrđuje svaki pružatelj za sebe. Bitno je da  pružatelj ima sve informacije o „sudjelovanju” konkretnog  programa ili sadržaja u svim godišnjim aktivnostima pružatelja. Na  taj način pružatelj može odrediti koji pojedinačni troškovi su nastali  u realizaciji programa ili sadržaja, i koji iznos od godišnjeg iznosa  tih troškova se odnosi na konkretni program ili sadržaj. </vt:lpstr>
      <vt:lpstr> Velike potpore  1.  Identificirati 100% nastalih troškova, utvrditi koji su, te njihove  godišnje iznose putem analitičke bruto bilance ili knjige primitaka i  izdataka.  2.  Razvrstati i rasporediti pojedinačno troškove na faze, i to: troškove  pretprodukcije, produkcije i distribucije AV djela.  3.  Zatim unutar svake od ove tri faze pojedinačni troškovi se dodatno  razvrstavaju i raspoređuju po kategorijama, materijalni troškovi,  izdaci za plaće i naknade, putni izdaci i ostali troškovi.  </vt:lpstr>
      <vt:lpstr>    4.  Alocirati dio (iznos), od godišnjeg iznosa svakog pojedinačnog  troška, na program ili sadržaj sukladno ključu raspodjele koji  utvrđuje svaki pružatelj za sebe. Bitno je da pružatelj ima sve  informacije o „sudjelovanju” konkretnog programa ili sadržaja u  svim godišnjim aktivnostima pružatelja. Na taj način pružatelj  može odrediti koji pojedinačni troškovi su nastali u realizaciji  programa ili sadržaja, i koji iznos od godišnjeg iznosa tih troškova  se odnosi na konkretni program ili sadržaj.      5.  Teoretski svaka od četiri kategorije troškova može se pojaviti u sve  tri faze troškova, pa primjerice možete imati materijalne troškove  u fazi troškova pretprodukcije, produkcije i distribucije. U tom  slučaju ne smije se zaboraviti na činjenicu da ukupni iznos  materijalnih troškova za pojedini program ili sadržaj je zbroj  materijalnih troškova iz tri faze, pretprodukcije, produkcije i  distribucije. Ista analogija vrijedi i za preostale tri kategorije  troškova. </vt:lpstr>
      <vt:lpstr>    6.  Također ističemo, ne moraju svi pružatelji imati sve faze troškova i  kategorije troškova, ovisi od pružatelja do pružatelja, njegovih  posebnosti i posebnosti programa/sadržaja koje proizvode unutar  fonda.      </vt:lpstr>
      <vt:lpstr>Ne postoji zadani ni unificirani popis troškova pretprodukcije,   produkcije i distribucije AV djela.  Sami pružatelji najbolje znaju koji trošak bi pripadao kojoj od ove tri faze. Kao pojašnjenja navodimo niže.  </vt:lpstr>
      <vt:lpstr>Podsjetnik za kategorije troškova !      1.   Materijalni troškovi = režijski troškovi, usluge komunikacije,  poštanski troškovi, uredski materijal, najam/zakup prostora, usluge  knjigovodstvenog servisa, bankovni troškovi te ostali materijalni  troškovi maksimalno do 20% ukupnih troškova.      2.   U izdacima za plaće i naknade  popunjavaju se podaci za radnike  pružatelja i za vanjske suradnike (ugovor o djelu, autorski honorar,  student servis).   Iskazuju se iznosi bruto plaće II za radnike i bruto naknade vanjskih  suradnika.</vt:lpstr>
      <vt:lpstr>    3.   Unutar skupine putnih izdataka iskazuju se samo troškovi dnevnica  za službena putovanja i pripadajući putni troškovi sukladno putnom  nalogu, troškovi prijevoza na posao i s posla te troškovi loko vožnje.      4.   Unutar kategorije ostalih troškova prikazuju se direktni troškovi  produkcije, i to planiranja proizvodnje, same proizvodnje te  objavljivanja programa ili sadržaja.   Za elektroničke publikacije, i samo za njih, unutar kategorije  ostalih troškova iskazuju se troškovi programskog usmjerenja  sadržaja. Ovi troškovi programskog usmjerenja sadržaja nisu ništa  drugo nego direktni troškovi produkcije, i to planiranja, proizvodnje  i objavljivanja sadržaja.</vt:lpstr>
      <vt:lpstr>Zaključak, usporedba male i velike potpore  -ključna razlika kod popunjavnja financijskog pravdanja u sustavu malih i velikih potpora, osim obveze za velike potpore da se troškovi prvo razvrstaju po fazama, je i u rasporedu direktnih troškova produkcije programa/sadržaja pa:  dok će pružatelji u sustavu malih potpora troškove pretprodukcije, produkcije i distribucije kao direktne troškove produkcije programa /sadržaja iskazivati odmah unutar kategorije ostalih troškova,  pružatelji u sustavu velikih potpora će troškove pretprodukcije, produkcije i distribucije kao direktne troškove produkcije iskazivati prvo unutar skupine faze troškova gdje pripada, pa zatim unutar kategorije ostalih troškova. Tako će primjerice trošak pisanja scenarija (ako ga ima) smjestiti u fazu troškova pretprodukcije, a zatim ga unijeti u kategoriju ostali troškovi ili recimo usluga odašiljanja TV signala (ako ga ima) ide u fazu troškova distribucije a zatim ga se smješta u kategoriju ostalih troškova. </vt:lpstr>
      <vt:lpstr>Sve dodatne upite vezano uz financijsko pravdanje fondova 1/20, 2/20 i 3/20 za 2021. GODINU ŠALJITE NA E-MAIL ADRESU: fond2021@aem.hr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FINANCIJSKO IZVJEŠĆE PRAVDANJE FONDA ZA 2015. GODINU PO PRVI PUT SE PROVODI PUTEM SUČELJA ISPMU !  2. DOSADAŠNJE EXCEL TABLICE SU „UMETNUTE” U SUČELJE ISPMU.  3. TEHNIKA POPUNJAVANJA FINANCIJSKOG IZVJEŠĆA JE IDENTIČNA PROŠLIM GODINAMA UZ JEDNU PREZENTACIJSKU NOVOST KOD ONIH KOJI PRAVDAJU SREDSTVA UNUTAR SUSTAVA VELIKIH POTPORA.</dc:title>
  <dc:creator>Zoran Jakić</dc:creator>
  <cp:lastModifiedBy>Zoran Jakić</cp:lastModifiedBy>
  <cp:revision>121</cp:revision>
  <cp:lastPrinted>2016-01-14T09:08:06Z</cp:lastPrinted>
  <dcterms:created xsi:type="dcterms:W3CDTF">2015-12-03T12:59:45Z</dcterms:created>
  <dcterms:modified xsi:type="dcterms:W3CDTF">2021-11-25T09:37:46Z</dcterms:modified>
</cp:coreProperties>
</file>