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oran Jakić" initials="ZJ" lastIdx="3" clrIdx="0">
    <p:extLst>
      <p:ext uri="{19B8F6BF-5375-455C-9EA6-DF929625EA0E}">
        <p15:presenceInfo xmlns:p15="http://schemas.microsoft.com/office/powerpoint/2012/main" userId="S-1-5-21-2359320447-2032931125-1873559636-366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9" d="100"/>
          <a:sy n="89" d="100"/>
        </p:scale>
        <p:origin x="418"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9B0AE66-A1DA-4A13-A7EB-97AEA6C77E8D}" type="datetimeFigureOut">
              <a:rPr lang="hr-HR" smtClean="0"/>
              <a:t>11.1.2021.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0495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9B0AE66-A1DA-4A13-A7EB-97AEA6C77E8D}" type="datetimeFigureOut">
              <a:rPr lang="hr-HR" smtClean="0"/>
              <a:t>11.1.2021.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2070547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9B0AE66-A1DA-4A13-A7EB-97AEA6C77E8D}" type="datetimeFigureOut">
              <a:rPr lang="hr-HR" smtClean="0"/>
              <a:t>11.1.2021.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3408129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9B0AE66-A1DA-4A13-A7EB-97AEA6C77E8D}" type="datetimeFigureOut">
              <a:rPr lang="hr-HR" smtClean="0"/>
              <a:t>11.1.2021.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3107343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B0AE66-A1DA-4A13-A7EB-97AEA6C77E8D}" type="datetimeFigureOut">
              <a:rPr lang="hr-HR" smtClean="0"/>
              <a:t>11.1.2021.</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4032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9B0AE66-A1DA-4A13-A7EB-97AEA6C77E8D}" type="datetimeFigureOut">
              <a:rPr lang="hr-HR" smtClean="0"/>
              <a:t>11.1.2021.</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2269907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9B0AE66-A1DA-4A13-A7EB-97AEA6C77E8D}" type="datetimeFigureOut">
              <a:rPr lang="hr-HR" smtClean="0"/>
              <a:t>11.1.2021.</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1622656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9B0AE66-A1DA-4A13-A7EB-97AEA6C77E8D}" type="datetimeFigureOut">
              <a:rPr lang="hr-HR" smtClean="0"/>
              <a:t>11.1.2021.</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3023243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9B0AE66-A1DA-4A13-A7EB-97AEA6C77E8D}" type="datetimeFigureOut">
              <a:rPr lang="hr-HR" smtClean="0"/>
              <a:t>11.1.2021.</a:t>
            </a:fld>
            <a:endParaRPr lang="hr-H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hr-HR"/>
          </a:p>
        </p:txBody>
      </p:sp>
      <p:sp>
        <p:nvSpPr>
          <p:cNvPr id="9" name="Slide Number Placeholder 8"/>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249395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9B0AE66-A1DA-4A13-A7EB-97AEA6C77E8D}" type="datetimeFigureOut">
              <a:rPr lang="hr-HR" smtClean="0"/>
              <a:t>11.1.2021.</a:t>
            </a:fld>
            <a:endParaRPr lang="hr-H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hr-H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3B34153-8285-4798-866B-8C4613C37F89}" type="slidenum">
              <a:rPr lang="hr-HR" smtClean="0"/>
              <a:t>‹#›</a:t>
            </a:fld>
            <a:endParaRPr lang="hr-HR"/>
          </a:p>
        </p:txBody>
      </p:sp>
    </p:spTree>
    <p:extLst>
      <p:ext uri="{BB962C8B-B14F-4D97-AF65-F5344CB8AC3E}">
        <p14:creationId xmlns:p14="http://schemas.microsoft.com/office/powerpoint/2010/main" val="3108855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B0AE66-A1DA-4A13-A7EB-97AEA6C77E8D}" type="datetimeFigureOut">
              <a:rPr lang="hr-HR" smtClean="0"/>
              <a:t>11.1.2021.</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3969054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9B0AE66-A1DA-4A13-A7EB-97AEA6C77E8D}" type="datetimeFigureOut">
              <a:rPr lang="hr-HR" smtClean="0"/>
              <a:t>11.1.2021.</a:t>
            </a:fld>
            <a:endParaRPr lang="hr-H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hr-H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3B34153-8285-4798-866B-8C4613C37F89}" type="slidenum">
              <a:rPr lang="hr-HR" smtClean="0"/>
              <a:t>‹#›</a:t>
            </a:fld>
            <a:endParaRPr lang="hr-H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6075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e-mediji.hr/repository_files/file/582/" TargetMode="External"/><Relationship Id="rId2" Type="http://schemas.openxmlformats.org/officeDocument/2006/relationships/hyperlink" Target="https://pmu.e-mediji.hr/Login.asp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0051" y="520055"/>
            <a:ext cx="10058400" cy="3566160"/>
          </a:xfrm>
        </p:spPr>
        <p:txBody>
          <a:bodyPr>
            <a:normAutofit/>
          </a:bodyPr>
          <a:lstStyle/>
          <a:p>
            <a:r>
              <a:rPr lang="hr-HR" sz="6000" dirty="0" smtClean="0"/>
              <a:t>Vodič </a:t>
            </a:r>
            <a:r>
              <a:rPr lang="hr-HR" sz="6000" dirty="0"/>
              <a:t>za predavanje financijskog pravdanja </a:t>
            </a:r>
            <a:r>
              <a:rPr lang="hr-HR" sz="6000" dirty="0" smtClean="0"/>
              <a:t>Fondova </a:t>
            </a:r>
            <a:r>
              <a:rPr lang="hr-HR" sz="6000" dirty="0"/>
              <a:t>putem web sučelja</a:t>
            </a:r>
          </a:p>
        </p:txBody>
      </p:sp>
      <p:sp>
        <p:nvSpPr>
          <p:cNvPr id="3" name="Subtitle 2"/>
          <p:cNvSpPr>
            <a:spLocks noGrp="1"/>
          </p:cNvSpPr>
          <p:nvPr>
            <p:ph type="subTitle" idx="1"/>
          </p:nvPr>
        </p:nvSpPr>
        <p:spPr>
          <a:xfrm>
            <a:off x="1100051" y="4455619"/>
            <a:ext cx="10058400" cy="1673331"/>
          </a:xfrm>
        </p:spPr>
        <p:txBody>
          <a:bodyPr>
            <a:normAutofit fontScale="92500" lnSpcReduction="20000"/>
          </a:bodyPr>
          <a:lstStyle/>
          <a:p>
            <a:r>
              <a:rPr lang="hr-HR" dirty="0" err="1" smtClean="0"/>
              <a:t>PripremiLi</a:t>
            </a:r>
            <a:r>
              <a:rPr lang="hr-HR" dirty="0" smtClean="0"/>
              <a:t>:</a:t>
            </a:r>
          </a:p>
          <a:p>
            <a:r>
              <a:rPr lang="hr-HR" dirty="0" smtClean="0"/>
              <a:t>Zoran </a:t>
            </a:r>
            <a:r>
              <a:rPr lang="hr-HR" dirty="0" err="1" smtClean="0"/>
              <a:t>jakić</a:t>
            </a:r>
            <a:r>
              <a:rPr lang="hr-HR" dirty="0" smtClean="0"/>
              <a:t> </a:t>
            </a:r>
          </a:p>
          <a:p>
            <a:r>
              <a:rPr lang="hr-HR" dirty="0" smtClean="0"/>
              <a:t>petra pazman</a:t>
            </a:r>
          </a:p>
          <a:p>
            <a:r>
              <a:rPr lang="hr-HR" dirty="0" smtClean="0"/>
              <a:t>Josip </a:t>
            </a:r>
            <a:r>
              <a:rPr lang="hr-HR" dirty="0" err="1" smtClean="0"/>
              <a:t>marušić</a:t>
            </a:r>
            <a:endParaRPr lang="hr-HR"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86910" y="4563520"/>
            <a:ext cx="3067478" cy="1457528"/>
          </a:xfrm>
          <a:prstGeom prst="rect">
            <a:avLst/>
          </a:prstGeom>
        </p:spPr>
      </p:pic>
    </p:spTree>
    <p:extLst>
      <p:ext uri="{BB962C8B-B14F-4D97-AF65-F5344CB8AC3E}">
        <p14:creationId xmlns:p14="http://schemas.microsoft.com/office/powerpoint/2010/main" val="26666175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a:t>Opće informacije</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r>
              <a:rPr lang="hr-HR" dirty="0" smtClean="0"/>
              <a:t> </a:t>
            </a:r>
            <a:r>
              <a:rPr lang="hr-HR" dirty="0"/>
              <a:t>Podržava preglednike Internet Explorer 9 i novije, </a:t>
            </a:r>
            <a:r>
              <a:rPr lang="hr-HR" dirty="0" err="1"/>
              <a:t>Mozilla</a:t>
            </a:r>
            <a:r>
              <a:rPr lang="hr-HR" dirty="0"/>
              <a:t> Firefox i Google </a:t>
            </a:r>
            <a:r>
              <a:rPr lang="hr-HR" dirty="0" err="1"/>
              <a:t>Chrome</a:t>
            </a:r>
            <a:r>
              <a:rPr lang="hr-HR" dirty="0"/>
              <a:t>. </a:t>
            </a:r>
            <a:endParaRPr lang="hr-HR" dirty="0" smtClean="0"/>
          </a:p>
          <a:p>
            <a:pPr>
              <a:buFont typeface="Wingdings" panose="05000000000000000000" pitchFamily="2" charset="2"/>
              <a:buChar char="q"/>
            </a:pPr>
            <a:r>
              <a:rPr lang="hr-HR" dirty="0" smtClean="0"/>
              <a:t> </a:t>
            </a:r>
            <a:r>
              <a:rPr lang="hr-HR" dirty="0"/>
              <a:t>Ispunjavanje web </a:t>
            </a:r>
            <a:r>
              <a:rPr lang="hr-HR" dirty="0" smtClean="0"/>
              <a:t>pravdanja </a:t>
            </a:r>
            <a:r>
              <a:rPr lang="hr-HR" dirty="0"/>
              <a:t>na adresi - </a:t>
            </a:r>
            <a:r>
              <a:rPr lang="hr-HR" dirty="0">
                <a:hlinkClick r:id="rId2"/>
              </a:rPr>
              <a:t>https://pmu.e-mediji.hr/Login.aspx</a:t>
            </a:r>
            <a:endParaRPr lang="en-GB" dirty="0"/>
          </a:p>
          <a:p>
            <a:pPr>
              <a:buFont typeface="Wingdings" panose="05000000000000000000" pitchFamily="2" charset="2"/>
              <a:buChar char="q"/>
            </a:pPr>
            <a:r>
              <a:rPr lang="hr-HR" dirty="0" smtClean="0"/>
              <a:t>Dodatni </a:t>
            </a:r>
            <a:r>
              <a:rPr lang="hr-HR" dirty="0"/>
              <a:t>upiti - </a:t>
            </a:r>
            <a:r>
              <a:rPr lang="hr-HR" dirty="0" smtClean="0"/>
              <a:t>Fond2019@</a:t>
            </a:r>
            <a:r>
              <a:rPr lang="en-GB" dirty="0" err="1" smtClean="0"/>
              <a:t>aem</a:t>
            </a:r>
            <a:r>
              <a:rPr lang="hr-HR" dirty="0" smtClean="0"/>
              <a:t>.hr </a:t>
            </a:r>
          </a:p>
          <a:p>
            <a:pPr>
              <a:buFont typeface="Wingdings" panose="05000000000000000000" pitchFamily="2" charset="2"/>
              <a:buChar char="q"/>
            </a:pPr>
            <a:r>
              <a:rPr lang="hr-HR" dirty="0" smtClean="0"/>
              <a:t> </a:t>
            </a:r>
            <a:r>
              <a:rPr lang="hr-HR" dirty="0"/>
              <a:t>Prijava tehničkih problema: </a:t>
            </a:r>
            <a:endParaRPr lang="hr-HR" dirty="0" smtClean="0"/>
          </a:p>
          <a:p>
            <a:pPr lvl="1">
              <a:buFont typeface="Wingdings" panose="05000000000000000000" pitchFamily="2" charset="2"/>
              <a:buChar char="§"/>
            </a:pPr>
            <a:r>
              <a:rPr lang="hr-HR" dirty="0" smtClean="0"/>
              <a:t>E-mail</a:t>
            </a:r>
            <a:r>
              <a:rPr lang="hr-HR" dirty="0"/>
              <a:t>: pmo-hd@infodom.hr </a:t>
            </a:r>
            <a:endParaRPr lang="hr-HR" dirty="0" smtClean="0"/>
          </a:p>
          <a:p>
            <a:pPr lvl="1">
              <a:buFont typeface="Wingdings" panose="05000000000000000000" pitchFamily="2" charset="2"/>
              <a:buChar char="§"/>
            </a:pPr>
            <a:r>
              <a:rPr lang="hr-HR" dirty="0" smtClean="0"/>
              <a:t>Tel</a:t>
            </a:r>
            <a:r>
              <a:rPr lang="hr-HR" dirty="0"/>
              <a:t>: 01/3040-588, lokal 140 </a:t>
            </a:r>
            <a:endParaRPr lang="hr-HR" dirty="0" smtClean="0"/>
          </a:p>
          <a:p>
            <a:pPr>
              <a:buFont typeface="Wingdings" panose="05000000000000000000" pitchFamily="2" charset="2"/>
              <a:buChar char="q"/>
            </a:pPr>
            <a:r>
              <a:rPr lang="hr-HR" dirty="0" smtClean="0"/>
              <a:t> </a:t>
            </a:r>
            <a:r>
              <a:rPr lang="hr-HR" dirty="0"/>
              <a:t>Kratke upute za spajanje </a:t>
            </a:r>
            <a:r>
              <a:rPr lang="hr-HR" dirty="0" smtClean="0"/>
              <a:t>više PDF dokumenata u jedan: </a:t>
            </a:r>
          </a:p>
          <a:p>
            <a:pPr lvl="1">
              <a:buFont typeface="Wingdings" panose="05000000000000000000" pitchFamily="2" charset="2"/>
              <a:buChar char="§"/>
            </a:pPr>
            <a:r>
              <a:rPr lang="hr-HR" dirty="0" smtClean="0">
                <a:hlinkClick r:id="rId3"/>
              </a:rPr>
              <a:t>www.e-mediji.hr/repository_files/file/582</a:t>
            </a:r>
            <a:r>
              <a:rPr lang="hr-HR" dirty="0">
                <a:hlinkClick r:id="rId3"/>
              </a:rPr>
              <a:t>/ </a:t>
            </a:r>
            <a:endParaRPr lang="hr-HR" dirty="0" smtClean="0"/>
          </a:p>
          <a:p>
            <a:pPr>
              <a:buFont typeface="Wingdings" panose="05000000000000000000" pitchFamily="2" charset="2"/>
              <a:buChar char="q"/>
            </a:pPr>
            <a:r>
              <a:rPr lang="hr-HR" dirty="0" smtClean="0"/>
              <a:t> </a:t>
            </a:r>
            <a:r>
              <a:rPr lang="hr-HR" dirty="0"/>
              <a:t>Prije početka ispunjavanja ažurirati opće podatke o </a:t>
            </a:r>
            <a:r>
              <a:rPr lang="hr-HR" dirty="0" smtClean="0"/>
              <a:t>pružatelju ( u dijelu „moje medijske usluge“, </a:t>
            </a:r>
            <a:r>
              <a:rPr lang="hr-HR" dirty="0"/>
              <a:t>u stupcu „Opći podaci“ kliknuti na „Uredi podatke</a:t>
            </a:r>
            <a:r>
              <a:rPr lang="hr-HR" dirty="0" smtClean="0"/>
              <a:t>“)!</a:t>
            </a:r>
            <a:endParaRPr lang="hr-HR" dirty="0"/>
          </a:p>
        </p:txBody>
      </p:sp>
    </p:spTree>
    <p:extLst>
      <p:ext uri="{BB962C8B-B14F-4D97-AF65-F5344CB8AC3E}">
        <p14:creationId xmlns:p14="http://schemas.microsoft.com/office/powerpoint/2010/main" val="19601514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799" y="-132304"/>
            <a:ext cx="10058400" cy="1450757"/>
          </a:xfrm>
        </p:spPr>
        <p:txBody>
          <a:bodyPr>
            <a:normAutofit/>
          </a:bodyPr>
          <a:lstStyle/>
          <a:p>
            <a:r>
              <a:rPr lang="hr-HR" sz="4400" dirty="0" smtClean="0"/>
              <a:t>Državne potpore – Potpore Velike vrijednosti</a:t>
            </a:r>
            <a:endParaRPr lang="hr-HR" sz="4400" dirty="0"/>
          </a:p>
        </p:txBody>
      </p:sp>
      <p:sp>
        <p:nvSpPr>
          <p:cNvPr id="3" name="Content Placeholder 2"/>
          <p:cNvSpPr>
            <a:spLocks noGrp="1"/>
          </p:cNvSpPr>
          <p:nvPr>
            <p:ph idx="1"/>
          </p:nvPr>
        </p:nvSpPr>
        <p:spPr>
          <a:xfrm>
            <a:off x="1097280" y="5759115"/>
            <a:ext cx="10058400" cy="513348"/>
          </a:xfrm>
        </p:spPr>
        <p:txBody>
          <a:bodyPr>
            <a:normAutofit fontScale="92500" lnSpcReduction="20000"/>
          </a:bodyPr>
          <a:lstStyle/>
          <a:p>
            <a:r>
              <a:rPr lang="hr-HR" dirty="0" smtClean="0"/>
              <a:t>U glavnom izborniku odabrati „Fondovi”, nakon toga u stupcu željenog natječaja odabrati „Moja pravdanja”.</a:t>
            </a:r>
            <a:endParaRPr lang="hr-HR"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2788" y="1809871"/>
            <a:ext cx="9907383" cy="3781953"/>
          </a:xfrm>
          <a:prstGeom prst="rect">
            <a:avLst/>
          </a:prstGeom>
        </p:spPr>
      </p:pic>
    </p:spTree>
    <p:extLst>
      <p:ext uri="{BB962C8B-B14F-4D97-AF65-F5344CB8AC3E}">
        <p14:creationId xmlns:p14="http://schemas.microsoft.com/office/powerpoint/2010/main" val="4706999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0"/>
            <a:ext cx="10058400" cy="1450757"/>
          </a:xfrm>
        </p:spPr>
        <p:txBody>
          <a:bodyPr>
            <a:normAutofit/>
          </a:bodyPr>
          <a:lstStyle/>
          <a:p>
            <a:r>
              <a:rPr lang="hr-HR" sz="4400" dirty="0"/>
              <a:t>Državne potpore – Potpore Velike vrijednosti</a:t>
            </a:r>
          </a:p>
        </p:txBody>
      </p:sp>
      <p:sp>
        <p:nvSpPr>
          <p:cNvPr id="3" name="Content Placeholder 2"/>
          <p:cNvSpPr>
            <a:spLocks noGrp="1"/>
          </p:cNvSpPr>
          <p:nvPr>
            <p:ph idx="1"/>
          </p:nvPr>
        </p:nvSpPr>
        <p:spPr>
          <a:xfrm>
            <a:off x="710102" y="5758248"/>
            <a:ext cx="10058400" cy="357980"/>
          </a:xfrm>
        </p:spPr>
        <p:txBody>
          <a:bodyPr>
            <a:normAutofit fontScale="62500" lnSpcReduction="20000"/>
          </a:bodyPr>
          <a:lstStyle/>
          <a:p>
            <a:r>
              <a:rPr lang="hr-HR" dirty="0" smtClean="0"/>
              <a:t>Nakon što odaberete pravdanje za 20</a:t>
            </a:r>
            <a:r>
              <a:rPr lang="en-GB" dirty="0" smtClean="0"/>
              <a:t>20</a:t>
            </a:r>
            <a:r>
              <a:rPr lang="hr-HR" dirty="0" smtClean="0"/>
              <a:t>. godinu, odabiremo  dio „Financijsko pravdanje” te troškove dodajemo klikom na tipku „Dodaj novi trošak”.</a:t>
            </a:r>
            <a:endParaRPr lang="hr-HR"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7611" y="1811065"/>
            <a:ext cx="7944384" cy="3804990"/>
          </a:xfrm>
          <a:prstGeom prst="rect">
            <a:avLst/>
          </a:prstGeom>
        </p:spPr>
      </p:pic>
    </p:spTree>
    <p:extLst>
      <p:ext uri="{BB962C8B-B14F-4D97-AF65-F5344CB8AC3E}">
        <p14:creationId xmlns:p14="http://schemas.microsoft.com/office/powerpoint/2010/main" val="6391974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4400" dirty="0"/>
              <a:t>Državne potpore – Potpore Velike vrijednosti</a:t>
            </a:r>
          </a:p>
        </p:txBody>
      </p:sp>
      <p:sp>
        <p:nvSpPr>
          <p:cNvPr id="5" name="Content Placeholder 4"/>
          <p:cNvSpPr>
            <a:spLocks noGrp="1"/>
          </p:cNvSpPr>
          <p:nvPr>
            <p:ph idx="1"/>
          </p:nvPr>
        </p:nvSpPr>
        <p:spPr>
          <a:xfrm>
            <a:off x="1097280" y="4922931"/>
            <a:ext cx="10058400" cy="1140575"/>
          </a:xfrm>
        </p:spPr>
        <p:txBody>
          <a:bodyPr>
            <a:normAutofit/>
          </a:bodyPr>
          <a:lstStyle/>
          <a:p>
            <a:r>
              <a:rPr lang="hr-HR" dirty="0" smtClean="0"/>
              <a:t>Odabirete potrebnu Fazu produkcije, koja može biti pretprodukcija, produkcija ili distribucija,  i vrstu troška kojoj pojedinačni trošak pripada, te nakon toga kliknete „Prihvati”</a:t>
            </a:r>
            <a:endParaRPr lang="hr-HR"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1002" y="2409413"/>
            <a:ext cx="8089995" cy="2039174"/>
          </a:xfrm>
          <a:prstGeom prst="rect">
            <a:avLst/>
          </a:prstGeom>
        </p:spPr>
      </p:pic>
    </p:spTree>
    <p:extLst>
      <p:ext uri="{BB962C8B-B14F-4D97-AF65-F5344CB8AC3E}">
        <p14:creationId xmlns:p14="http://schemas.microsoft.com/office/powerpoint/2010/main" val="4813011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4400" dirty="0"/>
              <a:t>Državne potpore – Potpore Velike vrijednosti</a:t>
            </a:r>
          </a:p>
        </p:txBody>
      </p:sp>
      <p:sp>
        <p:nvSpPr>
          <p:cNvPr id="6" name="Content Placeholder 5"/>
          <p:cNvSpPr>
            <a:spLocks noGrp="1"/>
          </p:cNvSpPr>
          <p:nvPr>
            <p:ph idx="1"/>
          </p:nvPr>
        </p:nvSpPr>
        <p:spPr>
          <a:xfrm>
            <a:off x="1097280" y="5793827"/>
            <a:ext cx="10058400" cy="456835"/>
          </a:xfrm>
        </p:spPr>
        <p:txBody>
          <a:bodyPr>
            <a:noAutofit/>
          </a:bodyPr>
          <a:lstStyle/>
          <a:p>
            <a:pPr marL="0" indent="0">
              <a:buNone/>
            </a:pPr>
            <a:r>
              <a:rPr lang="hr-HR" sz="1500" dirty="0" smtClean="0"/>
              <a:t>Unosite naziv troška, konto, </a:t>
            </a:r>
            <a:r>
              <a:rPr lang="hr-HR" sz="1500" dirty="0"/>
              <a:t>ukupni godišnji iznos troška koji se potom raspoređuje po pojedinim emisijama sukladno ključu raspodjele, koji definira svaki pružatelj sam za </a:t>
            </a:r>
            <a:r>
              <a:rPr lang="hr-HR" sz="1500" dirty="0" smtClean="0"/>
              <a:t>sebe.</a:t>
            </a:r>
            <a:endParaRPr lang="hr-HR" sz="1500"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8659" y="1819739"/>
            <a:ext cx="5102077" cy="4056467"/>
          </a:xfrm>
          <a:prstGeom prst="rect">
            <a:avLst/>
          </a:prstGeom>
        </p:spPr>
      </p:pic>
    </p:spTree>
    <p:extLst>
      <p:ext uri="{BB962C8B-B14F-4D97-AF65-F5344CB8AC3E}">
        <p14:creationId xmlns:p14="http://schemas.microsoft.com/office/powerpoint/2010/main" val="303196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4400" dirty="0"/>
              <a:t>Državne potpore – Potpore Velike vrijednosti</a:t>
            </a:r>
          </a:p>
        </p:txBody>
      </p:sp>
      <p:sp>
        <p:nvSpPr>
          <p:cNvPr id="5" name="Content Placeholder 4"/>
          <p:cNvSpPr>
            <a:spLocks noGrp="1"/>
          </p:cNvSpPr>
          <p:nvPr>
            <p:ph idx="1"/>
          </p:nvPr>
        </p:nvSpPr>
        <p:spPr>
          <a:xfrm>
            <a:off x="1097280" y="5552303"/>
            <a:ext cx="10058400" cy="691978"/>
          </a:xfrm>
        </p:spPr>
        <p:txBody>
          <a:bodyPr>
            <a:normAutofit fontScale="62500" lnSpcReduction="20000"/>
          </a:bodyPr>
          <a:lstStyle/>
          <a:p>
            <a:r>
              <a:rPr lang="hr-HR" dirty="0" smtClean="0"/>
              <a:t>Ispod popisa unesenih troškova nalazi se sažetak za provjeru kojim možete provjeriti da li ste unijeli sve troškove s obzirom na dodijeljena sredstva za 20</a:t>
            </a:r>
            <a:r>
              <a:rPr lang="en-GB" dirty="0" smtClean="0"/>
              <a:t>20</a:t>
            </a:r>
            <a:r>
              <a:rPr lang="hr-HR" dirty="0" smtClean="0"/>
              <a:t>. godinu. Aplikacija automatski uspoređuje odnos materijalnih troškova, te troškova i dodijeljenih sredstava i javlja korisniku povratno ako postoji neki problem. Također nakon unesenih svih troškova možete pogledati detaljnu tablicu klikom na „preuzmi uneseno financijsko pravdanje”. Ovo pravdanje nije potrebno prilagati dokumentaciji već služi isključivo Vama za provjeru unesenih podataka!</a:t>
            </a:r>
            <a:endParaRPr lang="hr-HR"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61751" y="1831876"/>
            <a:ext cx="7869875" cy="3625911"/>
          </a:xfrm>
          <a:prstGeom prst="rect">
            <a:avLst/>
          </a:prstGeom>
        </p:spPr>
      </p:pic>
    </p:spTree>
    <p:extLst>
      <p:ext uri="{BB962C8B-B14F-4D97-AF65-F5344CB8AC3E}">
        <p14:creationId xmlns:p14="http://schemas.microsoft.com/office/powerpoint/2010/main" val="20675235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97133"/>
            <a:ext cx="10058400" cy="1450757"/>
          </a:xfrm>
        </p:spPr>
        <p:txBody>
          <a:bodyPr>
            <a:normAutofit/>
          </a:bodyPr>
          <a:lstStyle/>
          <a:p>
            <a:r>
              <a:rPr lang="hr-HR" sz="4400" dirty="0"/>
              <a:t>Državne potpore – Potpore Velike vrijednosti</a:t>
            </a:r>
          </a:p>
        </p:txBody>
      </p:sp>
      <p:sp>
        <p:nvSpPr>
          <p:cNvPr id="3" name="Content Placeholder 2"/>
          <p:cNvSpPr>
            <a:spLocks noGrp="1"/>
          </p:cNvSpPr>
          <p:nvPr>
            <p:ph idx="1"/>
          </p:nvPr>
        </p:nvSpPr>
        <p:spPr>
          <a:xfrm>
            <a:off x="1097279" y="5321395"/>
            <a:ext cx="10128439" cy="769872"/>
          </a:xfrm>
        </p:spPr>
        <p:txBody>
          <a:bodyPr>
            <a:normAutofit fontScale="62500" lnSpcReduction="20000"/>
          </a:bodyPr>
          <a:lstStyle/>
          <a:p>
            <a:r>
              <a:rPr lang="hr-HR" dirty="0" smtClean="0"/>
              <a:t>Kada ste unijeli sve troškove, u dijelu „Dokumentacija” preuzimate obrazac pravdanja, ispišete ga, </a:t>
            </a:r>
            <a:r>
              <a:rPr lang="hr-HR" dirty="0" err="1" smtClean="0"/>
              <a:t>pečatirate</a:t>
            </a:r>
            <a:r>
              <a:rPr lang="hr-HR" dirty="0" smtClean="0"/>
              <a:t> i potpišete, provjerite da su svi podaci ispravni, nakon toga ponovno skenirate tako potpisanog. Podignete ga u aplikaciju klikom na „Odaberi”, odaberete tip dokumenta dokument pravdanja i kliknete „dodaj odabrane dokumente”. Na isti način podignete i analitičku bruto bilancu ili knjigu primitaka i izdataka te eventualno druge dokumente. Kada ste </a:t>
            </a:r>
            <a:r>
              <a:rPr lang="hr-HR" b="1" dirty="0" smtClean="0"/>
              <a:t>podigli dokumente klikom na „Završi pravdanje” predajete ukupno pravdanje</a:t>
            </a:r>
            <a:r>
              <a:rPr lang="hr-HR" dirty="0" smtClean="0"/>
              <a:t>, koje uključuje i programski dio, za 20</a:t>
            </a:r>
            <a:r>
              <a:rPr lang="en-GB" dirty="0" smtClean="0"/>
              <a:t>20</a:t>
            </a:r>
            <a:r>
              <a:rPr lang="hr-HR" dirty="0" smtClean="0"/>
              <a:t>. godinu.</a:t>
            </a:r>
            <a:endParaRPr lang="hr-HR"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0692" y="1821971"/>
            <a:ext cx="7433891" cy="3288425"/>
          </a:xfrm>
          <a:prstGeom prst="rect">
            <a:avLst/>
          </a:prstGeom>
        </p:spPr>
      </p:pic>
    </p:spTree>
    <p:extLst>
      <p:ext uri="{BB962C8B-B14F-4D97-AF65-F5344CB8AC3E}">
        <p14:creationId xmlns:p14="http://schemas.microsoft.com/office/powerpoint/2010/main" val="481506864"/>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142</TotalTime>
  <Words>428</Words>
  <Application>Microsoft Office PowerPoint</Application>
  <PresentationFormat>Widescreen</PresentationFormat>
  <Paragraphs>27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Calibri</vt:lpstr>
      <vt:lpstr>Calibri Light</vt:lpstr>
      <vt:lpstr>Wingdings</vt:lpstr>
      <vt:lpstr>Retrospect</vt:lpstr>
      <vt:lpstr>Vodič za predavanje financijskog pravdanja Fondova putem web sučelja</vt:lpstr>
      <vt:lpstr>Opće informacije</vt:lpstr>
      <vt:lpstr>Državne potpore – Potpore Velike vrijednosti</vt:lpstr>
      <vt:lpstr>Državne potpore – Potpore Velike vrijednosti</vt:lpstr>
      <vt:lpstr>Državne potpore – Potpore Velike vrijednosti</vt:lpstr>
      <vt:lpstr>Državne potpore – Potpore Velike vrijednosti</vt:lpstr>
      <vt:lpstr>Državne potpore – Potpore Velike vrijednosti</vt:lpstr>
      <vt:lpstr>Državne potpore – Potpore Velike vrijednosti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Vodič za predavanje financijskog pravdanja Fondova putem web sučelja</dc:title>
  <dc:creator>Josip Marušić</dc:creator>
  <cp:lastModifiedBy>Guest user</cp:lastModifiedBy>
  <cp:revision>37</cp:revision>
  <dcterms:created xsi:type="dcterms:W3CDTF">2016-01-26T08:11:14Z</dcterms:created>
  <dcterms:modified xsi:type="dcterms:W3CDTF">2021-01-11T10:42:00Z</dcterms:modified>
</cp:coreProperties>
</file>